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58" r:id="rId7"/>
    <p:sldId id="259" r:id="rId8"/>
    <p:sldId id="262" r:id="rId9"/>
    <p:sldId id="268" r:id="rId10"/>
    <p:sldId id="269" r:id="rId11"/>
    <p:sldId id="270" r:id="rId12"/>
    <p:sldId id="297" r:id="rId13"/>
    <p:sldId id="298" r:id="rId14"/>
    <p:sldId id="296" r:id="rId15"/>
    <p:sldId id="290" r:id="rId16"/>
    <p:sldId id="291" r:id="rId17"/>
    <p:sldId id="292" r:id="rId18"/>
    <p:sldId id="26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E5E"/>
    <a:srgbClr val="DA6D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D09CB-6DB2-4E30-A095-C35BE1502883}" v="1" dt="2024-02-20T09:09:54.139"/>
    <p1510:client id="{846C3D70-778F-1EF1-72E0-FD3780214EA3}" v="2" dt="2024-02-20T08:14:35.901"/>
    <p1510:client id="{FC9BF163-1E84-40AE-BB95-DC53B71828DA}" v="40" dt="2024-02-20T08:24:42.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Would you agree to choose from the following new protein or fertilizer sources when made available?</c:v>
                </c:pt>
              </c:strCache>
            </c:strRef>
          </c:tx>
          <c:spPr>
            <a:solidFill>
              <a:srgbClr val="234C5A"/>
            </a:solidFill>
            <a:ln>
              <a:solidFill>
                <a:srgbClr val="234C5A"/>
              </a:solidFill>
            </a:ln>
            <a:effectLst/>
          </c:spPr>
          <c:invertIfNegative val="0"/>
          <c:dLbls>
            <c:dLbl>
              <c:idx val="0"/>
              <c:tx>
                <c:rich>
                  <a:bodyPr/>
                  <a:lstStyle/>
                  <a:p>
                    <a:r>
                      <a:rPr lang="en-US"/>
                      <a:t>n = 444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89B-4206-BEB8-E01B66B250EB}"/>
                </c:ext>
              </c:extLst>
            </c:dLbl>
            <c:dLbl>
              <c:idx val="1"/>
              <c:tx>
                <c:rich>
                  <a:bodyPr/>
                  <a:lstStyle/>
                  <a:p>
                    <a:r>
                      <a:rPr lang="en-US"/>
                      <a:t>n = 441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89B-4206-BEB8-E01B66B250EB}"/>
                </c:ext>
              </c:extLst>
            </c:dLbl>
            <c:dLbl>
              <c:idx val="2"/>
              <c:tx>
                <c:rich>
                  <a:bodyPr/>
                  <a:lstStyle/>
                  <a:p>
                    <a:r>
                      <a:rPr lang="en-US"/>
                      <a:t>n = 441</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89B-4206-BEB8-E01B66B250EB}"/>
                </c:ext>
              </c:extLst>
            </c:dLbl>
            <c:dLbl>
              <c:idx val="3"/>
              <c:tx>
                <c:rich>
                  <a:bodyPr/>
                  <a:lstStyle/>
                  <a:p>
                    <a:r>
                      <a:rPr lang="en-US"/>
                      <a:t>n = 444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89B-4206-BEB8-E01B66B250EB}"/>
                </c:ext>
              </c:extLst>
            </c:dLbl>
            <c:dLbl>
              <c:idx val="4"/>
              <c:tx>
                <c:rich>
                  <a:bodyPr/>
                  <a:lstStyle/>
                  <a:p>
                    <a:r>
                      <a:rPr lang="en-US"/>
                      <a:t>n = 439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89B-4206-BEB8-E01B66B250EB}"/>
                </c:ext>
              </c:extLst>
            </c:dLbl>
            <c:dLbl>
              <c:idx val="5"/>
              <c:tx>
                <c:rich>
                  <a:bodyPr/>
                  <a:lstStyle/>
                  <a:p>
                    <a:r>
                      <a:rPr lang="en-US"/>
                      <a:t>n = 439</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89B-4206-BEB8-E01B66B250EB}"/>
                </c:ext>
              </c:extLst>
            </c:dLbl>
            <c:dLbl>
              <c:idx val="6"/>
              <c:tx>
                <c:rich>
                  <a:bodyPr/>
                  <a:lstStyle/>
                  <a:p>
                    <a:r>
                      <a:rPr lang="en-US"/>
                      <a:t>n = 444</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89B-4206-BEB8-E01B66B250EB}"/>
                </c:ext>
              </c:extLst>
            </c:dLbl>
            <c:spPr>
              <a:noFill/>
              <a:ln>
                <a:noFill/>
              </a:ln>
              <a:effectLst/>
            </c:spPr>
            <c:txPr>
              <a:bodyPr/>
              <a:lstStyle/>
              <a:p>
                <a:pPr>
                  <a:defRPr sz="1200" smtId="4294967295">
                    <a:solidFill>
                      <a:srgbClr val="FFFFFF"/>
                    </a:solidFill>
                    <a:latin typeface="Aria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Sheet1!$C$2:$C$8</c:f>
              <c:strCache>
                <c:ptCount val="7"/>
                <c:pt idx="0">
                  <c:v>Feed Protein produced by using insects</c:v>
                </c:pt>
                <c:pt idx="1">
                  <c:v>Feed Protein produced by using bacteria</c:v>
                </c:pt>
                <c:pt idx="2">
                  <c:v>Feed Protein produced by using fungi</c:v>
                </c:pt>
                <c:pt idx="3">
                  <c:v>Food Protein produced by using insects</c:v>
                </c:pt>
                <c:pt idx="4">
                  <c:v>Food Protein produced by using bacteria</c:v>
                </c:pt>
                <c:pt idx="5">
                  <c:v>Food Protein produced by using fungi</c:v>
                </c:pt>
                <c:pt idx="6">
                  <c:v>Recycled plant nutrients from biowaste</c:v>
                </c:pt>
              </c:strCache>
            </c:strRef>
          </c:cat>
          <c:val>
            <c:numRef>
              <c:f>Sheet1!$D$2:$D$8</c:f>
              <c:numCache>
                <c:formatCode>General</c:formatCode>
                <c:ptCount val="7"/>
                <c:pt idx="0">
                  <c:v>4.10585585585586</c:v>
                </c:pt>
                <c:pt idx="1">
                  <c:v>3.8866213151927398</c:v>
                </c:pt>
                <c:pt idx="2">
                  <c:v>4.0884353741496602</c:v>
                </c:pt>
                <c:pt idx="3">
                  <c:v>3.4346846846846799</c:v>
                </c:pt>
                <c:pt idx="4">
                  <c:v>3.4441913439635501</c:v>
                </c:pt>
                <c:pt idx="5">
                  <c:v>3.7494305239179999</c:v>
                </c:pt>
                <c:pt idx="6">
                  <c:v>3.9954954954955002</c:v>
                </c:pt>
              </c:numCache>
            </c:numRef>
          </c:val>
          <c:extLst>
            <c:ext xmlns:c16="http://schemas.microsoft.com/office/drawing/2014/chart" uri="{C3380CC4-5D6E-409C-BE32-E72D297353CC}">
              <c16:uniqueId val="{00000007-D89B-4206-BEB8-E01B66B250EB}"/>
            </c:ext>
          </c:extLst>
        </c:ser>
        <c:dLbls>
          <c:showLegendKey val="0"/>
          <c:showVal val="0"/>
          <c:showCatName val="0"/>
          <c:showSerName val="0"/>
          <c:showPercent val="0"/>
          <c:showBubbleSize val="0"/>
        </c:dLbls>
        <c:gapWidth val="150"/>
        <c:axId val="67451136"/>
        <c:axId val="66437120"/>
      </c:barChart>
      <c:scatterChart>
        <c:scatterStyle val="lineMarker"/>
        <c:varyColors val="0"/>
        <c:ser>
          <c:idx val="1"/>
          <c:order val="1"/>
          <c:tx>
            <c:strRef>
              <c:f>Sheet1!$E$1</c:f>
              <c:strCache>
                <c:ptCount val="1"/>
                <c:pt idx="0">
                  <c:v>Avg.</c:v>
                </c:pt>
              </c:strCache>
            </c:strRef>
          </c:tx>
          <c:spPr>
            <a:ln>
              <a:solidFill>
                <a:srgbClr val="FF0000"/>
              </a:solidFill>
            </a:ln>
            <a:effectLst/>
          </c:spPr>
          <c:marker>
            <c:symbol val="none"/>
          </c:marker>
          <c:xVal>
            <c:numRef>
              <c:f>Sheet1!$E$2:$E$8</c:f>
              <c:numCache>
                <c:formatCode>General</c:formatCode>
                <c:ptCount val="7"/>
                <c:pt idx="0">
                  <c:v>3.8153298835705001</c:v>
                </c:pt>
                <c:pt idx="1">
                  <c:v>3.8153298835705001</c:v>
                </c:pt>
                <c:pt idx="2">
                  <c:v>3.8153298835705001</c:v>
                </c:pt>
                <c:pt idx="3">
                  <c:v>3.8153298835705001</c:v>
                </c:pt>
                <c:pt idx="4">
                  <c:v>3.8153298835705001</c:v>
                </c:pt>
                <c:pt idx="5">
                  <c:v>3.8153298835705001</c:v>
                </c:pt>
                <c:pt idx="6">
                  <c:v>3.8153298835705001</c:v>
                </c:pt>
              </c:numCache>
            </c:numRef>
          </c:xVal>
          <c:yVal>
            <c:numRef>
              <c:f>Sheet1!$F$2:$F$8</c:f>
              <c:numCache>
                <c:formatCode>General</c:formatCode>
                <c:ptCount val="7"/>
                <c:pt idx="0">
                  <c:v>0.5</c:v>
                </c:pt>
                <c:pt idx="1">
                  <c:v>1.5</c:v>
                </c:pt>
                <c:pt idx="2">
                  <c:v>2.5</c:v>
                </c:pt>
                <c:pt idx="3">
                  <c:v>3.5</c:v>
                </c:pt>
                <c:pt idx="4">
                  <c:v>4.5</c:v>
                </c:pt>
                <c:pt idx="5">
                  <c:v>5.5</c:v>
                </c:pt>
                <c:pt idx="6">
                  <c:v>6.5</c:v>
                </c:pt>
              </c:numCache>
            </c:numRef>
          </c:yVal>
          <c:smooth val="0"/>
          <c:extLst>
            <c:ext xmlns:c16="http://schemas.microsoft.com/office/drawing/2014/chart" uri="{C3380CC4-5D6E-409C-BE32-E72D297353CC}">
              <c16:uniqueId val="{0000000F-D89B-4206-BEB8-E01B66B250EB}"/>
            </c:ext>
          </c:extLst>
        </c:ser>
        <c:dLbls>
          <c:showLegendKey val="0"/>
          <c:showVal val="0"/>
          <c:showCatName val="0"/>
          <c:showSerName val="0"/>
          <c:showPercent val="0"/>
          <c:showBubbleSize val="0"/>
        </c:dLbls>
        <c:axId val="1094703086"/>
        <c:axId val="1304212234"/>
      </c:scatterChart>
      <c:catAx>
        <c:axId val="67451136"/>
        <c:scaling>
          <c:orientation val="maxMin"/>
        </c:scaling>
        <c:delete val="0"/>
        <c:axPos val="l"/>
        <c:majorGridlines>
          <c:spPr>
            <a:ln w="12700">
              <a:solidFill>
                <a:srgbClr val="E6E6E6"/>
              </a:solidFill>
            </a:ln>
          </c:spPr>
        </c:majorGridlines>
        <c:numFmt formatCode="General" sourceLinked="1"/>
        <c:majorTickMark val="out"/>
        <c:minorTickMark val="none"/>
        <c:tickLblPos val="low"/>
        <c:txPr>
          <a:bodyPr/>
          <a:lstStyle/>
          <a:p>
            <a:pPr>
              <a:defRPr sz="1200" smtId="4294967295">
                <a:solidFill>
                  <a:srgbClr val="666666"/>
                </a:solidFill>
                <a:latin typeface="Arial"/>
              </a:defRPr>
            </a:pPr>
            <a:endParaRPr lang="fi-FI"/>
          </a:p>
        </c:txPr>
        <c:crossAx val="66437120"/>
        <c:crosses val="autoZero"/>
        <c:auto val="0"/>
        <c:lblAlgn val="ctr"/>
        <c:lblOffset val="100"/>
        <c:noMultiLvlLbl val="0"/>
      </c:catAx>
      <c:valAx>
        <c:axId val="66437120"/>
        <c:scaling>
          <c:orientation val="minMax"/>
          <c:max val="5"/>
          <c:min val="0"/>
        </c:scaling>
        <c:delete val="0"/>
        <c:axPos val="t"/>
        <c:majorGridlines/>
        <c:numFmt formatCode="General" sourceLinked="0"/>
        <c:majorTickMark val="out"/>
        <c:minorTickMark val="none"/>
        <c:tickLblPos val="high"/>
        <c:txPr>
          <a:bodyPr/>
          <a:lstStyle/>
          <a:p>
            <a:pPr>
              <a:defRPr sz="1200" smtId="4294967295">
                <a:solidFill>
                  <a:srgbClr val="666666"/>
                </a:solidFill>
                <a:latin typeface="Arial"/>
              </a:defRPr>
            </a:pPr>
            <a:endParaRPr lang="fi-FI"/>
          </a:p>
        </c:txPr>
        <c:crossAx val="67451136"/>
        <c:crosses val="autoZero"/>
        <c:crossBetween val="between"/>
        <c:majorUnit val="1"/>
        <c:minorUnit val="1"/>
      </c:valAx>
      <c:valAx>
        <c:axId val="1094703086"/>
        <c:scaling>
          <c:orientation val="minMax"/>
          <c:max val="5"/>
          <c:min val="0"/>
        </c:scaling>
        <c:delete val="1"/>
        <c:axPos val="t"/>
        <c:majorGridlines>
          <c:spPr>
            <a:ln w="0"/>
          </c:spPr>
        </c:majorGridlines>
        <c:minorGridlines>
          <c:spPr>
            <a:ln w="0"/>
          </c:spPr>
        </c:minorGridlines>
        <c:numFmt formatCode="General" sourceLinked="1"/>
        <c:majorTickMark val="out"/>
        <c:minorTickMark val="none"/>
        <c:tickLblPos val="nextTo"/>
        <c:crossAx val="1304212234"/>
        <c:crosses val="max"/>
        <c:crossBetween val="midCat"/>
        <c:majorUnit val="1"/>
        <c:minorUnit val="1"/>
      </c:valAx>
      <c:valAx>
        <c:axId val="1304212234"/>
        <c:scaling>
          <c:orientation val="minMax"/>
          <c:max val="7"/>
          <c:min val="0"/>
        </c:scaling>
        <c:delete val="0"/>
        <c:axPos val="r"/>
        <c:majorGridlines/>
        <c:minorGridlines/>
        <c:numFmt formatCode="General" sourceLinked="1"/>
        <c:majorTickMark val="out"/>
        <c:minorTickMark val="none"/>
        <c:tickLblPos val="nextTo"/>
        <c:crossAx val="1094703086"/>
        <c:crosses val="max"/>
        <c:crossBetween val="midCat"/>
        <c:majorUnit val="0"/>
        <c:minorUnit val="0"/>
      </c:valAx>
    </c:plotArea>
    <c:plotVisOnly val="1"/>
    <c:dispBlanksAs val="zero"/>
    <c:showDLblsOverMax val="1"/>
  </c:chart>
  <c:txPr>
    <a:bodyPr/>
    <a:lstStyle/>
    <a:p>
      <a:pPr>
        <a:defRPr sz="1400" smtId="4294967295"/>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4CFBA-CF87-4944-8B81-DFF65C94968A}" type="datetimeFigureOut">
              <a:rPr lang="fr-FR" smtClean="0"/>
              <a:t>20/02/2024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2419C-D68A-4D04-A60E-081B408A8FCA}" type="slidenum">
              <a:rPr lang="fr-FR" smtClean="0"/>
              <a:t>‹#›</a:t>
            </a:fld>
            <a:endParaRPr lang="fr-FR"/>
          </a:p>
        </p:txBody>
      </p:sp>
    </p:spTree>
    <p:extLst>
      <p:ext uri="{BB962C8B-B14F-4D97-AF65-F5344CB8AC3E}">
        <p14:creationId xmlns:p14="http://schemas.microsoft.com/office/powerpoint/2010/main" val="376135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3E2C186-4069-DC3D-AF4E-5F7F8B483653}"/>
              </a:ext>
            </a:extLst>
          </p:cNvPr>
          <p:cNvPicPr>
            <a:picLocks noChangeAspect="1"/>
          </p:cNvPicPr>
          <p:nvPr userDrawn="1"/>
        </p:nvPicPr>
        <p:blipFill rotWithShape="1">
          <a:blip r:embed="rId2">
            <a:alphaModFix amt="70000"/>
            <a:duotone>
              <a:prstClr val="black"/>
              <a:srgbClr val="FF0000">
                <a:tint val="45000"/>
                <a:satMod val="400000"/>
              </a:srgbClr>
            </a:duotone>
          </a:blip>
          <a:srcRect l="20333"/>
          <a:stretch/>
        </p:blipFill>
        <p:spPr>
          <a:xfrm>
            <a:off x="0" y="3615918"/>
            <a:ext cx="2066192" cy="2740432"/>
          </a:xfrm>
          <a:prstGeom prst="rect">
            <a:avLst/>
          </a:prstGeom>
        </p:spPr>
      </p:pic>
      <p:sp>
        <p:nvSpPr>
          <p:cNvPr id="2" name="Titre 1">
            <a:extLst>
              <a:ext uri="{FF2B5EF4-FFF2-40B4-BE49-F238E27FC236}">
                <a16:creationId xmlns:a16="http://schemas.microsoft.com/office/drawing/2014/main" id="{6AF0A46B-C289-12F0-5660-D2A8A21F13B9}"/>
              </a:ext>
            </a:extLst>
          </p:cNvPr>
          <p:cNvSpPr>
            <a:spLocks noGrp="1"/>
          </p:cNvSpPr>
          <p:nvPr>
            <p:ph type="title"/>
          </p:nvPr>
        </p:nvSpPr>
        <p:spPr>
          <a:xfrm>
            <a:off x="880413" y="825134"/>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F3C59D-00C4-DB65-4E04-81C0F45F56FD}"/>
              </a:ext>
            </a:extLst>
          </p:cNvPr>
          <p:cNvSpPr>
            <a:spLocks noGrp="1"/>
          </p:cNvSpPr>
          <p:nvPr>
            <p:ph type="body" idx="1"/>
          </p:nvPr>
        </p:nvSpPr>
        <p:spPr>
          <a:xfrm>
            <a:off x="880413" y="371114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B4425DFB-1DCD-5F5D-14D2-8C56D9E55F7D}"/>
              </a:ext>
            </a:extLst>
          </p:cNvPr>
          <p:cNvSpPr>
            <a:spLocks noGrp="1"/>
          </p:cNvSpPr>
          <p:nvPr>
            <p:ph type="dt" sz="half" idx="10"/>
          </p:nvPr>
        </p:nvSpPr>
        <p:spPr/>
        <p:txBody>
          <a:bodyPr/>
          <a:lstStyle/>
          <a:p>
            <a:fld id="{E0CEF3AE-7CFD-41C7-A0F4-99119C71C109}" type="datetime1">
              <a:rPr lang="fr-FR" smtClean="0"/>
              <a:t>20/02/2024</a:t>
            </a:fld>
            <a:endParaRPr lang="fr-FR"/>
          </a:p>
        </p:txBody>
      </p:sp>
      <p:sp>
        <p:nvSpPr>
          <p:cNvPr id="8" name="Espace réservé du pied de page 7">
            <a:extLst>
              <a:ext uri="{FF2B5EF4-FFF2-40B4-BE49-F238E27FC236}">
                <a16:creationId xmlns:a16="http://schemas.microsoft.com/office/drawing/2014/main" id="{F120BF2F-6BF9-EB8B-0ABB-5265FAB41D08}"/>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9" name="Espace réservé du numéro de diapositive 8">
            <a:extLst>
              <a:ext uri="{FF2B5EF4-FFF2-40B4-BE49-F238E27FC236}">
                <a16:creationId xmlns:a16="http://schemas.microsoft.com/office/drawing/2014/main" id="{D5A86AA7-5C09-904F-E6B8-21B0FE343C6A}"/>
              </a:ext>
            </a:extLst>
          </p:cNvPr>
          <p:cNvSpPr>
            <a:spLocks noGrp="1"/>
          </p:cNvSpPr>
          <p:nvPr>
            <p:ph type="sldNum" sz="quarter" idx="12"/>
          </p:nvPr>
        </p:nvSpPr>
        <p:spPr/>
        <p:txBody>
          <a:bodyPr/>
          <a:lstStyle/>
          <a:p>
            <a:fld id="{491DFE51-0AAE-462C-AFD2-D9D116351E2F}" type="slidenum">
              <a:rPr lang="fr-FR" smtClean="0"/>
              <a:pPr/>
              <a:t>‹#›</a:t>
            </a:fld>
            <a:endParaRPr lang="fr-FR"/>
          </a:p>
        </p:txBody>
      </p:sp>
      <p:pic>
        <p:nvPicPr>
          <p:cNvPr id="5" name="Image 4">
            <a:extLst>
              <a:ext uri="{FF2B5EF4-FFF2-40B4-BE49-F238E27FC236}">
                <a16:creationId xmlns:a16="http://schemas.microsoft.com/office/drawing/2014/main" id="{13D8F6CC-07CB-08E8-63AF-717B5BBE9D67}"/>
              </a:ext>
            </a:extLst>
          </p:cNvPr>
          <p:cNvPicPr>
            <a:picLocks noChangeAspect="1"/>
          </p:cNvPicPr>
          <p:nvPr userDrawn="1"/>
        </p:nvPicPr>
        <p:blipFill rotWithShape="1">
          <a:blip r:embed="rId3">
            <a:alphaModFix amt="70000"/>
            <a:extLst>
              <a:ext uri="{BEBA8EAE-BF5A-486C-A8C5-ECC9F3942E4B}">
                <a14:imgProps xmlns:a14="http://schemas.microsoft.com/office/drawing/2010/main">
                  <a14:imgLayer r:embed="rId4">
                    <a14:imgEffect>
                      <a14:colorTemperature colorTemp="8800"/>
                    </a14:imgEffect>
                  </a14:imgLayer>
                </a14:imgProps>
              </a:ext>
            </a:extLst>
          </a:blip>
          <a:srcRect r="11533"/>
          <a:stretch/>
        </p:blipFill>
        <p:spPr>
          <a:xfrm>
            <a:off x="11360151" y="1443038"/>
            <a:ext cx="831850" cy="859611"/>
          </a:xfrm>
          <a:prstGeom prst="rect">
            <a:avLst/>
          </a:prstGeom>
        </p:spPr>
      </p:pic>
      <p:pic>
        <p:nvPicPr>
          <p:cNvPr id="6" name="Image 5">
            <a:extLst>
              <a:ext uri="{FF2B5EF4-FFF2-40B4-BE49-F238E27FC236}">
                <a16:creationId xmlns:a16="http://schemas.microsoft.com/office/drawing/2014/main" id="{BB5E26A7-40CB-AB46-9643-3C18E959731A}"/>
              </a:ext>
            </a:extLst>
          </p:cNvPr>
          <p:cNvPicPr>
            <a:picLocks noChangeAspect="1"/>
          </p:cNvPicPr>
          <p:nvPr userDrawn="1"/>
        </p:nvPicPr>
        <p:blipFill>
          <a:blip r:embed="rId5">
            <a:alphaModFix amt="70000"/>
            <a:duotone>
              <a:schemeClr val="accent4">
                <a:shade val="45000"/>
                <a:satMod val="135000"/>
              </a:schemeClr>
              <a:prstClr val="white"/>
            </a:duotone>
          </a:blip>
          <a:stretch>
            <a:fillRect/>
          </a:stretch>
        </p:blipFill>
        <p:spPr>
          <a:xfrm>
            <a:off x="10171536" y="825135"/>
            <a:ext cx="925153" cy="722312"/>
          </a:xfrm>
          <a:prstGeom prst="rect">
            <a:avLst/>
          </a:prstGeom>
        </p:spPr>
      </p:pic>
      <p:pic>
        <p:nvPicPr>
          <p:cNvPr id="13" name="Image 12" descr="Une image contenant dessin humoristique, clipart, illustration, dessin&#10;&#10;Description générée automatiquement">
            <a:extLst>
              <a:ext uri="{FF2B5EF4-FFF2-40B4-BE49-F238E27FC236}">
                <a16:creationId xmlns:a16="http://schemas.microsoft.com/office/drawing/2014/main" id="{FE449498-CF1C-018E-7E58-EB5260EB40EB}"/>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105947" y="4014455"/>
            <a:ext cx="2110689" cy="1769386"/>
          </a:xfrm>
          <a:prstGeom prst="rect">
            <a:avLst/>
          </a:prstGeom>
        </p:spPr>
      </p:pic>
    </p:spTree>
    <p:extLst>
      <p:ext uri="{BB962C8B-B14F-4D97-AF65-F5344CB8AC3E}">
        <p14:creationId xmlns:p14="http://schemas.microsoft.com/office/powerpoint/2010/main" val="231688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E765CEA-4018-8A67-7E11-9A69A7E10DE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CBBDF4-51DD-AA70-E29D-CB829805AD9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9">
            <a:extLst>
              <a:ext uri="{FF2B5EF4-FFF2-40B4-BE49-F238E27FC236}">
                <a16:creationId xmlns:a16="http://schemas.microsoft.com/office/drawing/2014/main" id="{11376634-E5C7-2FBB-6B1B-CCD892C10B04}"/>
              </a:ext>
            </a:extLst>
          </p:cNvPr>
          <p:cNvSpPr>
            <a:spLocks noGrp="1"/>
          </p:cNvSpPr>
          <p:nvPr>
            <p:ph type="dt" sz="half" idx="10"/>
          </p:nvPr>
        </p:nvSpPr>
        <p:spPr/>
        <p:txBody>
          <a:bodyPr/>
          <a:lstStyle/>
          <a:p>
            <a:fld id="{8EF76984-12C3-49EC-AC35-E6551382523B}" type="datetime1">
              <a:rPr lang="fr-FR" smtClean="0"/>
              <a:t>20/02/2024</a:t>
            </a:fld>
            <a:endParaRPr lang="fr-FR"/>
          </a:p>
        </p:txBody>
      </p:sp>
      <p:sp>
        <p:nvSpPr>
          <p:cNvPr id="11" name="Espace réservé du pied de page 10">
            <a:extLst>
              <a:ext uri="{FF2B5EF4-FFF2-40B4-BE49-F238E27FC236}">
                <a16:creationId xmlns:a16="http://schemas.microsoft.com/office/drawing/2014/main" id="{AB9C34A7-748E-5468-721D-06A7A86EBC3E}"/>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12" name="Espace réservé du numéro de diapositive 11">
            <a:extLst>
              <a:ext uri="{FF2B5EF4-FFF2-40B4-BE49-F238E27FC236}">
                <a16:creationId xmlns:a16="http://schemas.microsoft.com/office/drawing/2014/main" id="{A96D2254-4D02-3BB2-C9B2-B7DC0CBAE156}"/>
              </a:ext>
            </a:extLst>
          </p:cNvPr>
          <p:cNvSpPr>
            <a:spLocks noGrp="1"/>
          </p:cNvSpPr>
          <p:nvPr>
            <p:ph type="sldNum" sz="quarter" idx="12"/>
          </p:nvPr>
        </p:nvSpPr>
        <p:spPr/>
        <p:txBody>
          <a:bodyPr/>
          <a:lstStyle/>
          <a:p>
            <a:fld id="{491DFE51-0AAE-462C-AFD2-D9D116351E2F}" type="slidenum">
              <a:rPr lang="fr-FR" smtClean="0"/>
              <a:pPr/>
              <a:t>‹#›</a:t>
            </a:fld>
            <a:endParaRPr lang="fr-FR"/>
          </a:p>
        </p:txBody>
      </p:sp>
    </p:spTree>
    <p:extLst>
      <p:ext uri="{BB962C8B-B14F-4D97-AF65-F5344CB8AC3E}">
        <p14:creationId xmlns:p14="http://schemas.microsoft.com/office/powerpoint/2010/main" val="370579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449DC2-96AD-40FF-EFD4-CEABFB8B016A}"/>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19000"/>
                    </a14:imgEffect>
                  </a14:imgLayer>
                </a14:imgProps>
              </a:ext>
            </a:extLst>
          </a:blip>
          <a:stretch>
            <a:fillRect/>
          </a:stretch>
        </p:blipFill>
        <p:spPr>
          <a:xfrm>
            <a:off x="8212068" y="1397479"/>
            <a:ext cx="3979932" cy="5460521"/>
          </a:xfrm>
          <a:prstGeom prst="rect">
            <a:avLst/>
          </a:prstGeom>
        </p:spPr>
      </p:pic>
      <p:pic>
        <p:nvPicPr>
          <p:cNvPr id="5" name="Image 4" descr="Une image contenant clipart, mammifère, illustration, dessin humoristique&#10;&#10;Description générée automatiquement">
            <a:extLst>
              <a:ext uri="{FF2B5EF4-FFF2-40B4-BE49-F238E27FC236}">
                <a16:creationId xmlns:a16="http://schemas.microsoft.com/office/drawing/2014/main" id="{B88B2F89-834C-A1E5-EC79-E9690133FE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81433" y="1678542"/>
            <a:ext cx="5192982" cy="4353265"/>
          </a:xfrm>
          <a:prstGeom prst="rect">
            <a:avLst/>
          </a:prstGeom>
        </p:spPr>
      </p:pic>
      <p:pic>
        <p:nvPicPr>
          <p:cNvPr id="3" name="Image 2">
            <a:extLst>
              <a:ext uri="{FF2B5EF4-FFF2-40B4-BE49-F238E27FC236}">
                <a16:creationId xmlns:a16="http://schemas.microsoft.com/office/drawing/2014/main" id="{48F880BD-C999-BACB-1B74-F33B1340FF26}"/>
              </a:ext>
            </a:extLst>
          </p:cNvPr>
          <p:cNvPicPr>
            <a:picLocks noChangeAspect="1"/>
          </p:cNvPicPr>
          <p:nvPr userDrawn="1"/>
        </p:nvPicPr>
        <p:blipFill>
          <a:blip r:embed="rId5">
            <a:alphaModFix amt="50000"/>
          </a:blip>
          <a:stretch>
            <a:fillRect/>
          </a:stretch>
        </p:blipFill>
        <p:spPr>
          <a:xfrm>
            <a:off x="363214" y="1716657"/>
            <a:ext cx="4904045" cy="1250830"/>
          </a:xfrm>
          <a:prstGeom prst="rect">
            <a:avLst/>
          </a:prstGeom>
        </p:spPr>
      </p:pic>
      <p:sp>
        <p:nvSpPr>
          <p:cNvPr id="2" name="Titre 1">
            <a:extLst>
              <a:ext uri="{FF2B5EF4-FFF2-40B4-BE49-F238E27FC236}">
                <a16:creationId xmlns:a16="http://schemas.microsoft.com/office/drawing/2014/main" id="{707F88E7-D851-B5CD-2E4C-8F5309CEDA9C}"/>
              </a:ext>
            </a:extLst>
          </p:cNvPr>
          <p:cNvSpPr>
            <a:spLocks noGrp="1"/>
          </p:cNvSpPr>
          <p:nvPr>
            <p:ph type="title" hasCustomPrompt="1"/>
          </p:nvPr>
        </p:nvSpPr>
        <p:spPr>
          <a:xfrm>
            <a:off x="838200" y="2103438"/>
            <a:ext cx="10515600" cy="579378"/>
          </a:xfrm>
        </p:spPr>
        <p:txBody>
          <a:bodyPr/>
          <a:lstStyle>
            <a:lvl1pPr>
              <a:defRPr/>
            </a:lvl1pPr>
          </a:lstStyle>
          <a:p>
            <a:r>
              <a:rPr lang="fr-FR"/>
              <a:t>THANK YOU ! </a:t>
            </a:r>
          </a:p>
        </p:txBody>
      </p:sp>
      <p:sp>
        <p:nvSpPr>
          <p:cNvPr id="9" name="Espace réservé de la date 8">
            <a:extLst>
              <a:ext uri="{FF2B5EF4-FFF2-40B4-BE49-F238E27FC236}">
                <a16:creationId xmlns:a16="http://schemas.microsoft.com/office/drawing/2014/main" id="{B59D1682-1364-4AE8-4A16-C8187B65570F}"/>
              </a:ext>
            </a:extLst>
          </p:cNvPr>
          <p:cNvSpPr>
            <a:spLocks noGrp="1"/>
          </p:cNvSpPr>
          <p:nvPr>
            <p:ph type="dt" sz="half" idx="10"/>
          </p:nvPr>
        </p:nvSpPr>
        <p:spPr/>
        <p:txBody>
          <a:bodyPr/>
          <a:lstStyle/>
          <a:p>
            <a:fld id="{0BD884AD-0CA2-43C4-9488-0F4BBEC5D630}" type="datetime1">
              <a:rPr lang="fr-FR" smtClean="0"/>
              <a:t>20/02/2024</a:t>
            </a:fld>
            <a:endParaRPr lang="fr-FR"/>
          </a:p>
        </p:txBody>
      </p:sp>
      <p:sp>
        <p:nvSpPr>
          <p:cNvPr id="10" name="Espace réservé du pied de page 9">
            <a:extLst>
              <a:ext uri="{FF2B5EF4-FFF2-40B4-BE49-F238E27FC236}">
                <a16:creationId xmlns:a16="http://schemas.microsoft.com/office/drawing/2014/main" id="{CBEE0749-570A-C13F-3E47-8146341E44B1}"/>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11" name="Espace réservé du numéro de diapositive 10">
            <a:extLst>
              <a:ext uri="{FF2B5EF4-FFF2-40B4-BE49-F238E27FC236}">
                <a16:creationId xmlns:a16="http://schemas.microsoft.com/office/drawing/2014/main" id="{83064771-F8A1-1393-EAAD-60761E80857F}"/>
              </a:ext>
            </a:extLst>
          </p:cNvPr>
          <p:cNvSpPr>
            <a:spLocks noGrp="1"/>
          </p:cNvSpPr>
          <p:nvPr>
            <p:ph type="sldNum" sz="quarter" idx="12"/>
          </p:nvPr>
        </p:nvSpPr>
        <p:spPr/>
        <p:txBody>
          <a:bodyPr/>
          <a:lstStyle/>
          <a:p>
            <a:fld id="{491DFE51-0AAE-462C-AFD2-D9D116351E2F}" type="slidenum">
              <a:rPr lang="fr-FR" smtClean="0"/>
              <a:pPr/>
              <a:t>‹#›</a:t>
            </a:fld>
            <a:endParaRPr lang="fr-FR"/>
          </a:p>
        </p:txBody>
      </p:sp>
    </p:spTree>
    <p:extLst>
      <p:ext uri="{BB962C8B-B14F-4D97-AF65-F5344CB8AC3E}">
        <p14:creationId xmlns:p14="http://schemas.microsoft.com/office/powerpoint/2010/main" val="125322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FCBA1-7A4A-328C-66E2-A654C10E4C40}"/>
              </a:ext>
            </a:extLst>
          </p:cNvPr>
          <p:cNvSpPr>
            <a:spLocks noGrp="1"/>
          </p:cNvSpPr>
          <p:nvPr>
            <p:ph type="ctrTitle"/>
          </p:nvPr>
        </p:nvSpPr>
        <p:spPr>
          <a:xfrm>
            <a:off x="1524000" y="1122363"/>
            <a:ext cx="9144000" cy="2387600"/>
          </a:xfrm>
        </p:spPr>
        <p:txBody>
          <a:bodyPr anchor="b"/>
          <a:lstStyle>
            <a:lvl1pPr algn="ctr">
              <a:defRPr sz="6000">
                <a:latin typeface="League Spartan" pitchFamily="2" charset="0"/>
              </a:defRPr>
            </a:lvl1pPr>
          </a:lstStyle>
          <a:p>
            <a:r>
              <a:rPr lang="fr-FR"/>
              <a:t>Modifiez le style du titre</a:t>
            </a:r>
          </a:p>
        </p:txBody>
      </p:sp>
      <p:sp>
        <p:nvSpPr>
          <p:cNvPr id="3" name="Sous-titre 2">
            <a:extLst>
              <a:ext uri="{FF2B5EF4-FFF2-40B4-BE49-F238E27FC236}">
                <a16:creationId xmlns:a16="http://schemas.microsoft.com/office/drawing/2014/main" id="{9A85B5AF-97A0-D586-F56A-6E4FF3742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Image 7" descr="Une image contenant paysage, ciel, montagne, nuage&#10;&#10;Description générée automatiquement">
            <a:extLst>
              <a:ext uri="{FF2B5EF4-FFF2-40B4-BE49-F238E27FC236}">
                <a16:creationId xmlns:a16="http://schemas.microsoft.com/office/drawing/2014/main" id="{9856C835-6F63-823A-BE1C-E8C7E56BA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5022"/>
          <a:stretch/>
        </p:blipFill>
        <p:spPr>
          <a:xfrm>
            <a:off x="0" y="1122363"/>
            <a:ext cx="12192000" cy="5735637"/>
          </a:xfrm>
          <a:prstGeom prst="rect">
            <a:avLst/>
          </a:prstGeom>
        </p:spPr>
      </p:pic>
      <p:sp>
        <p:nvSpPr>
          <p:cNvPr id="9" name="Picture Placeholder 14">
            <a:extLst>
              <a:ext uri="{FF2B5EF4-FFF2-40B4-BE49-F238E27FC236}">
                <a16:creationId xmlns:a16="http://schemas.microsoft.com/office/drawing/2014/main" id="{82DB6B40-3F46-B7FB-676A-ABD01992D621}"/>
              </a:ext>
            </a:extLst>
          </p:cNvPr>
          <p:cNvSpPr txBox="1">
            <a:spLocks noGrp="1"/>
          </p:cNvSpPr>
          <p:nvPr>
            <p:ph type="pic" idx="4294967295"/>
          </p:nvPr>
        </p:nvSpPr>
        <p:spPr>
          <a:xfrm>
            <a:off x="1524000" y="3509963"/>
            <a:ext cx="2743200" cy="1636919"/>
          </a:xfrm>
        </p:spPr>
        <p:txBody>
          <a:bodyPr/>
          <a:lstStyle>
            <a:lvl1pPr>
              <a:defRPr lang="en-GB"/>
            </a:lvl1pPr>
          </a:lstStyle>
          <a:p>
            <a:pPr lvl="0"/>
            <a:r>
              <a:rPr lang="en-GB"/>
              <a:t>Your logo</a:t>
            </a:r>
          </a:p>
        </p:txBody>
      </p:sp>
      <p:sp>
        <p:nvSpPr>
          <p:cNvPr id="12" name="Espace réservé de la date 11">
            <a:extLst>
              <a:ext uri="{FF2B5EF4-FFF2-40B4-BE49-F238E27FC236}">
                <a16:creationId xmlns:a16="http://schemas.microsoft.com/office/drawing/2014/main" id="{CA237477-E27E-56AB-4B70-592F39C9DAC6}"/>
              </a:ext>
            </a:extLst>
          </p:cNvPr>
          <p:cNvSpPr>
            <a:spLocks noGrp="1"/>
          </p:cNvSpPr>
          <p:nvPr>
            <p:ph type="dt" sz="half" idx="10"/>
          </p:nvPr>
        </p:nvSpPr>
        <p:spPr/>
        <p:txBody>
          <a:bodyPr/>
          <a:lstStyle/>
          <a:p>
            <a:fld id="{7F44251A-31A9-4F32-BC24-50144DBC138D}" type="datetime1">
              <a:rPr lang="fr-FR" smtClean="0"/>
              <a:t>20/02/2024</a:t>
            </a:fld>
            <a:endParaRPr lang="fr-FR"/>
          </a:p>
        </p:txBody>
      </p:sp>
      <p:sp>
        <p:nvSpPr>
          <p:cNvPr id="13" name="Espace réservé du pied de page 12">
            <a:extLst>
              <a:ext uri="{FF2B5EF4-FFF2-40B4-BE49-F238E27FC236}">
                <a16:creationId xmlns:a16="http://schemas.microsoft.com/office/drawing/2014/main" id="{D2BFEC9C-C32D-0774-D9BF-E3DC2FEE83AD}"/>
              </a:ext>
            </a:extLst>
          </p:cNvPr>
          <p:cNvSpPr>
            <a:spLocks noGrp="1"/>
          </p:cNvSpPr>
          <p:nvPr>
            <p:ph type="ftr" sz="quarter" idx="11"/>
          </p:nvPr>
        </p:nvSpPr>
        <p:spPr/>
        <p:txBody>
          <a:bodyPr/>
          <a:lstStyle/>
          <a:p>
            <a:r>
              <a:rPr lang="fr-FR"/>
              <a:t>YOUR LOGO HERE</a:t>
            </a:r>
          </a:p>
        </p:txBody>
      </p:sp>
      <p:sp>
        <p:nvSpPr>
          <p:cNvPr id="14" name="Espace réservé du numéro de diapositive 13">
            <a:extLst>
              <a:ext uri="{FF2B5EF4-FFF2-40B4-BE49-F238E27FC236}">
                <a16:creationId xmlns:a16="http://schemas.microsoft.com/office/drawing/2014/main" id="{C91FA518-C618-1A84-E177-009518023CAC}"/>
              </a:ext>
            </a:extLst>
          </p:cNvPr>
          <p:cNvSpPr>
            <a:spLocks noGrp="1"/>
          </p:cNvSpPr>
          <p:nvPr>
            <p:ph type="sldNum" sz="quarter" idx="12"/>
          </p:nvPr>
        </p:nvSpPr>
        <p:spPr/>
        <p:txBody>
          <a:bodyPr/>
          <a:lstStyle/>
          <a:p>
            <a:fld id="{491DFE51-0AAE-462C-AFD2-D9D116351E2F}" type="slidenum">
              <a:rPr lang="fr-FR" smtClean="0"/>
              <a:pPr/>
              <a:t>‹#›</a:t>
            </a:fld>
            <a:endParaRPr lang="fr-FR"/>
          </a:p>
        </p:txBody>
      </p:sp>
    </p:spTree>
    <p:extLst>
      <p:ext uri="{BB962C8B-B14F-4D97-AF65-F5344CB8AC3E}">
        <p14:creationId xmlns:p14="http://schemas.microsoft.com/office/powerpoint/2010/main" val="357890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Alatunnisteen paikkamerkki 4"/>
          <p:cNvSpPr>
            <a:spLocks noGrp="1"/>
          </p:cNvSpPr>
          <p:nvPr>
            <p:ph type="ftr" sz="quarter" idx="10"/>
          </p:nvPr>
        </p:nvSpPr>
        <p:spPr/>
        <p:txBody>
          <a:bodyPr/>
          <a:lstStyle>
            <a:lvl1pPr>
              <a:defRPr/>
            </a:lvl1pPr>
          </a:lstStyle>
          <a:p>
            <a:pPr>
              <a:defRPr/>
            </a:pPr>
            <a:r>
              <a:rPr lang="fi-FI">
                <a:solidFill>
                  <a:prstClr val="black">
                    <a:lumMod val="50000"/>
                    <a:lumOff val="50000"/>
                  </a:prstClr>
                </a:solidFill>
              </a:rPr>
              <a:t>Savonia Asiantuntijapalvelut 2016</a:t>
            </a:r>
          </a:p>
        </p:txBody>
      </p:sp>
      <p:sp>
        <p:nvSpPr>
          <p:cNvPr id="3" name="Dian numeron paikkamerkki 5"/>
          <p:cNvSpPr>
            <a:spLocks noGrp="1"/>
          </p:cNvSpPr>
          <p:nvPr>
            <p:ph type="sldNum" sz="quarter" idx="11"/>
          </p:nvPr>
        </p:nvSpPr>
        <p:spPr/>
        <p:txBody>
          <a:bodyPr/>
          <a:lstStyle>
            <a:lvl1pPr>
              <a:defRPr/>
            </a:lvl1pPr>
          </a:lstStyle>
          <a:p>
            <a:pPr>
              <a:defRPr/>
            </a:pPr>
            <a:fld id="{ED55AE66-08FC-45AA-BE83-907D62F4B269}" type="slidenum">
              <a:rPr lang="fi-FI">
                <a:solidFill>
                  <a:prstClr val="black">
                    <a:lumMod val="50000"/>
                    <a:lumOff val="50000"/>
                  </a:prstClr>
                </a:solidFill>
              </a:rPr>
              <a:pPr>
                <a:defRPr/>
              </a:pPr>
              <a:t>‹#›</a:t>
            </a:fld>
            <a:endParaRPr lang="fi-FI">
              <a:solidFill>
                <a:prstClr val="black">
                  <a:lumMod val="50000"/>
                  <a:lumOff val="50000"/>
                </a:prstClr>
              </a:solidFill>
            </a:endParaRPr>
          </a:p>
        </p:txBody>
      </p:sp>
    </p:spTree>
    <p:extLst>
      <p:ext uri="{BB962C8B-B14F-4D97-AF65-F5344CB8AC3E}">
        <p14:creationId xmlns:p14="http://schemas.microsoft.com/office/powerpoint/2010/main" val="372201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F1F9B60-CC9D-852D-2ED9-E6B163B38813}"/>
              </a:ext>
            </a:extLst>
          </p:cNvPr>
          <p:cNvPicPr>
            <a:picLocks noChangeAspect="1"/>
          </p:cNvPicPr>
          <p:nvPr userDrawn="1"/>
        </p:nvPicPr>
        <p:blipFill rotWithShape="1">
          <a:blip r:embed="rId2">
            <a:duotone>
              <a:prstClr val="black"/>
              <a:srgbClr val="FAAE5E">
                <a:tint val="45000"/>
                <a:satMod val="400000"/>
              </a:srgbClr>
            </a:duotone>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Lst>
          </a:blip>
          <a:srcRect r="24626" b="8794"/>
          <a:stretch/>
        </p:blipFill>
        <p:spPr>
          <a:xfrm>
            <a:off x="8616939" y="1953769"/>
            <a:ext cx="3575062" cy="4904231"/>
          </a:xfrm>
          <a:prstGeom prst="rect">
            <a:avLst/>
          </a:prstGeom>
        </p:spPr>
      </p:pic>
      <p:pic>
        <p:nvPicPr>
          <p:cNvPr id="6" name="Image 5" descr="Une image contenant clipart, Dessin animé, Animation, illustration&#10;&#10;Description générée automatiquement">
            <a:extLst>
              <a:ext uri="{FF2B5EF4-FFF2-40B4-BE49-F238E27FC236}">
                <a16:creationId xmlns:a16="http://schemas.microsoft.com/office/drawing/2014/main" id="{AD78505B-9B37-3ED7-E037-D00196D2F0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4961" y="3298009"/>
            <a:ext cx="3152385" cy="2642638"/>
          </a:xfrm>
          <a:prstGeom prst="rect">
            <a:avLst/>
          </a:prstGeom>
        </p:spPr>
      </p:pic>
      <p:sp>
        <p:nvSpPr>
          <p:cNvPr id="2" name="Titre 1">
            <a:extLst>
              <a:ext uri="{FF2B5EF4-FFF2-40B4-BE49-F238E27FC236}">
                <a16:creationId xmlns:a16="http://schemas.microsoft.com/office/drawing/2014/main" id="{0C0FCBA1-7A4A-328C-66E2-A654C10E4C40}"/>
              </a:ext>
            </a:extLst>
          </p:cNvPr>
          <p:cNvSpPr>
            <a:spLocks noGrp="1"/>
          </p:cNvSpPr>
          <p:nvPr>
            <p:ph type="ctrTitle"/>
          </p:nvPr>
        </p:nvSpPr>
        <p:spPr>
          <a:xfrm>
            <a:off x="1524000" y="1122363"/>
            <a:ext cx="9144000" cy="2387600"/>
          </a:xfrm>
        </p:spPr>
        <p:txBody>
          <a:bodyPr anchor="b"/>
          <a:lstStyle>
            <a:lvl1pPr algn="ctr">
              <a:defRPr sz="6000">
                <a:latin typeface="League Spartan" pitchFamily="2" charset="0"/>
              </a:defRPr>
            </a:lvl1pPr>
          </a:lstStyle>
          <a:p>
            <a:r>
              <a:rPr lang="fr-FR"/>
              <a:t>Modifiez le style du titre</a:t>
            </a:r>
          </a:p>
        </p:txBody>
      </p:sp>
      <p:sp>
        <p:nvSpPr>
          <p:cNvPr id="3" name="Sous-titre 2">
            <a:extLst>
              <a:ext uri="{FF2B5EF4-FFF2-40B4-BE49-F238E27FC236}">
                <a16:creationId xmlns:a16="http://schemas.microsoft.com/office/drawing/2014/main" id="{9A85B5AF-97A0-D586-F56A-6E4FF3742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2" name="Espace réservé de la date 11">
            <a:extLst>
              <a:ext uri="{FF2B5EF4-FFF2-40B4-BE49-F238E27FC236}">
                <a16:creationId xmlns:a16="http://schemas.microsoft.com/office/drawing/2014/main" id="{CA237477-E27E-56AB-4B70-592F39C9DAC6}"/>
              </a:ext>
            </a:extLst>
          </p:cNvPr>
          <p:cNvSpPr>
            <a:spLocks noGrp="1"/>
          </p:cNvSpPr>
          <p:nvPr>
            <p:ph type="dt" sz="half" idx="10"/>
          </p:nvPr>
        </p:nvSpPr>
        <p:spPr>
          <a:xfrm>
            <a:off x="10050090" y="6356349"/>
            <a:ext cx="1037053" cy="248409"/>
          </a:xfrm>
        </p:spPr>
        <p:txBody>
          <a:bodyPr/>
          <a:lstStyle/>
          <a:p>
            <a:fld id="{7F44251A-31A9-4F32-BC24-50144DBC138D}" type="datetime1">
              <a:rPr lang="fr-FR" smtClean="0"/>
              <a:t>20/02/2024</a:t>
            </a:fld>
            <a:endParaRPr lang="fr-FR"/>
          </a:p>
        </p:txBody>
      </p:sp>
      <p:sp>
        <p:nvSpPr>
          <p:cNvPr id="14" name="Espace réservé du numéro de diapositive 13">
            <a:extLst>
              <a:ext uri="{FF2B5EF4-FFF2-40B4-BE49-F238E27FC236}">
                <a16:creationId xmlns:a16="http://schemas.microsoft.com/office/drawing/2014/main" id="{C91FA518-C618-1A84-E177-009518023CAC}"/>
              </a:ext>
            </a:extLst>
          </p:cNvPr>
          <p:cNvSpPr>
            <a:spLocks noGrp="1"/>
          </p:cNvSpPr>
          <p:nvPr>
            <p:ph type="sldNum" sz="quarter" idx="12"/>
          </p:nvPr>
        </p:nvSpPr>
        <p:spPr>
          <a:xfrm>
            <a:off x="11227025" y="6356350"/>
            <a:ext cx="496273" cy="248409"/>
          </a:xfrm>
        </p:spPr>
        <p:txBody>
          <a:bodyPr/>
          <a:lstStyle/>
          <a:p>
            <a:fld id="{491DFE51-0AAE-462C-AFD2-D9D116351E2F}" type="slidenum">
              <a:rPr lang="fr-FR" smtClean="0"/>
              <a:pPr/>
              <a:t>‹#›</a:t>
            </a:fld>
            <a:endParaRPr lang="fr-FR"/>
          </a:p>
        </p:txBody>
      </p:sp>
      <p:pic>
        <p:nvPicPr>
          <p:cNvPr id="7" name="Image 6">
            <a:extLst>
              <a:ext uri="{FF2B5EF4-FFF2-40B4-BE49-F238E27FC236}">
                <a16:creationId xmlns:a16="http://schemas.microsoft.com/office/drawing/2014/main" id="{8B4280B4-DFF5-B38F-3250-2DB20BF61D43}"/>
              </a:ext>
            </a:extLst>
          </p:cNvPr>
          <p:cNvPicPr>
            <a:picLocks noChangeAspect="1"/>
          </p:cNvPicPr>
          <p:nvPr userDrawn="1"/>
        </p:nvPicPr>
        <p:blipFill>
          <a:blip r:embed="rId5">
            <a:duotone>
              <a:schemeClr val="accent2">
                <a:shade val="45000"/>
                <a:satMod val="135000"/>
              </a:schemeClr>
              <a:prstClr val="white"/>
            </a:duotone>
          </a:blip>
          <a:stretch>
            <a:fillRect/>
          </a:stretch>
        </p:blipFill>
        <p:spPr>
          <a:xfrm>
            <a:off x="164123" y="256657"/>
            <a:ext cx="704064" cy="657744"/>
          </a:xfrm>
          <a:prstGeom prst="rect">
            <a:avLst/>
          </a:prstGeom>
        </p:spPr>
      </p:pic>
    </p:spTree>
    <p:extLst>
      <p:ext uri="{BB962C8B-B14F-4D97-AF65-F5344CB8AC3E}">
        <p14:creationId xmlns:p14="http://schemas.microsoft.com/office/powerpoint/2010/main" val="241159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608560B-B9FF-90FD-02EA-96E152B51ACF}"/>
              </a:ext>
            </a:extLst>
          </p:cNvPr>
          <p:cNvPicPr>
            <a:picLocks noChangeAspect="1"/>
          </p:cNvPicPr>
          <p:nvPr userDrawn="1"/>
        </p:nvPicPr>
        <p:blipFill rotWithShape="1">
          <a:blip r:embed="rId2">
            <a:duotone>
              <a:prstClr val="black"/>
              <a:srgbClr val="DA6D61">
                <a:tint val="45000"/>
                <a:satMod val="400000"/>
              </a:srgbClr>
            </a:duotone>
            <a:extLst>
              <a:ext uri="{BEBA8EAE-BF5A-486C-A8C5-ECC9F3942E4B}">
                <a14:imgProps xmlns:a14="http://schemas.microsoft.com/office/drawing/2010/main">
                  <a14:imgLayer r:embed="rId3">
                    <a14:imgEffect>
                      <a14:saturation sat="300000"/>
                    </a14:imgEffect>
                  </a14:imgLayer>
                </a14:imgProps>
              </a:ext>
            </a:extLst>
          </a:blip>
          <a:srcRect t="19618" r="20230"/>
          <a:stretch/>
        </p:blipFill>
        <p:spPr>
          <a:xfrm>
            <a:off x="9998702" y="0"/>
            <a:ext cx="2193298" cy="1690687"/>
          </a:xfrm>
          <a:prstGeom prst="rect">
            <a:avLst/>
          </a:prstGeom>
        </p:spPr>
      </p:pic>
      <p:pic>
        <p:nvPicPr>
          <p:cNvPr id="7" name="Image 6">
            <a:extLst>
              <a:ext uri="{FF2B5EF4-FFF2-40B4-BE49-F238E27FC236}">
                <a16:creationId xmlns:a16="http://schemas.microsoft.com/office/drawing/2014/main" id="{5020847E-2B4C-176C-CDBF-57383EBA9E04}"/>
              </a:ext>
            </a:extLst>
          </p:cNvPr>
          <p:cNvPicPr>
            <a:picLocks noChangeAspect="1"/>
          </p:cNvPicPr>
          <p:nvPr userDrawn="1"/>
        </p:nvPicPr>
        <p:blipFill rotWithShape="1">
          <a:blip r:embed="rId4">
            <a:alphaModFix amt="85000"/>
            <a:duotone>
              <a:prstClr val="black"/>
              <a:srgbClr val="DA6D61">
                <a:tint val="45000"/>
                <a:satMod val="400000"/>
              </a:srgbClr>
            </a:duotone>
          </a:blip>
          <a:srcRect l="31527" b="36996"/>
          <a:stretch/>
        </p:blipFill>
        <p:spPr>
          <a:xfrm>
            <a:off x="0" y="5167935"/>
            <a:ext cx="1803358" cy="1690065"/>
          </a:xfrm>
          <a:prstGeom prst="rect">
            <a:avLst/>
          </a:prstGeom>
        </p:spPr>
      </p:pic>
      <p:sp>
        <p:nvSpPr>
          <p:cNvPr id="2" name="Titre 1">
            <a:extLst>
              <a:ext uri="{FF2B5EF4-FFF2-40B4-BE49-F238E27FC236}">
                <a16:creationId xmlns:a16="http://schemas.microsoft.com/office/drawing/2014/main" id="{1A6A2A63-82F7-2508-6B9F-ECA12B16C4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327601-F40D-6657-E6AD-C5CAF95E5994}"/>
              </a:ext>
            </a:extLst>
          </p:cNvPr>
          <p:cNvSpPr>
            <a:spLocks noGrp="1"/>
          </p:cNvSpPr>
          <p:nvPr>
            <p:ph idx="1"/>
          </p:nvPr>
        </p:nvSpPr>
        <p:spPr>
          <a:xfrm>
            <a:off x="552018" y="1690688"/>
            <a:ext cx="10515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165F83-5FE6-E691-A095-757EEEA10CA6}"/>
              </a:ext>
            </a:extLst>
          </p:cNvPr>
          <p:cNvSpPr>
            <a:spLocks noGrp="1"/>
          </p:cNvSpPr>
          <p:nvPr>
            <p:ph type="dt" sz="half" idx="10"/>
          </p:nvPr>
        </p:nvSpPr>
        <p:spPr/>
        <p:txBody>
          <a:bodyPr/>
          <a:lstStyle/>
          <a:p>
            <a:fld id="{5DF4BB41-F158-4D6F-834A-E6B7C155FA8A}" type="datetime1">
              <a:rPr lang="fr-FR" smtClean="0"/>
              <a:t>20/02/2024</a:t>
            </a:fld>
            <a:endParaRPr lang="fr-FR"/>
          </a:p>
        </p:txBody>
      </p:sp>
      <p:sp>
        <p:nvSpPr>
          <p:cNvPr id="5" name="Espace réservé du pied de page 4">
            <a:extLst>
              <a:ext uri="{FF2B5EF4-FFF2-40B4-BE49-F238E27FC236}">
                <a16:creationId xmlns:a16="http://schemas.microsoft.com/office/drawing/2014/main" id="{069E5718-D904-2838-A1F4-B72BCE0F10A0}"/>
              </a:ext>
            </a:extLst>
          </p:cNvPr>
          <p:cNvSpPr>
            <a:spLocks noGrp="1"/>
          </p:cNvSpPr>
          <p:nvPr>
            <p:ph type="ftr" sz="quarter" idx="11"/>
          </p:nvPr>
        </p:nvSpPr>
        <p:spPr>
          <a:xfrm>
            <a:off x="8285628" y="5795683"/>
            <a:ext cx="1037053" cy="1062318"/>
          </a:xfrm>
          <a:prstGeom prst="rect">
            <a:avLst/>
          </a:prstGeom>
        </p:spPr>
        <p:txBody>
          <a:bodyPr/>
          <a:lstStyle/>
          <a:p>
            <a:r>
              <a:rPr lang="fr-FR"/>
              <a:t>YOUR LOGO HERE</a:t>
            </a:r>
          </a:p>
        </p:txBody>
      </p:sp>
      <p:sp>
        <p:nvSpPr>
          <p:cNvPr id="6" name="Espace réservé du numéro de diapositive 5">
            <a:extLst>
              <a:ext uri="{FF2B5EF4-FFF2-40B4-BE49-F238E27FC236}">
                <a16:creationId xmlns:a16="http://schemas.microsoft.com/office/drawing/2014/main" id="{36EF75BA-27FE-9D0D-79A7-B78CCF85E76B}"/>
              </a:ext>
            </a:extLst>
          </p:cNvPr>
          <p:cNvSpPr>
            <a:spLocks noGrp="1"/>
          </p:cNvSpPr>
          <p:nvPr>
            <p:ph type="sldNum" sz="quarter" idx="12"/>
          </p:nvPr>
        </p:nvSpPr>
        <p:spPr/>
        <p:txBody>
          <a:bodyPr/>
          <a:lstStyle/>
          <a:p>
            <a:fld id="{491DFE51-0AAE-462C-AFD2-D9D116351E2F}" type="slidenum">
              <a:rPr lang="fr-FR" smtClean="0"/>
              <a:t>‹#›</a:t>
            </a:fld>
            <a:endParaRPr lang="fr-FR"/>
          </a:p>
        </p:txBody>
      </p:sp>
      <p:pic>
        <p:nvPicPr>
          <p:cNvPr id="8" name="Image 7">
            <a:extLst>
              <a:ext uri="{FF2B5EF4-FFF2-40B4-BE49-F238E27FC236}">
                <a16:creationId xmlns:a16="http://schemas.microsoft.com/office/drawing/2014/main" id="{B630625F-4688-E62A-9C83-EA3AC0C0804A}"/>
              </a:ext>
            </a:extLst>
          </p:cNvPr>
          <p:cNvPicPr>
            <a:picLocks noChangeAspect="1"/>
          </p:cNvPicPr>
          <p:nvPr userDrawn="1"/>
        </p:nvPicPr>
        <p:blipFill>
          <a:blip r:embed="rId5"/>
          <a:stretch>
            <a:fillRect/>
          </a:stretch>
        </p:blipFill>
        <p:spPr>
          <a:xfrm>
            <a:off x="88803" y="5947882"/>
            <a:ext cx="1322947" cy="816935"/>
          </a:xfrm>
          <a:prstGeom prst="rect">
            <a:avLst/>
          </a:prstGeom>
        </p:spPr>
      </p:pic>
      <p:pic>
        <p:nvPicPr>
          <p:cNvPr id="10" name="Image 9" descr="Une image contenant carte, clipart, illustration, dessin humoristique&#10;&#10;Description générée automatiquement">
            <a:extLst>
              <a:ext uri="{FF2B5EF4-FFF2-40B4-BE49-F238E27FC236}">
                <a16:creationId xmlns:a16="http://schemas.microsoft.com/office/drawing/2014/main" id="{BEBDD01B-E681-778C-E2CB-AE7F99CC76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81005" y="171691"/>
            <a:ext cx="2202541" cy="1846386"/>
          </a:xfrm>
          <a:prstGeom prst="rect">
            <a:avLst/>
          </a:prstGeom>
        </p:spPr>
      </p:pic>
    </p:spTree>
    <p:extLst>
      <p:ext uri="{BB962C8B-B14F-4D97-AF65-F5344CB8AC3E}">
        <p14:creationId xmlns:p14="http://schemas.microsoft.com/office/powerpoint/2010/main" val="130207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4632341-2CD7-AB75-EBBF-C128DFF213C0}"/>
              </a:ext>
            </a:extLst>
          </p:cNvPr>
          <p:cNvPicPr>
            <a:picLocks noChangeAspect="1"/>
          </p:cNvPicPr>
          <p:nvPr userDrawn="1"/>
        </p:nvPicPr>
        <p:blipFill rotWithShape="1">
          <a:blip r:embed="rId2">
            <a:duotone>
              <a:schemeClr val="accent4">
                <a:shade val="45000"/>
                <a:satMod val="135000"/>
              </a:schemeClr>
              <a:prstClr val="white"/>
            </a:duotone>
          </a:blip>
          <a:srcRect r="9362" b="11978"/>
          <a:stretch/>
        </p:blipFill>
        <p:spPr>
          <a:xfrm rot="16200000">
            <a:off x="8999776" y="16795"/>
            <a:ext cx="3209024" cy="3175430"/>
          </a:xfrm>
          <a:prstGeom prst="rect">
            <a:avLst/>
          </a:prstGeom>
        </p:spPr>
      </p:pic>
      <p:sp>
        <p:nvSpPr>
          <p:cNvPr id="2" name="Titre 1">
            <a:extLst>
              <a:ext uri="{FF2B5EF4-FFF2-40B4-BE49-F238E27FC236}">
                <a16:creationId xmlns:a16="http://schemas.microsoft.com/office/drawing/2014/main" id="{AB01B0FD-5BC1-81B6-35B2-D39EA085327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130A40E-6C72-5ADC-B109-067A5B624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C7C833-F095-F340-3B0B-20B798867F8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7">
            <a:extLst>
              <a:ext uri="{FF2B5EF4-FFF2-40B4-BE49-F238E27FC236}">
                <a16:creationId xmlns:a16="http://schemas.microsoft.com/office/drawing/2014/main" id="{8409E259-3FB7-983A-14E3-AD11FAF24812}"/>
              </a:ext>
            </a:extLst>
          </p:cNvPr>
          <p:cNvSpPr>
            <a:spLocks noGrp="1"/>
          </p:cNvSpPr>
          <p:nvPr>
            <p:ph type="dt" sz="half" idx="10"/>
          </p:nvPr>
        </p:nvSpPr>
        <p:spPr/>
        <p:txBody>
          <a:bodyPr/>
          <a:lstStyle/>
          <a:p>
            <a:fld id="{B5C947A4-2275-4ADC-902E-9808FDCF0797}" type="datetime1">
              <a:rPr lang="fr-FR" smtClean="0"/>
              <a:t>20/02/2024</a:t>
            </a:fld>
            <a:endParaRPr lang="fr-FR"/>
          </a:p>
        </p:txBody>
      </p:sp>
      <p:sp>
        <p:nvSpPr>
          <p:cNvPr id="9" name="Espace réservé du pied de page 8">
            <a:extLst>
              <a:ext uri="{FF2B5EF4-FFF2-40B4-BE49-F238E27FC236}">
                <a16:creationId xmlns:a16="http://schemas.microsoft.com/office/drawing/2014/main" id="{84A792A3-E560-2CF5-8027-AFC41C1D1C36}"/>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10" name="Espace réservé du numéro de diapositive 9">
            <a:extLst>
              <a:ext uri="{FF2B5EF4-FFF2-40B4-BE49-F238E27FC236}">
                <a16:creationId xmlns:a16="http://schemas.microsoft.com/office/drawing/2014/main" id="{50173B0D-B9F0-2C47-B7FC-C18375195423}"/>
              </a:ext>
            </a:extLst>
          </p:cNvPr>
          <p:cNvSpPr>
            <a:spLocks noGrp="1"/>
          </p:cNvSpPr>
          <p:nvPr>
            <p:ph type="sldNum" sz="quarter" idx="12"/>
          </p:nvPr>
        </p:nvSpPr>
        <p:spPr/>
        <p:txBody>
          <a:bodyPr/>
          <a:lstStyle/>
          <a:p>
            <a:fld id="{491DFE51-0AAE-462C-AFD2-D9D116351E2F}" type="slidenum">
              <a:rPr lang="fr-FR" smtClean="0"/>
              <a:pPr/>
              <a:t>‹#›</a:t>
            </a:fld>
            <a:endParaRPr lang="fr-FR"/>
          </a:p>
        </p:txBody>
      </p:sp>
      <p:pic>
        <p:nvPicPr>
          <p:cNvPr id="7" name="Image 6" descr="Une image contenant clipart, dessin, Dessin d’enfant, illustration&#10;&#10;Description générée automatiquement">
            <a:extLst>
              <a:ext uri="{FF2B5EF4-FFF2-40B4-BE49-F238E27FC236}">
                <a16:creationId xmlns:a16="http://schemas.microsoft.com/office/drawing/2014/main" id="{48703EF9-4F11-8FDF-0897-BF15FEDA38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9533" y="0"/>
            <a:ext cx="2322467" cy="1946919"/>
          </a:xfrm>
          <a:prstGeom prst="rect">
            <a:avLst/>
          </a:prstGeom>
        </p:spPr>
      </p:pic>
      <p:pic>
        <p:nvPicPr>
          <p:cNvPr id="12" name="Image 11">
            <a:extLst>
              <a:ext uri="{FF2B5EF4-FFF2-40B4-BE49-F238E27FC236}">
                <a16:creationId xmlns:a16="http://schemas.microsoft.com/office/drawing/2014/main" id="{2F567080-F6D7-564A-1075-0BBF35ADE7DE}"/>
              </a:ext>
            </a:extLst>
          </p:cNvPr>
          <p:cNvPicPr>
            <a:picLocks noChangeAspect="1"/>
          </p:cNvPicPr>
          <p:nvPr userDrawn="1"/>
        </p:nvPicPr>
        <p:blipFill rotWithShape="1">
          <a:blip r:embed="rId4">
            <a:duotone>
              <a:prstClr val="black"/>
              <a:schemeClr val="accent2">
                <a:tint val="45000"/>
                <a:satMod val="400000"/>
              </a:schemeClr>
            </a:duotone>
          </a:blip>
          <a:srcRect l="17824" t="-30750"/>
          <a:stretch/>
        </p:blipFill>
        <p:spPr>
          <a:xfrm>
            <a:off x="-20750" y="5883215"/>
            <a:ext cx="1037053" cy="542044"/>
          </a:xfrm>
          <a:prstGeom prst="rect">
            <a:avLst/>
          </a:prstGeom>
        </p:spPr>
      </p:pic>
      <p:pic>
        <p:nvPicPr>
          <p:cNvPr id="13" name="Image 12">
            <a:extLst>
              <a:ext uri="{FF2B5EF4-FFF2-40B4-BE49-F238E27FC236}">
                <a16:creationId xmlns:a16="http://schemas.microsoft.com/office/drawing/2014/main" id="{0A6A7289-8526-4F39-7C28-3FE323098806}"/>
              </a:ext>
            </a:extLst>
          </p:cNvPr>
          <p:cNvPicPr>
            <a:picLocks noChangeAspect="1"/>
          </p:cNvPicPr>
          <p:nvPr userDrawn="1"/>
        </p:nvPicPr>
        <p:blipFill>
          <a:blip r:embed="rId5">
            <a:duotone>
              <a:schemeClr val="accent1">
                <a:shade val="45000"/>
                <a:satMod val="135000"/>
              </a:schemeClr>
              <a:prstClr val="white"/>
            </a:duotone>
          </a:blip>
          <a:stretch>
            <a:fillRect/>
          </a:stretch>
        </p:blipFill>
        <p:spPr>
          <a:xfrm>
            <a:off x="399689" y="6247132"/>
            <a:ext cx="475529" cy="451143"/>
          </a:xfrm>
          <a:prstGeom prst="rect">
            <a:avLst/>
          </a:prstGeom>
        </p:spPr>
      </p:pic>
    </p:spTree>
    <p:extLst>
      <p:ext uri="{BB962C8B-B14F-4D97-AF65-F5344CB8AC3E}">
        <p14:creationId xmlns:p14="http://schemas.microsoft.com/office/powerpoint/2010/main" val="683467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D311E-3B55-556C-88AD-60A9C0368129}"/>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F4A3C58F-889F-44BC-1875-13796F6BBF03}"/>
              </a:ext>
            </a:extLst>
          </p:cNvPr>
          <p:cNvSpPr>
            <a:spLocks noGrp="1"/>
          </p:cNvSpPr>
          <p:nvPr>
            <p:ph type="dt" sz="half" idx="10"/>
          </p:nvPr>
        </p:nvSpPr>
        <p:spPr/>
        <p:txBody>
          <a:bodyPr/>
          <a:lstStyle/>
          <a:p>
            <a:fld id="{BEDDF92F-CBD4-4E63-B79A-6AB4952C96A6}" type="datetime1">
              <a:rPr lang="fr-FR" smtClean="0"/>
              <a:t>20/02/2024</a:t>
            </a:fld>
            <a:endParaRPr lang="fr-FR"/>
          </a:p>
        </p:txBody>
      </p:sp>
      <p:sp>
        <p:nvSpPr>
          <p:cNvPr id="7" name="Espace réservé du pied de page 6">
            <a:extLst>
              <a:ext uri="{FF2B5EF4-FFF2-40B4-BE49-F238E27FC236}">
                <a16:creationId xmlns:a16="http://schemas.microsoft.com/office/drawing/2014/main" id="{F12D8873-F7DF-7EB1-2AE0-30C556294B20}"/>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8" name="Espace réservé du numéro de diapositive 7">
            <a:extLst>
              <a:ext uri="{FF2B5EF4-FFF2-40B4-BE49-F238E27FC236}">
                <a16:creationId xmlns:a16="http://schemas.microsoft.com/office/drawing/2014/main" id="{2D609651-213D-D2F4-8F48-3E197B058272}"/>
              </a:ext>
            </a:extLst>
          </p:cNvPr>
          <p:cNvSpPr>
            <a:spLocks noGrp="1"/>
          </p:cNvSpPr>
          <p:nvPr>
            <p:ph type="sldNum" sz="quarter" idx="12"/>
          </p:nvPr>
        </p:nvSpPr>
        <p:spPr/>
        <p:txBody>
          <a:bodyPr/>
          <a:lstStyle/>
          <a:p>
            <a:fld id="{491DFE51-0AAE-462C-AFD2-D9D116351E2F}" type="slidenum">
              <a:rPr lang="fr-FR" smtClean="0"/>
              <a:pPr/>
              <a:t>‹#›</a:t>
            </a:fld>
            <a:endParaRPr lang="fr-FR"/>
          </a:p>
        </p:txBody>
      </p:sp>
    </p:spTree>
    <p:extLst>
      <p:ext uri="{BB962C8B-B14F-4D97-AF65-F5344CB8AC3E}">
        <p14:creationId xmlns:p14="http://schemas.microsoft.com/office/powerpoint/2010/main" val="2267491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BE8C9A-DFF4-1D69-0558-68C7B927BE3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1C2038C-E4D8-06E2-ED13-B5F903286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D500305-6DE2-8B66-5BF8-C0039A0DD7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4D672B7-A650-61B3-7226-25E8DFE2F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406990E-D152-34D7-7B39-E2FEF2DC513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9">
            <a:extLst>
              <a:ext uri="{FF2B5EF4-FFF2-40B4-BE49-F238E27FC236}">
                <a16:creationId xmlns:a16="http://schemas.microsoft.com/office/drawing/2014/main" id="{91FF469C-8A79-F8C3-563F-0501869270BF}"/>
              </a:ext>
            </a:extLst>
          </p:cNvPr>
          <p:cNvSpPr>
            <a:spLocks noGrp="1"/>
          </p:cNvSpPr>
          <p:nvPr>
            <p:ph type="dt" sz="half" idx="10"/>
          </p:nvPr>
        </p:nvSpPr>
        <p:spPr/>
        <p:txBody>
          <a:bodyPr/>
          <a:lstStyle/>
          <a:p>
            <a:fld id="{8A5D38F2-3D9E-4E86-B1F8-850C376D904C}" type="datetime1">
              <a:rPr lang="fr-FR" smtClean="0"/>
              <a:t>20/02/2024</a:t>
            </a:fld>
            <a:endParaRPr lang="fr-FR"/>
          </a:p>
        </p:txBody>
      </p:sp>
      <p:sp>
        <p:nvSpPr>
          <p:cNvPr id="11" name="Espace réservé du pied de page 10">
            <a:extLst>
              <a:ext uri="{FF2B5EF4-FFF2-40B4-BE49-F238E27FC236}">
                <a16:creationId xmlns:a16="http://schemas.microsoft.com/office/drawing/2014/main" id="{9D95F80F-82B4-429A-A92D-20CAF1D26DEC}"/>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12" name="Espace réservé du numéro de diapositive 11">
            <a:extLst>
              <a:ext uri="{FF2B5EF4-FFF2-40B4-BE49-F238E27FC236}">
                <a16:creationId xmlns:a16="http://schemas.microsoft.com/office/drawing/2014/main" id="{946BEEE8-8A04-AE92-3F63-F000BB4E7A4D}"/>
              </a:ext>
            </a:extLst>
          </p:cNvPr>
          <p:cNvSpPr>
            <a:spLocks noGrp="1"/>
          </p:cNvSpPr>
          <p:nvPr>
            <p:ph type="sldNum" sz="quarter" idx="12"/>
          </p:nvPr>
        </p:nvSpPr>
        <p:spPr/>
        <p:txBody>
          <a:bodyPr/>
          <a:lstStyle/>
          <a:p>
            <a:fld id="{491DFE51-0AAE-462C-AFD2-D9D116351E2F}" type="slidenum">
              <a:rPr lang="fr-FR" smtClean="0"/>
              <a:pPr/>
              <a:t>‹#›</a:t>
            </a:fld>
            <a:endParaRPr lang="fr-FR"/>
          </a:p>
        </p:txBody>
      </p:sp>
    </p:spTree>
    <p:extLst>
      <p:ext uri="{BB962C8B-B14F-4D97-AF65-F5344CB8AC3E}">
        <p14:creationId xmlns:p14="http://schemas.microsoft.com/office/powerpoint/2010/main" val="3738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C8C670-3F7C-874C-F27A-FFDEF82FABA2}"/>
              </a:ext>
            </a:extLst>
          </p:cNvPr>
          <p:cNvPicPr>
            <a:picLocks noChangeAspect="1"/>
          </p:cNvPicPr>
          <p:nvPr userDrawn="1"/>
        </p:nvPicPr>
        <p:blipFill rotWithShape="1">
          <a:blip r:embed="rId2">
            <a:alphaModFix amt="70000"/>
            <a:duotone>
              <a:schemeClr val="accent4">
                <a:shade val="45000"/>
                <a:satMod val="135000"/>
              </a:schemeClr>
              <a:prstClr val="white"/>
            </a:duotone>
          </a:blip>
          <a:srcRect r="18703"/>
          <a:stretch/>
        </p:blipFill>
        <p:spPr>
          <a:xfrm>
            <a:off x="9480176" y="2662858"/>
            <a:ext cx="2711823" cy="3530555"/>
          </a:xfrm>
          <a:prstGeom prst="rect">
            <a:avLst/>
          </a:prstGeom>
        </p:spPr>
      </p:pic>
      <p:sp>
        <p:nvSpPr>
          <p:cNvPr id="2" name="Titre 1">
            <a:extLst>
              <a:ext uri="{FF2B5EF4-FFF2-40B4-BE49-F238E27FC236}">
                <a16:creationId xmlns:a16="http://schemas.microsoft.com/office/drawing/2014/main" id="{19BDEB9F-7A80-A636-A00E-5837C42B7D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DFE32DB-B7EE-4B49-3B68-89388BFE010B}"/>
              </a:ext>
            </a:extLst>
          </p:cNvPr>
          <p:cNvSpPr>
            <a:spLocks noGrp="1"/>
          </p:cNvSpPr>
          <p:nvPr>
            <p:ph idx="1"/>
          </p:nvPr>
        </p:nvSpPr>
        <p:spPr>
          <a:xfrm>
            <a:off x="4987785"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3529735-320A-2D96-F936-F1CB8B135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7">
            <a:extLst>
              <a:ext uri="{FF2B5EF4-FFF2-40B4-BE49-F238E27FC236}">
                <a16:creationId xmlns:a16="http://schemas.microsoft.com/office/drawing/2014/main" id="{F3C31AC2-5200-93AC-6074-B3E6C7FC07E4}"/>
              </a:ext>
            </a:extLst>
          </p:cNvPr>
          <p:cNvSpPr>
            <a:spLocks noGrp="1"/>
          </p:cNvSpPr>
          <p:nvPr>
            <p:ph type="dt" sz="half" idx="10"/>
          </p:nvPr>
        </p:nvSpPr>
        <p:spPr/>
        <p:txBody>
          <a:bodyPr/>
          <a:lstStyle/>
          <a:p>
            <a:fld id="{1F13EF44-46CE-4034-A9D8-015FE4C16C82}" type="datetime1">
              <a:rPr lang="fr-FR" smtClean="0"/>
              <a:t>20/02/2024</a:t>
            </a:fld>
            <a:endParaRPr lang="fr-FR"/>
          </a:p>
        </p:txBody>
      </p:sp>
      <p:sp>
        <p:nvSpPr>
          <p:cNvPr id="9" name="Espace réservé du pied de page 8">
            <a:extLst>
              <a:ext uri="{FF2B5EF4-FFF2-40B4-BE49-F238E27FC236}">
                <a16:creationId xmlns:a16="http://schemas.microsoft.com/office/drawing/2014/main" id="{AC77CEF0-3E82-1C8A-B573-E251312ACB34}"/>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10" name="Espace réservé du numéro de diapositive 9">
            <a:extLst>
              <a:ext uri="{FF2B5EF4-FFF2-40B4-BE49-F238E27FC236}">
                <a16:creationId xmlns:a16="http://schemas.microsoft.com/office/drawing/2014/main" id="{BEF13E4E-9016-2BF6-EDDB-B21FC051ADEF}"/>
              </a:ext>
            </a:extLst>
          </p:cNvPr>
          <p:cNvSpPr>
            <a:spLocks noGrp="1"/>
          </p:cNvSpPr>
          <p:nvPr>
            <p:ph type="sldNum" sz="quarter" idx="12"/>
          </p:nvPr>
        </p:nvSpPr>
        <p:spPr/>
        <p:txBody>
          <a:bodyPr/>
          <a:lstStyle/>
          <a:p>
            <a:fld id="{491DFE51-0AAE-462C-AFD2-D9D116351E2F}" type="slidenum">
              <a:rPr lang="fr-FR" smtClean="0"/>
              <a:pPr/>
              <a:t>‹#›</a:t>
            </a:fld>
            <a:endParaRPr lang="fr-FR"/>
          </a:p>
        </p:txBody>
      </p:sp>
      <p:pic>
        <p:nvPicPr>
          <p:cNvPr id="6" name="Image 5" descr="Une image contenant clipart, illustration, dessin humoristique, art&#10;&#10;Description générée automatiquement">
            <a:extLst>
              <a:ext uri="{FF2B5EF4-FFF2-40B4-BE49-F238E27FC236}">
                <a16:creationId xmlns:a16="http://schemas.microsoft.com/office/drawing/2014/main" id="{39DC683D-70A1-1EFD-820D-1A093049A0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96"/>
          <a:stretch/>
        </p:blipFill>
        <p:spPr>
          <a:xfrm flipH="1">
            <a:off x="9934238" y="3830577"/>
            <a:ext cx="2257761" cy="2035235"/>
          </a:xfrm>
          <a:prstGeom prst="rect">
            <a:avLst/>
          </a:prstGeom>
        </p:spPr>
      </p:pic>
    </p:spTree>
    <p:extLst>
      <p:ext uri="{BB962C8B-B14F-4D97-AF65-F5344CB8AC3E}">
        <p14:creationId xmlns:p14="http://schemas.microsoft.com/office/powerpoint/2010/main" val="183672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D2D5C-02FF-5A5C-F16A-1742127F09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79648CC-4F38-F12E-B2C0-E0B2584FC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EC5428-38AA-A45D-E898-D3B8BF3C3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Espace réservé de la date 7">
            <a:extLst>
              <a:ext uri="{FF2B5EF4-FFF2-40B4-BE49-F238E27FC236}">
                <a16:creationId xmlns:a16="http://schemas.microsoft.com/office/drawing/2014/main" id="{905974B3-E282-6024-6796-D7DA12FEAA96}"/>
              </a:ext>
            </a:extLst>
          </p:cNvPr>
          <p:cNvSpPr>
            <a:spLocks noGrp="1"/>
          </p:cNvSpPr>
          <p:nvPr>
            <p:ph type="dt" sz="half" idx="10"/>
          </p:nvPr>
        </p:nvSpPr>
        <p:spPr/>
        <p:txBody>
          <a:bodyPr/>
          <a:lstStyle/>
          <a:p>
            <a:fld id="{C5668574-6AEA-4876-856A-5BB6B8ECB932}" type="datetime1">
              <a:rPr lang="fr-FR" smtClean="0"/>
              <a:t>20/02/2024</a:t>
            </a:fld>
            <a:endParaRPr lang="fr-FR"/>
          </a:p>
        </p:txBody>
      </p:sp>
      <p:sp>
        <p:nvSpPr>
          <p:cNvPr id="9" name="Espace réservé du pied de page 8">
            <a:extLst>
              <a:ext uri="{FF2B5EF4-FFF2-40B4-BE49-F238E27FC236}">
                <a16:creationId xmlns:a16="http://schemas.microsoft.com/office/drawing/2014/main" id="{114383E5-805A-4205-DDC8-DAEBB1644C00}"/>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10" name="Espace réservé du numéro de diapositive 9">
            <a:extLst>
              <a:ext uri="{FF2B5EF4-FFF2-40B4-BE49-F238E27FC236}">
                <a16:creationId xmlns:a16="http://schemas.microsoft.com/office/drawing/2014/main" id="{A0858120-3631-5148-84A5-3152C0FB291A}"/>
              </a:ext>
            </a:extLst>
          </p:cNvPr>
          <p:cNvSpPr>
            <a:spLocks noGrp="1"/>
          </p:cNvSpPr>
          <p:nvPr>
            <p:ph type="sldNum" sz="quarter" idx="12"/>
          </p:nvPr>
        </p:nvSpPr>
        <p:spPr/>
        <p:txBody>
          <a:bodyPr/>
          <a:lstStyle/>
          <a:p>
            <a:fld id="{491DFE51-0AAE-462C-AFD2-D9D116351E2F}" type="slidenum">
              <a:rPr lang="fr-FR" smtClean="0"/>
              <a:pPr/>
              <a:t>‹#›</a:t>
            </a:fld>
            <a:endParaRPr lang="fr-FR"/>
          </a:p>
        </p:txBody>
      </p:sp>
    </p:spTree>
    <p:extLst>
      <p:ext uri="{BB962C8B-B14F-4D97-AF65-F5344CB8AC3E}">
        <p14:creationId xmlns:p14="http://schemas.microsoft.com/office/powerpoint/2010/main" val="427785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C9B08-C7CE-E905-8B7E-D23101E6782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928040A-370E-C7F1-8268-E6212FDEEE3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28FB966-FE1A-FF5D-6C85-7614895DED54}"/>
              </a:ext>
            </a:extLst>
          </p:cNvPr>
          <p:cNvSpPr>
            <a:spLocks noGrp="1"/>
          </p:cNvSpPr>
          <p:nvPr>
            <p:ph type="dt" sz="half" idx="10"/>
          </p:nvPr>
        </p:nvSpPr>
        <p:spPr/>
        <p:txBody>
          <a:bodyPr/>
          <a:lstStyle/>
          <a:p>
            <a:fld id="{2350E9A0-7474-4424-B9A2-84C7A2A60A26}" type="datetime1">
              <a:rPr lang="fr-FR" smtClean="0"/>
              <a:t>20/02/2024</a:t>
            </a:fld>
            <a:endParaRPr lang="fr-FR"/>
          </a:p>
        </p:txBody>
      </p:sp>
      <p:sp>
        <p:nvSpPr>
          <p:cNvPr id="8" name="Espace réservé du pied de page 7">
            <a:extLst>
              <a:ext uri="{FF2B5EF4-FFF2-40B4-BE49-F238E27FC236}">
                <a16:creationId xmlns:a16="http://schemas.microsoft.com/office/drawing/2014/main" id="{67441C37-D22F-3D3B-7B0B-8B18342F25B0}"/>
              </a:ext>
            </a:extLst>
          </p:cNvPr>
          <p:cNvSpPr>
            <a:spLocks noGrp="1"/>
          </p:cNvSpPr>
          <p:nvPr>
            <p:ph type="ftr" sz="quarter" idx="11"/>
          </p:nvPr>
        </p:nvSpPr>
        <p:spPr>
          <a:xfrm>
            <a:off x="8615669" y="5681751"/>
            <a:ext cx="1037053" cy="1062318"/>
          </a:xfrm>
          <a:prstGeom prst="rect">
            <a:avLst/>
          </a:prstGeom>
        </p:spPr>
        <p:txBody>
          <a:bodyPr/>
          <a:lstStyle/>
          <a:p>
            <a:r>
              <a:rPr lang="fr-FR"/>
              <a:t>YOUR LOGO HERE</a:t>
            </a:r>
          </a:p>
        </p:txBody>
      </p:sp>
      <p:sp>
        <p:nvSpPr>
          <p:cNvPr id="9" name="Espace réservé du numéro de diapositive 8">
            <a:extLst>
              <a:ext uri="{FF2B5EF4-FFF2-40B4-BE49-F238E27FC236}">
                <a16:creationId xmlns:a16="http://schemas.microsoft.com/office/drawing/2014/main" id="{2EFDF0FA-8E83-C85D-E6C8-BA512FF9E17C}"/>
              </a:ext>
            </a:extLst>
          </p:cNvPr>
          <p:cNvSpPr>
            <a:spLocks noGrp="1"/>
          </p:cNvSpPr>
          <p:nvPr>
            <p:ph type="sldNum" sz="quarter" idx="12"/>
          </p:nvPr>
        </p:nvSpPr>
        <p:spPr/>
        <p:txBody>
          <a:bodyPr/>
          <a:lstStyle/>
          <a:p>
            <a:fld id="{491DFE51-0AAE-462C-AFD2-D9D116351E2F}" type="slidenum">
              <a:rPr lang="fr-FR" smtClean="0"/>
              <a:pPr/>
              <a:t>‹#›</a:t>
            </a:fld>
            <a:endParaRPr lang="fr-FR"/>
          </a:p>
        </p:txBody>
      </p:sp>
    </p:spTree>
    <p:extLst>
      <p:ext uri="{BB962C8B-B14F-4D97-AF65-F5344CB8AC3E}">
        <p14:creationId xmlns:p14="http://schemas.microsoft.com/office/powerpoint/2010/main" val="124222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93544E-416B-711C-93B0-D981631B4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C05162A-7FE4-CD66-A675-0876CE35D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8A9963-78C7-3B16-51A7-A203596A3A4A}"/>
              </a:ext>
            </a:extLst>
          </p:cNvPr>
          <p:cNvSpPr>
            <a:spLocks noGrp="1"/>
          </p:cNvSpPr>
          <p:nvPr>
            <p:ph type="dt" sz="half" idx="2"/>
          </p:nvPr>
        </p:nvSpPr>
        <p:spPr>
          <a:xfrm>
            <a:off x="9532125" y="6387327"/>
            <a:ext cx="1035425" cy="231932"/>
          </a:xfrm>
          <a:prstGeom prst="rect">
            <a:avLst/>
          </a:prstGeom>
        </p:spPr>
        <p:txBody>
          <a:bodyPr vert="horz" lIns="91440" tIns="45720" rIns="91440" bIns="45720" rtlCol="0" anchor="ctr"/>
          <a:lstStyle>
            <a:lvl1pPr algn="l">
              <a:defRPr sz="1200" b="1">
                <a:solidFill>
                  <a:schemeClr val="accent3"/>
                </a:solidFill>
              </a:defRPr>
            </a:lvl1pPr>
          </a:lstStyle>
          <a:p>
            <a:fld id="{0A0AE804-4CC5-44C2-B7CB-A9C0FC92E2A7}" type="datetime1">
              <a:rPr lang="fr-FR" smtClean="0"/>
              <a:t>20/02/2024</a:t>
            </a:fld>
            <a:endParaRPr lang="fr-FR"/>
          </a:p>
        </p:txBody>
      </p:sp>
      <p:sp>
        <p:nvSpPr>
          <p:cNvPr id="6" name="Espace réservé du numéro de diapositive 5">
            <a:extLst>
              <a:ext uri="{FF2B5EF4-FFF2-40B4-BE49-F238E27FC236}">
                <a16:creationId xmlns:a16="http://schemas.microsoft.com/office/drawing/2014/main" id="{46CDD0AA-AE1F-EF0B-F86A-32DC2985F657}"/>
              </a:ext>
            </a:extLst>
          </p:cNvPr>
          <p:cNvSpPr>
            <a:spLocks noGrp="1"/>
          </p:cNvSpPr>
          <p:nvPr>
            <p:ph type="sldNum" sz="quarter" idx="4"/>
          </p:nvPr>
        </p:nvSpPr>
        <p:spPr>
          <a:xfrm>
            <a:off x="10663687" y="6390903"/>
            <a:ext cx="527649" cy="232709"/>
          </a:xfrm>
          <a:prstGeom prst="rect">
            <a:avLst/>
          </a:prstGeom>
        </p:spPr>
        <p:txBody>
          <a:bodyPr vert="horz" lIns="91440" tIns="45720" rIns="91440" bIns="45720" rtlCol="0" anchor="ctr"/>
          <a:lstStyle>
            <a:lvl1pPr algn="r">
              <a:defRPr sz="1200" b="1">
                <a:solidFill>
                  <a:schemeClr val="accent3"/>
                </a:solidFill>
              </a:defRPr>
            </a:lvl1pPr>
          </a:lstStyle>
          <a:p>
            <a:fld id="{491DFE51-0AAE-462C-AFD2-D9D116351E2F}" type="slidenum">
              <a:rPr lang="fr-FR" smtClean="0"/>
              <a:pPr/>
              <a:t>‹#›</a:t>
            </a:fld>
            <a:endParaRPr lang="fr-FR"/>
          </a:p>
        </p:txBody>
      </p:sp>
      <p:sp>
        <p:nvSpPr>
          <p:cNvPr id="8" name="Footer Placeholder 4">
            <a:extLst>
              <a:ext uri="{FF2B5EF4-FFF2-40B4-BE49-F238E27FC236}">
                <a16:creationId xmlns:a16="http://schemas.microsoft.com/office/drawing/2014/main" id="{7B383D2F-BFF2-CFBB-56B2-F6ABF3C1DAE4}"/>
              </a:ext>
            </a:extLst>
          </p:cNvPr>
          <p:cNvSpPr txBox="1">
            <a:spLocks/>
          </p:cNvSpPr>
          <p:nvPr userDrawn="1"/>
        </p:nvSpPr>
        <p:spPr>
          <a:xfrm>
            <a:off x="3364692" y="6311900"/>
            <a:ext cx="4951171" cy="44307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b="0">
                <a:solidFill>
                  <a:srgbClr val="000000"/>
                </a:solidFill>
                <a:latin typeface="+mj-lt"/>
              </a:rPr>
              <a:t>This project has received funding from the European Union’s Horizon Europe research and innovation programme under grant agreement No. 101112708. This output reflects only the author’s view and the European Union cannot be held responsible for any use that may be made of the information contained therein. </a:t>
            </a:r>
          </a:p>
        </p:txBody>
      </p:sp>
      <p:pic>
        <p:nvPicPr>
          <p:cNvPr id="9" name="Image 8">
            <a:extLst>
              <a:ext uri="{FF2B5EF4-FFF2-40B4-BE49-F238E27FC236}">
                <a16:creationId xmlns:a16="http://schemas.microsoft.com/office/drawing/2014/main" id="{013FEDCE-AA89-01F6-8090-02DC654F42A5}"/>
              </a:ext>
            </a:extLst>
          </p:cNvPr>
          <p:cNvPicPr>
            <a:picLocks noChangeAspect="1"/>
          </p:cNvPicPr>
          <p:nvPr userDrawn="1"/>
        </p:nvPicPr>
        <p:blipFill>
          <a:blip r:embed="rId15"/>
          <a:stretch>
            <a:fillRect/>
          </a:stretch>
        </p:blipFill>
        <p:spPr>
          <a:xfrm>
            <a:off x="2830627" y="6364622"/>
            <a:ext cx="534065" cy="337627"/>
          </a:xfrm>
          <a:prstGeom prst="rect">
            <a:avLst/>
          </a:prstGeom>
        </p:spPr>
      </p:pic>
    </p:spTree>
    <p:extLst>
      <p:ext uri="{BB962C8B-B14F-4D97-AF65-F5344CB8AC3E}">
        <p14:creationId xmlns:p14="http://schemas.microsoft.com/office/powerpoint/2010/main" val="103041175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4" r:id="rId5"/>
    <p:sldLayoutId id="2147483653"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League Spartan Blac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u="none" kern="1200">
          <a:solidFill>
            <a:schemeClr val="tx1"/>
          </a:solidFill>
          <a:latin typeface="League Spartan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ardita.hoxha-jahja@savonia.fi" TargetMode="External"/><Relationship Id="rId2" Type="http://schemas.openxmlformats.org/officeDocument/2006/relationships/hyperlink" Target="mailto:Tuomo.Eskelinen@savonia.fi" TargetMode="External"/><Relationship Id="rId1" Type="http://schemas.openxmlformats.org/officeDocument/2006/relationships/slideLayout" Target="../slideLayouts/slideLayout13.xml"/><Relationship Id="rId4" Type="http://schemas.openxmlformats.org/officeDocument/2006/relationships/hyperlink" Target="https://www.waste4soil.e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waste4soil.eu/concep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48A12-4E62-FA09-6F86-09D13D60D7EC}"/>
              </a:ext>
            </a:extLst>
          </p:cNvPr>
          <p:cNvSpPr>
            <a:spLocks noGrp="1"/>
          </p:cNvSpPr>
          <p:nvPr>
            <p:ph type="ctrTitle"/>
          </p:nvPr>
        </p:nvSpPr>
        <p:spPr/>
        <p:txBody>
          <a:bodyPr/>
          <a:lstStyle/>
          <a:p>
            <a:r>
              <a:rPr lang="fr-FR"/>
              <a:t>Waste4Soil</a:t>
            </a:r>
          </a:p>
        </p:txBody>
      </p:sp>
      <p:sp>
        <p:nvSpPr>
          <p:cNvPr id="3" name="Sous-titre 2">
            <a:extLst>
              <a:ext uri="{FF2B5EF4-FFF2-40B4-BE49-F238E27FC236}">
                <a16:creationId xmlns:a16="http://schemas.microsoft.com/office/drawing/2014/main" id="{8A73318F-2327-44F9-A932-A18CB96C2887}"/>
              </a:ext>
            </a:extLst>
          </p:cNvPr>
          <p:cNvSpPr>
            <a:spLocks noGrp="1"/>
          </p:cNvSpPr>
          <p:nvPr>
            <p:ph type="subTitle" idx="1"/>
          </p:nvPr>
        </p:nvSpPr>
        <p:spPr/>
        <p:txBody>
          <a:bodyPr/>
          <a:lstStyle/>
          <a:p>
            <a:r>
              <a:rPr lang="fr-FR"/>
              <a:t>Dr. Tuomo Eskelinen </a:t>
            </a:r>
          </a:p>
          <a:p>
            <a:r>
              <a:rPr lang="fr-FR"/>
              <a:t>Dr. Ardita Hoxha-Jahja</a:t>
            </a:r>
          </a:p>
        </p:txBody>
      </p:sp>
      <p:sp>
        <p:nvSpPr>
          <p:cNvPr id="4" name="Espace réservé de la date 3">
            <a:extLst>
              <a:ext uri="{FF2B5EF4-FFF2-40B4-BE49-F238E27FC236}">
                <a16:creationId xmlns:a16="http://schemas.microsoft.com/office/drawing/2014/main" id="{B47DCF05-751C-C6B7-54A6-A6A800DE88EF}"/>
              </a:ext>
            </a:extLst>
          </p:cNvPr>
          <p:cNvSpPr>
            <a:spLocks noGrp="1"/>
          </p:cNvSpPr>
          <p:nvPr>
            <p:ph type="dt" sz="half" idx="10"/>
          </p:nvPr>
        </p:nvSpPr>
        <p:spPr/>
        <p:txBody>
          <a:bodyPr/>
          <a:lstStyle/>
          <a:p>
            <a:fld id="{9297EE9E-436B-46D1-A182-C1F598ADD39C}" type="datetime1">
              <a:rPr lang="fr-FR" smtClean="0"/>
              <a:t>20/02/2024</a:t>
            </a:fld>
            <a:endParaRPr lang="fr-FR"/>
          </a:p>
        </p:txBody>
      </p:sp>
      <p:sp>
        <p:nvSpPr>
          <p:cNvPr id="6" name="Espace réservé du numéro de diapositive 5">
            <a:extLst>
              <a:ext uri="{FF2B5EF4-FFF2-40B4-BE49-F238E27FC236}">
                <a16:creationId xmlns:a16="http://schemas.microsoft.com/office/drawing/2014/main" id="{55BF2698-2DB1-07F5-B39F-C3E076DE8AAF}"/>
              </a:ext>
            </a:extLst>
          </p:cNvPr>
          <p:cNvSpPr>
            <a:spLocks noGrp="1"/>
          </p:cNvSpPr>
          <p:nvPr>
            <p:ph type="sldNum" sz="quarter" idx="12"/>
          </p:nvPr>
        </p:nvSpPr>
        <p:spPr/>
        <p:txBody>
          <a:bodyPr/>
          <a:lstStyle/>
          <a:p>
            <a:fld id="{491DFE51-0AAE-462C-AFD2-D9D116351E2F}" type="slidenum">
              <a:rPr lang="fr-FR" smtClean="0"/>
              <a:pPr/>
              <a:t>1</a:t>
            </a:fld>
            <a:endParaRPr lang="fr-FR"/>
          </a:p>
        </p:txBody>
      </p:sp>
      <p:pic>
        <p:nvPicPr>
          <p:cNvPr id="14" name="Image 13" descr="Une image contenant clipart, Graphique, dessin humoristique, illustration&#10;&#10;Description générée automatiquement">
            <a:extLst>
              <a:ext uri="{FF2B5EF4-FFF2-40B4-BE49-F238E27FC236}">
                <a16:creationId xmlns:a16="http://schemas.microsoft.com/office/drawing/2014/main" id="{1043141D-E2C0-5920-3047-8BDE90EBF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535" y="2535472"/>
            <a:ext cx="4557899" cy="3820877"/>
          </a:xfrm>
          <a:prstGeom prst="rect">
            <a:avLst/>
          </a:prstGeom>
        </p:spPr>
      </p:pic>
    </p:spTree>
    <p:extLst>
      <p:ext uri="{BB962C8B-B14F-4D97-AF65-F5344CB8AC3E}">
        <p14:creationId xmlns:p14="http://schemas.microsoft.com/office/powerpoint/2010/main" val="262560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7F13-14AB-D81D-825B-900A50F74420}"/>
              </a:ext>
            </a:extLst>
          </p:cNvPr>
          <p:cNvSpPr>
            <a:spLocks noGrp="1"/>
          </p:cNvSpPr>
          <p:nvPr>
            <p:ph type="ctrTitle"/>
          </p:nvPr>
        </p:nvSpPr>
        <p:spPr>
          <a:xfrm>
            <a:off x="1250295" y="1600200"/>
            <a:ext cx="9144000" cy="2387600"/>
          </a:xfrm>
        </p:spPr>
        <p:txBody>
          <a:bodyPr>
            <a:noAutofit/>
          </a:bodyPr>
          <a:lstStyle/>
          <a:p>
            <a:r>
              <a:rPr lang="en-US" sz="2400"/>
              <a:t>One-third of food produced for human consumption is lost or wasted globally, which amounts to about 1.3 billion tons per year. Food loss and waste (FLW) causes serious social, economic, and environmental issues undermining our planet’s sustainability. </a:t>
            </a:r>
            <a:br>
              <a:rPr lang="en-US" sz="2400"/>
            </a:br>
            <a:br>
              <a:rPr lang="en-US" sz="2400"/>
            </a:br>
            <a:r>
              <a:rPr lang="en-US" sz="2400"/>
              <a:t>Therefore actions aimed at FLW prevention and reduction must be urgently taken. The unsustainability of the current economic model, based on a linear system of production and consumption, has emerged above all in the food sector, where little is being done to upcycle residues generated along the supply chain.</a:t>
            </a:r>
            <a:endParaRPr lang="fi-FI" sz="2400"/>
          </a:p>
        </p:txBody>
      </p:sp>
      <p:sp>
        <p:nvSpPr>
          <p:cNvPr id="4" name="Picture Placeholder 3">
            <a:extLst>
              <a:ext uri="{FF2B5EF4-FFF2-40B4-BE49-F238E27FC236}">
                <a16:creationId xmlns:a16="http://schemas.microsoft.com/office/drawing/2014/main" id="{28FF33CF-26BC-0ADF-F521-6AB4B70355EA}"/>
              </a:ext>
            </a:extLst>
          </p:cNvPr>
          <p:cNvSpPr>
            <a:spLocks noGrp="1"/>
          </p:cNvSpPr>
          <p:nvPr>
            <p:ph type="pic" idx="4294967295"/>
          </p:nvPr>
        </p:nvSpPr>
        <p:spPr>
          <a:xfrm>
            <a:off x="1250295" y="4426878"/>
            <a:ext cx="9667336" cy="1636919"/>
          </a:xfrm>
        </p:spPr>
        <p:txBody>
          <a:bodyPr>
            <a:normAutofit/>
          </a:bodyPr>
          <a:lstStyle/>
          <a:p>
            <a:pPr marL="0" indent="0">
              <a:buNone/>
            </a:pPr>
            <a:r>
              <a:rPr lang="fi-FI"/>
              <a:t>https://www.sciencedirect.com/science/article/abs/pii/B978032385253100006X</a:t>
            </a:r>
          </a:p>
        </p:txBody>
      </p:sp>
      <p:sp>
        <p:nvSpPr>
          <p:cNvPr id="5" name="Date Placeholder 4">
            <a:extLst>
              <a:ext uri="{FF2B5EF4-FFF2-40B4-BE49-F238E27FC236}">
                <a16:creationId xmlns:a16="http://schemas.microsoft.com/office/drawing/2014/main" id="{F405E9E4-233B-6DC3-C0B3-4E1630FC52EC}"/>
              </a:ext>
            </a:extLst>
          </p:cNvPr>
          <p:cNvSpPr>
            <a:spLocks noGrp="1"/>
          </p:cNvSpPr>
          <p:nvPr>
            <p:ph type="dt" sz="half" idx="10"/>
          </p:nvPr>
        </p:nvSpPr>
        <p:spPr/>
        <p:txBody>
          <a:bodyPr/>
          <a:lstStyle/>
          <a:p>
            <a:fld id="{7F44251A-31A9-4F32-BC24-50144DBC138D}" type="datetime1">
              <a:rPr lang="fr-FR" smtClean="0"/>
              <a:t>20/02/2024</a:t>
            </a:fld>
            <a:endParaRPr lang="fr-FR"/>
          </a:p>
        </p:txBody>
      </p:sp>
      <p:sp>
        <p:nvSpPr>
          <p:cNvPr id="6" name="Footer Placeholder 5">
            <a:extLst>
              <a:ext uri="{FF2B5EF4-FFF2-40B4-BE49-F238E27FC236}">
                <a16:creationId xmlns:a16="http://schemas.microsoft.com/office/drawing/2014/main" id="{9D9E3CF6-D8E1-E8C2-3A96-32DB5C24BA4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C3D853D-EC5D-8F60-C58A-ED072020158B}"/>
              </a:ext>
            </a:extLst>
          </p:cNvPr>
          <p:cNvSpPr>
            <a:spLocks noGrp="1"/>
          </p:cNvSpPr>
          <p:nvPr>
            <p:ph type="sldNum" sz="quarter" idx="12"/>
          </p:nvPr>
        </p:nvSpPr>
        <p:spPr/>
        <p:txBody>
          <a:bodyPr/>
          <a:lstStyle/>
          <a:p>
            <a:fld id="{491DFE51-0AAE-462C-AFD2-D9D116351E2F}" type="slidenum">
              <a:rPr lang="fr-FR" smtClean="0"/>
              <a:pPr/>
              <a:t>10</a:t>
            </a:fld>
            <a:endParaRPr lang="fr-FR"/>
          </a:p>
        </p:txBody>
      </p:sp>
    </p:spTree>
    <p:extLst>
      <p:ext uri="{BB962C8B-B14F-4D97-AF65-F5344CB8AC3E}">
        <p14:creationId xmlns:p14="http://schemas.microsoft.com/office/powerpoint/2010/main" val="114845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000" y="254000"/>
            <a:ext cx="11695685" cy="430887"/>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r>
              <a:rPr sz="1400" b="1" i="0" u="none">
                <a:latin typeface="Arial"/>
              </a:rPr>
              <a:t> </a:t>
            </a:r>
            <a:r>
              <a:rPr lang="en-US" sz="1400" b="1" i="0" u="none">
                <a:latin typeface="Arial"/>
              </a:rPr>
              <a:t>Example from Social Acceptance study.</a:t>
            </a:r>
          </a:p>
          <a:p>
            <a:r>
              <a:rPr sz="1400" b="1" i="0" u="none">
                <a:latin typeface="Arial"/>
              </a:rPr>
              <a:t>Would you agree to choose from the following new protein or fertilizer sources when made available?</a:t>
            </a:r>
          </a:p>
        </p:txBody>
      </p:sp>
      <p:sp>
        <p:nvSpPr>
          <p:cNvPr id="3" name="New shape"/>
          <p:cNvSpPr/>
          <p:nvPr/>
        </p:nvSpPr>
        <p:spPr>
          <a:xfrm>
            <a:off x="254000" y="658073"/>
            <a:ext cx="11695685" cy="183063"/>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lIns="0" tIns="0" rIns="0" bIns="0" rtlCol="0" anchor="t">
            <a:spAutoFit/>
          </a:bodyPr>
          <a:lstStyle/>
          <a:p>
            <a:pPr algn="l"/>
            <a:r>
              <a:rPr sz="1200" b="0" i="0" u="none">
                <a:solidFill>
                  <a:srgbClr val="333333"/>
                </a:solidFill>
                <a:latin typeface="Arial"/>
              </a:rPr>
              <a:t>Number of respondents: 447</a:t>
            </a:r>
          </a:p>
        </p:txBody>
      </p:sp>
      <p:graphicFrame>
        <p:nvGraphicFramePr>
          <p:cNvPr id="4" name="ChartObject"/>
          <p:cNvGraphicFramePr/>
          <p:nvPr/>
        </p:nvGraphicFramePr>
        <p:xfrm>
          <a:off x="254000" y="1031636"/>
          <a:ext cx="6731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New shape"/>
          <p:cNvSpPr/>
          <p:nvPr/>
        </p:nvSpPr>
        <p:spPr>
          <a:xfrm>
            <a:off x="7239000" y="803036"/>
            <a:ext cx="1270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Average score</a:t>
            </a:r>
          </a:p>
        </p:txBody>
      </p:sp>
      <p:sp>
        <p:nvSpPr>
          <p:cNvPr id="6" name="New shape"/>
          <p:cNvSpPr/>
          <p:nvPr/>
        </p:nvSpPr>
        <p:spPr>
          <a:xfrm>
            <a:off x="7239000" y="1158636"/>
            <a:ext cx="1270000"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4.1</a:t>
            </a:r>
          </a:p>
        </p:txBody>
      </p:sp>
      <p:sp>
        <p:nvSpPr>
          <p:cNvPr id="7" name="New shape"/>
          <p:cNvSpPr/>
          <p:nvPr/>
        </p:nvSpPr>
        <p:spPr>
          <a:xfrm>
            <a:off x="7239000" y="1811779"/>
            <a:ext cx="1270000"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3.9</a:t>
            </a:r>
          </a:p>
        </p:txBody>
      </p:sp>
      <p:sp>
        <p:nvSpPr>
          <p:cNvPr id="8" name="New shape"/>
          <p:cNvSpPr/>
          <p:nvPr/>
        </p:nvSpPr>
        <p:spPr>
          <a:xfrm>
            <a:off x="7239000" y="2464922"/>
            <a:ext cx="1270000"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4.1</a:t>
            </a:r>
          </a:p>
        </p:txBody>
      </p:sp>
      <p:sp>
        <p:nvSpPr>
          <p:cNvPr id="9" name="New shape"/>
          <p:cNvSpPr/>
          <p:nvPr/>
        </p:nvSpPr>
        <p:spPr>
          <a:xfrm>
            <a:off x="7239000" y="3118065"/>
            <a:ext cx="1270000"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3.4</a:t>
            </a:r>
          </a:p>
        </p:txBody>
      </p:sp>
      <p:sp>
        <p:nvSpPr>
          <p:cNvPr id="10" name="New shape"/>
          <p:cNvSpPr/>
          <p:nvPr/>
        </p:nvSpPr>
        <p:spPr>
          <a:xfrm>
            <a:off x="7239000" y="3771208"/>
            <a:ext cx="1270000"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3.4</a:t>
            </a:r>
          </a:p>
        </p:txBody>
      </p:sp>
      <p:sp>
        <p:nvSpPr>
          <p:cNvPr id="11" name="New shape"/>
          <p:cNvSpPr/>
          <p:nvPr/>
        </p:nvSpPr>
        <p:spPr>
          <a:xfrm>
            <a:off x="7239000" y="4424350"/>
            <a:ext cx="1270000"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3.7</a:t>
            </a:r>
          </a:p>
        </p:txBody>
      </p:sp>
      <p:sp>
        <p:nvSpPr>
          <p:cNvPr id="12" name="New shape"/>
          <p:cNvSpPr/>
          <p:nvPr/>
        </p:nvSpPr>
        <p:spPr>
          <a:xfrm>
            <a:off x="7239000" y="5077493"/>
            <a:ext cx="1270000" cy="65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400">
                <a:solidFill>
                  <a:prstClr val="black"/>
                </a:solidFill>
                <a:latin typeface="Arial"/>
              </a:rPr>
              <a:t>4.0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645066" y="2031101"/>
            <a:ext cx="4282984" cy="3511943"/>
          </a:xfrm>
          <a:prstGeom prst="rect">
            <a:avLst/>
          </a:prstGeom>
        </p:spPr>
        <p:txBody>
          <a:bodyPr vert="horz" lIns="91440" tIns="45720" rIns="91440" bIns="45720" rtlCol="0" anchor="ctr">
            <a:normAutofit/>
          </a:bodyPr>
          <a:lstStyle/>
          <a:p>
            <a:pPr>
              <a:lnSpc>
                <a:spcPct val="90000"/>
              </a:lnSpc>
              <a:spcAft>
                <a:spcPts val="600"/>
              </a:spcAft>
            </a:pPr>
            <a:r>
              <a:rPr lang="en-US" sz="2400" b="1"/>
              <a:t>Sustainable &amp; Circular Business model creation</a:t>
            </a:r>
          </a:p>
          <a:p>
            <a:pPr>
              <a:lnSpc>
                <a:spcPct val="90000"/>
              </a:lnSpc>
              <a:spcAft>
                <a:spcPts val="600"/>
              </a:spcAft>
            </a:pPr>
            <a:r>
              <a:rPr lang="en-US" sz="2400" b="1"/>
              <a:t>  (Eskelinen et al., 2017, Kajanus et al., 2014 &amp; 2019)</a:t>
            </a:r>
          </a:p>
          <a:p>
            <a:pPr>
              <a:lnSpc>
                <a:spcPct val="90000"/>
              </a:lnSpc>
              <a:spcAft>
                <a:spcPts val="600"/>
              </a:spcAft>
            </a:pPr>
            <a:endParaRPr lang="en-US" b="1"/>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178" y="4538345"/>
            <a:ext cx="1880461" cy="138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4793150" y="2588400"/>
            <a:ext cx="2770258" cy="461665"/>
          </a:xfrm>
          <a:prstGeom prst="rect">
            <a:avLst/>
          </a:prstGeom>
          <a:noFill/>
        </p:spPr>
        <p:txBody>
          <a:bodyPr wrap="square" rtlCol="0">
            <a:spAutoFit/>
          </a:bodyPr>
          <a:lstStyle>
            <a:defPPr>
              <a:defRPr lang="fi-FI"/>
            </a:defPPr>
            <a:lvl1pPr fontAlgn="auto">
              <a:spcBef>
                <a:spcPts val="0"/>
              </a:spcBef>
              <a:spcAft>
                <a:spcPts val="0"/>
              </a:spcAft>
              <a:defRPr sz="2800" b="1">
                <a:solidFill>
                  <a:srgbClr val="FF0000"/>
                </a:solidFill>
                <a:latin typeface="Calibri"/>
              </a:defRPr>
            </a:lvl1pPr>
          </a:lstStyle>
          <a:p>
            <a:pPr defTabSz="548640">
              <a:spcAft>
                <a:spcPts val="600"/>
              </a:spcAft>
            </a:pPr>
            <a:r>
              <a:rPr lang="en-US" sz="2400" b="1" kern="1200">
                <a:solidFill>
                  <a:srgbClr val="B30000"/>
                </a:solidFill>
                <a:latin typeface="Calibri"/>
                <a:ea typeface="+mn-ea"/>
                <a:cs typeface="Arial" charset="0"/>
              </a:rPr>
              <a:t>2. Identifying ideas</a:t>
            </a:r>
            <a:endParaRPr lang="en-US" sz="2400">
              <a:cs typeface="Arial" charset="0"/>
            </a:endParaRPr>
          </a:p>
        </p:txBody>
      </p:sp>
      <p:sp>
        <p:nvSpPr>
          <p:cNvPr id="8" name="Tekstiruutu 7"/>
          <p:cNvSpPr txBox="1"/>
          <p:nvPr/>
        </p:nvSpPr>
        <p:spPr>
          <a:xfrm>
            <a:off x="8666099" y="932063"/>
            <a:ext cx="3323022" cy="907941"/>
          </a:xfrm>
          <a:prstGeom prst="rect">
            <a:avLst/>
          </a:prstGeom>
          <a:noFill/>
        </p:spPr>
        <p:txBody>
          <a:bodyPr wrap="square" rtlCol="0">
            <a:spAutoFit/>
          </a:bodyPr>
          <a:lstStyle>
            <a:defPPr>
              <a:defRPr lang="fi-FI"/>
            </a:defPPr>
            <a:lvl1pPr fontAlgn="auto">
              <a:spcBef>
                <a:spcPts val="0"/>
              </a:spcBef>
              <a:spcAft>
                <a:spcPts val="0"/>
              </a:spcAft>
              <a:defRPr sz="2800" b="1">
                <a:solidFill>
                  <a:srgbClr val="FF0000"/>
                </a:solidFill>
                <a:latin typeface="Calibri"/>
              </a:defRPr>
            </a:lvl1pPr>
          </a:lstStyle>
          <a:p>
            <a:pPr defTabSz="548640">
              <a:spcAft>
                <a:spcPts val="600"/>
              </a:spcAft>
            </a:pPr>
            <a:r>
              <a:rPr lang="en-US" sz="2400" b="1" kern="1200">
                <a:solidFill>
                  <a:srgbClr val="B30000"/>
                </a:solidFill>
                <a:latin typeface="Calibri"/>
                <a:ea typeface="+mn-ea"/>
                <a:cs typeface="Arial" charset="0"/>
              </a:rPr>
              <a:t>3. Evaluating the </a:t>
            </a:r>
          </a:p>
          <a:p>
            <a:pPr defTabSz="548640">
              <a:spcAft>
                <a:spcPts val="600"/>
              </a:spcAft>
            </a:pPr>
            <a:r>
              <a:rPr lang="en-US" sz="2400" b="1" kern="1200">
                <a:solidFill>
                  <a:srgbClr val="B30000"/>
                </a:solidFill>
                <a:latin typeface="Calibri"/>
                <a:ea typeface="+mn-ea"/>
                <a:cs typeface="Arial" charset="0"/>
              </a:rPr>
              <a:t>    identified items</a:t>
            </a:r>
            <a:endParaRPr lang="en-US" sz="2400">
              <a:cs typeface="Arial" charset="0"/>
            </a:endParaRPr>
          </a:p>
        </p:txBody>
      </p:sp>
      <p:sp>
        <p:nvSpPr>
          <p:cNvPr id="9" name="Tekstiruutu 8"/>
          <p:cNvSpPr txBox="1"/>
          <p:nvPr/>
        </p:nvSpPr>
        <p:spPr>
          <a:xfrm>
            <a:off x="9254478" y="3555818"/>
            <a:ext cx="2052164" cy="830997"/>
          </a:xfrm>
          <a:prstGeom prst="rect">
            <a:avLst/>
          </a:prstGeom>
          <a:noFill/>
        </p:spPr>
        <p:txBody>
          <a:bodyPr wrap="square" rtlCol="0">
            <a:spAutoFit/>
          </a:bodyPr>
          <a:lstStyle>
            <a:defPPr>
              <a:defRPr lang="fi-FI"/>
            </a:defPPr>
            <a:lvl1pPr fontAlgn="auto">
              <a:spcBef>
                <a:spcPts val="0"/>
              </a:spcBef>
              <a:spcAft>
                <a:spcPts val="0"/>
              </a:spcAft>
              <a:defRPr sz="2800" b="1">
                <a:solidFill>
                  <a:srgbClr val="FF0000"/>
                </a:solidFill>
                <a:latin typeface="Calibri"/>
              </a:defRPr>
            </a:lvl1pPr>
          </a:lstStyle>
          <a:p>
            <a:pPr defTabSz="548640">
              <a:spcAft>
                <a:spcPts val="600"/>
              </a:spcAft>
            </a:pPr>
            <a:r>
              <a:rPr lang="en-US" sz="2400" b="1" kern="1200">
                <a:solidFill>
                  <a:srgbClr val="B30000"/>
                </a:solidFill>
                <a:latin typeface="Calibri"/>
                <a:ea typeface="+mn-ea"/>
                <a:cs typeface="Arial" charset="0"/>
              </a:rPr>
              <a:t>4. Core value analysis</a:t>
            </a:r>
            <a:endParaRPr lang="en-US" sz="2400">
              <a:cs typeface="Arial" charset="0"/>
            </a:endParaRPr>
          </a:p>
        </p:txBody>
      </p:sp>
      <p:sp>
        <p:nvSpPr>
          <p:cNvPr id="10" name="Tekstiruutu 9"/>
          <p:cNvSpPr txBox="1"/>
          <p:nvPr/>
        </p:nvSpPr>
        <p:spPr>
          <a:xfrm>
            <a:off x="4928050" y="5063735"/>
            <a:ext cx="3560126" cy="907941"/>
          </a:xfrm>
          <a:prstGeom prst="rect">
            <a:avLst/>
          </a:prstGeom>
          <a:noFill/>
        </p:spPr>
        <p:txBody>
          <a:bodyPr wrap="square" rtlCol="0">
            <a:spAutoFit/>
          </a:bodyPr>
          <a:lstStyle>
            <a:defPPr>
              <a:defRPr lang="fi-FI"/>
            </a:defPPr>
            <a:lvl1pPr fontAlgn="auto">
              <a:spcBef>
                <a:spcPts val="0"/>
              </a:spcBef>
              <a:spcAft>
                <a:spcPts val="0"/>
              </a:spcAft>
              <a:defRPr sz="2800" b="1">
                <a:solidFill>
                  <a:srgbClr val="FF0000"/>
                </a:solidFill>
                <a:latin typeface="Calibri"/>
              </a:defRPr>
            </a:lvl1pPr>
          </a:lstStyle>
          <a:p>
            <a:pPr defTabSz="548640">
              <a:spcAft>
                <a:spcPts val="600"/>
              </a:spcAft>
            </a:pPr>
            <a:r>
              <a:rPr lang="en-US" sz="2400" b="1" kern="1200">
                <a:solidFill>
                  <a:srgbClr val="B30000"/>
                </a:solidFill>
                <a:latin typeface="Calibri"/>
                <a:ea typeface="+mn-ea"/>
                <a:cs typeface="Arial" charset="0"/>
              </a:rPr>
              <a:t>5. Workshop</a:t>
            </a:r>
          </a:p>
          <a:p>
            <a:pPr defTabSz="548640">
              <a:spcAft>
                <a:spcPts val="600"/>
              </a:spcAft>
            </a:pPr>
            <a:r>
              <a:rPr lang="en-US" sz="2400" b="1" kern="1200">
                <a:solidFill>
                  <a:srgbClr val="B30000"/>
                </a:solidFill>
                <a:latin typeface="Calibri"/>
                <a:ea typeface="+mn-ea"/>
                <a:cs typeface="Arial" charset="0"/>
              </a:rPr>
              <a:t>    =&gt; CE Business model</a:t>
            </a:r>
            <a:endParaRPr lang="en-US" sz="2400">
              <a:cs typeface="Arial" charset="0"/>
            </a:endParaRPr>
          </a:p>
        </p:txBody>
      </p:sp>
      <p:sp>
        <p:nvSpPr>
          <p:cNvPr id="17" name="Tekstiruutu 16"/>
          <p:cNvSpPr txBox="1"/>
          <p:nvPr/>
        </p:nvSpPr>
        <p:spPr>
          <a:xfrm>
            <a:off x="4809999" y="835121"/>
            <a:ext cx="3715985" cy="461665"/>
          </a:xfrm>
          <a:prstGeom prst="rect">
            <a:avLst/>
          </a:prstGeom>
          <a:solidFill>
            <a:schemeClr val="bg1"/>
          </a:solidFill>
        </p:spPr>
        <p:txBody>
          <a:bodyPr wrap="square" rtlCol="0">
            <a:spAutoFit/>
          </a:bodyPr>
          <a:lstStyle/>
          <a:p>
            <a:pPr defTabSz="548640">
              <a:spcAft>
                <a:spcPts val="600"/>
              </a:spcAft>
            </a:pPr>
            <a:r>
              <a:rPr lang="en-US" sz="2400" b="1" kern="1200">
                <a:solidFill>
                  <a:srgbClr val="B30000"/>
                </a:solidFill>
                <a:latin typeface="Calibri"/>
                <a:ea typeface="+mn-ea"/>
                <a:cs typeface="Arial" charset="0"/>
              </a:rPr>
              <a:t>1. Setting up the Context</a:t>
            </a:r>
            <a:endParaRPr lang="en-US" sz="2400" b="1">
              <a:solidFill>
                <a:srgbClr val="FF0000"/>
              </a:solidFill>
              <a:latin typeface="Calibri"/>
              <a:cs typeface="Arial" charset="0"/>
            </a:endParaRPr>
          </a:p>
        </p:txBody>
      </p:sp>
      <p:sp>
        <p:nvSpPr>
          <p:cNvPr id="20" name="Sisällön paikkamerkki 2"/>
          <p:cNvSpPr txBox="1">
            <a:spLocks/>
          </p:cNvSpPr>
          <p:nvPr/>
        </p:nvSpPr>
        <p:spPr>
          <a:xfrm>
            <a:off x="4947128" y="3287398"/>
            <a:ext cx="1924193" cy="1412893"/>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108000" defTabSz="548640">
              <a:spcBef>
                <a:spcPts val="0"/>
              </a:spcBef>
              <a:spcAft>
                <a:spcPts val="600"/>
              </a:spcAft>
            </a:pPr>
            <a:r>
              <a:rPr lang="en-US" sz="1440" kern="1200">
                <a:solidFill>
                  <a:prstClr val="black"/>
                </a:solidFill>
                <a:latin typeface="+mn-lt"/>
                <a:ea typeface="Tahoma" panose="020B0604030504040204" pitchFamily="34" charset="0"/>
                <a:cs typeface="Tahoma" panose="020B0604030504040204" pitchFamily="34" charset="0"/>
              </a:rPr>
              <a:t>Interviews </a:t>
            </a:r>
            <a:endParaRPr lang="en-US" sz="1440">
              <a:solidFill>
                <a:prstClr val="black"/>
              </a:solidFill>
              <a:ea typeface="Tahoma" panose="020B0604030504040204" pitchFamily="34" charset="0"/>
              <a:cs typeface="Tahoma" panose="020B0604030504040204" pitchFamily="34" charset="0"/>
            </a:endParaRPr>
          </a:p>
          <a:p>
            <a:pPr marL="108000" indent="-108000" defTabSz="548640">
              <a:spcBef>
                <a:spcPts val="0"/>
              </a:spcBef>
              <a:spcAft>
                <a:spcPts val="600"/>
              </a:spcAft>
            </a:pPr>
            <a:r>
              <a:rPr lang="en-US" sz="1440" kern="1200">
                <a:solidFill>
                  <a:prstClr val="black"/>
                </a:solidFill>
                <a:latin typeface="+mn-lt"/>
                <a:ea typeface="Tahoma" panose="020B0604030504040204" pitchFamily="34" charset="0"/>
                <a:cs typeface="Tahoma" panose="020B0604030504040204" pitchFamily="34" charset="0"/>
              </a:rPr>
              <a:t>Survey</a:t>
            </a:r>
          </a:p>
          <a:p>
            <a:pPr marL="108000" indent="-108000" defTabSz="548640">
              <a:spcBef>
                <a:spcPts val="0"/>
              </a:spcBef>
              <a:spcAft>
                <a:spcPts val="600"/>
              </a:spcAft>
            </a:pPr>
            <a:r>
              <a:rPr lang="en-US" sz="1440" kern="1200">
                <a:solidFill>
                  <a:prstClr val="black"/>
                </a:solidFill>
                <a:latin typeface="+mn-lt"/>
                <a:ea typeface="Tahoma" panose="020B0604030504040204" pitchFamily="34" charset="0"/>
                <a:cs typeface="Tahoma" panose="020B0604030504040204" pitchFamily="34" charset="0"/>
              </a:rPr>
              <a:t>Brainstorming ds)</a:t>
            </a:r>
          </a:p>
          <a:p>
            <a:pPr marL="108000" indent="-108000" defTabSz="548640">
              <a:spcBef>
                <a:spcPts val="0"/>
              </a:spcBef>
              <a:spcAft>
                <a:spcPts val="600"/>
              </a:spcAft>
            </a:pPr>
            <a:r>
              <a:rPr lang="en-US" sz="1440" kern="1200">
                <a:solidFill>
                  <a:prstClr val="black"/>
                </a:solidFill>
                <a:latin typeface="+mn-lt"/>
                <a:ea typeface="Tahoma" panose="020B0604030504040204" pitchFamily="34" charset="0"/>
                <a:cs typeface="Tahoma" panose="020B0604030504040204" pitchFamily="34" charset="0"/>
              </a:rPr>
              <a:t>Input by net link </a:t>
            </a:r>
          </a:p>
          <a:p>
            <a:pPr marL="108000" indent="-108000" defTabSz="548640">
              <a:spcBef>
                <a:spcPts val="0"/>
              </a:spcBef>
              <a:spcAft>
                <a:spcPts val="600"/>
              </a:spcAft>
            </a:pPr>
            <a:endParaRPr lang="en-US" sz="1440" kern="1200">
              <a:solidFill>
                <a:prstClr val="black"/>
              </a:solidFill>
              <a:latin typeface="+mn-lt"/>
              <a:ea typeface="Tahoma" panose="020B0604030504040204" pitchFamily="34" charset="0"/>
              <a:cs typeface="Tahoma" panose="020B0604030504040204" pitchFamily="34" charset="0"/>
            </a:endParaRPr>
          </a:p>
          <a:p>
            <a:pPr marL="180000" indent="-180000">
              <a:spcBef>
                <a:spcPts val="0"/>
              </a:spcBef>
              <a:spcAft>
                <a:spcPts val="600"/>
              </a:spcAft>
            </a:pPr>
            <a:endParaRPr lang="fi-FI" sz="2400">
              <a:solidFill>
                <a:prstClr val="black"/>
              </a:solidFill>
              <a:ea typeface="Tahoma" panose="020B0604030504040204" pitchFamily="34" charset="0"/>
              <a:cs typeface="Tahoma" panose="020B0604030504040204" pitchFamily="34" charset="0"/>
            </a:endParaRPr>
          </a:p>
        </p:txBody>
      </p:sp>
      <p:sp>
        <p:nvSpPr>
          <p:cNvPr id="21" name="Alanuoli 20"/>
          <p:cNvSpPr/>
          <p:nvPr/>
        </p:nvSpPr>
        <p:spPr>
          <a:xfrm rot="13895705">
            <a:off x="8534083" y="1926881"/>
            <a:ext cx="189675" cy="12944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i-FI">
              <a:solidFill>
                <a:prstClr val="white"/>
              </a:solidFill>
            </a:endParaRPr>
          </a:p>
        </p:txBody>
      </p:sp>
      <p:sp>
        <p:nvSpPr>
          <p:cNvPr id="15" name="Sisällön paikkamerkki 2"/>
          <p:cNvSpPr txBox="1">
            <a:spLocks/>
          </p:cNvSpPr>
          <p:nvPr/>
        </p:nvSpPr>
        <p:spPr>
          <a:xfrm>
            <a:off x="4999143" y="1455228"/>
            <a:ext cx="2264809" cy="720128"/>
          </a:xfrm>
          <a:prstGeom prst="rect">
            <a:avLst/>
          </a:prstGeom>
          <a:solidFill>
            <a:schemeClr val="bg1"/>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indent="-108000" defTabSz="548640">
              <a:spcBef>
                <a:spcPts val="0"/>
              </a:spcBef>
              <a:spcAft>
                <a:spcPts val="600"/>
              </a:spcAft>
            </a:pPr>
            <a:r>
              <a:rPr lang="en-US" sz="1440" kern="1200">
                <a:solidFill>
                  <a:prstClr val="black"/>
                </a:solidFill>
                <a:latin typeface="+mn-lt"/>
                <a:ea typeface="Tahoma" panose="020B0604030504040204" pitchFamily="34" charset="0"/>
                <a:cs typeface="Tahoma" panose="020B0604030504040204" pitchFamily="34" charset="0"/>
              </a:rPr>
              <a:t>Problem area pain chain &amp; Target</a:t>
            </a:r>
          </a:p>
          <a:p>
            <a:pPr marL="108000" indent="-108000" defTabSz="548640">
              <a:spcBef>
                <a:spcPts val="0"/>
              </a:spcBef>
              <a:spcAft>
                <a:spcPts val="600"/>
              </a:spcAft>
            </a:pPr>
            <a:r>
              <a:rPr lang="en-US" sz="1440" kern="1200">
                <a:solidFill>
                  <a:prstClr val="black"/>
                </a:solidFill>
                <a:latin typeface="+mn-lt"/>
                <a:ea typeface="Tahoma" panose="020B0604030504040204" pitchFamily="34" charset="0"/>
                <a:cs typeface="Tahoma" panose="020B0604030504040204" pitchFamily="34" charset="0"/>
              </a:rPr>
              <a:t>Who, how and when?</a:t>
            </a:r>
          </a:p>
          <a:p>
            <a:pPr marL="108000" indent="-108000" defTabSz="548640">
              <a:spcBef>
                <a:spcPts val="0"/>
              </a:spcBef>
              <a:spcAft>
                <a:spcPts val="600"/>
              </a:spcAft>
            </a:pPr>
            <a:r>
              <a:rPr lang="en-US" sz="1440" kern="1200">
                <a:solidFill>
                  <a:prstClr val="black"/>
                </a:solidFill>
                <a:latin typeface="+mn-lt"/>
                <a:ea typeface="Tahoma" panose="020B0604030504040204" pitchFamily="34" charset="0"/>
                <a:cs typeface="Tahoma" panose="020B0604030504040204" pitchFamily="34" charset="0"/>
              </a:rPr>
              <a:t>Criteria setting</a:t>
            </a:r>
            <a:endParaRPr lang="en-US" sz="2400">
              <a:solidFill>
                <a:prstClr val="black"/>
              </a:solidFill>
              <a:ea typeface="Tahoma" panose="020B0604030504040204" pitchFamily="34" charset="0"/>
              <a:cs typeface="Tahoma" panose="020B0604030504040204" pitchFamily="34" charset="0"/>
            </a:endParaRPr>
          </a:p>
        </p:txBody>
      </p:sp>
      <p:sp>
        <p:nvSpPr>
          <p:cNvPr id="16" name="Alanuoli 15"/>
          <p:cNvSpPr/>
          <p:nvPr/>
        </p:nvSpPr>
        <p:spPr>
          <a:xfrm rot="3400764" flipH="1">
            <a:off x="8450581" y="4271177"/>
            <a:ext cx="178950" cy="123730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i-FI">
              <a:solidFill>
                <a:prstClr val="white"/>
              </a:solidFill>
            </a:endParaRPr>
          </a:p>
        </p:txBody>
      </p:sp>
      <p:pic>
        <p:nvPicPr>
          <p:cNvPr id="18" name="Picture 17"/>
          <p:cNvPicPr>
            <a:picLocks noChangeAspect="1"/>
          </p:cNvPicPr>
          <p:nvPr/>
        </p:nvPicPr>
        <p:blipFill rotWithShape="1">
          <a:blip r:embed="rId3"/>
          <a:srcRect t="25847"/>
          <a:stretch/>
        </p:blipFill>
        <p:spPr>
          <a:xfrm>
            <a:off x="9273992" y="1972554"/>
            <a:ext cx="2043738" cy="1171370"/>
          </a:xfrm>
          <a:prstGeom prst="rect">
            <a:avLst/>
          </a:prstGeom>
        </p:spPr>
      </p:pic>
      <p:pic>
        <p:nvPicPr>
          <p:cNvPr id="5" name="Picture 4"/>
          <p:cNvPicPr>
            <a:picLocks noChangeAspect="1"/>
          </p:cNvPicPr>
          <p:nvPr/>
        </p:nvPicPr>
        <p:blipFill>
          <a:blip r:embed="rId4"/>
          <a:stretch>
            <a:fillRect/>
          </a:stretch>
        </p:blipFill>
        <p:spPr>
          <a:xfrm>
            <a:off x="6644283" y="3213081"/>
            <a:ext cx="1924193" cy="1371263"/>
          </a:xfrm>
          <a:prstGeom prst="rect">
            <a:avLst/>
          </a:prstGeom>
        </p:spPr>
      </p:pic>
    </p:spTree>
    <p:extLst>
      <p:ext uri="{BB962C8B-B14F-4D97-AF65-F5344CB8AC3E}">
        <p14:creationId xmlns:p14="http://schemas.microsoft.com/office/powerpoint/2010/main" val="26121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CBBC68-5B9A-9464-899B-DE7BFCB4683E}"/>
              </a:ext>
            </a:extLst>
          </p:cNvPr>
          <p:cNvSpPr>
            <a:spLocks noGrp="1"/>
          </p:cNvSpPr>
          <p:nvPr>
            <p:ph type="ftr" sz="quarter" idx="10"/>
          </p:nvPr>
        </p:nvSpPr>
        <p:spPr/>
        <p:txBody>
          <a:bodyPr/>
          <a:lstStyle/>
          <a:p>
            <a:pPr>
              <a:defRPr/>
            </a:pPr>
            <a:endParaRPr lang="fi-FI">
              <a:solidFill>
                <a:prstClr val="black">
                  <a:lumMod val="50000"/>
                  <a:lumOff val="50000"/>
                </a:prstClr>
              </a:solidFill>
            </a:endParaRPr>
          </a:p>
        </p:txBody>
      </p:sp>
      <p:sp>
        <p:nvSpPr>
          <p:cNvPr id="3" name="Slide Number Placeholder 2">
            <a:extLst>
              <a:ext uri="{FF2B5EF4-FFF2-40B4-BE49-F238E27FC236}">
                <a16:creationId xmlns:a16="http://schemas.microsoft.com/office/drawing/2014/main" id="{B32BEF7C-8CCB-E726-861D-B73A799494F5}"/>
              </a:ext>
            </a:extLst>
          </p:cNvPr>
          <p:cNvSpPr>
            <a:spLocks noGrp="1"/>
          </p:cNvSpPr>
          <p:nvPr>
            <p:ph type="sldNum" sz="quarter" idx="11"/>
          </p:nvPr>
        </p:nvSpPr>
        <p:spPr/>
        <p:txBody>
          <a:bodyPr/>
          <a:lstStyle/>
          <a:p>
            <a:pPr>
              <a:defRPr/>
            </a:pPr>
            <a:fld id="{ED55AE66-08FC-45AA-BE83-907D62F4B269}" type="slidenum">
              <a:rPr lang="fi-FI" smtClean="0">
                <a:solidFill>
                  <a:prstClr val="black">
                    <a:lumMod val="50000"/>
                    <a:lumOff val="50000"/>
                  </a:prstClr>
                </a:solidFill>
              </a:rPr>
              <a:pPr>
                <a:defRPr/>
              </a:pPr>
              <a:t>13</a:t>
            </a:fld>
            <a:endParaRPr lang="fi-FI">
              <a:solidFill>
                <a:prstClr val="black">
                  <a:lumMod val="50000"/>
                  <a:lumOff val="50000"/>
                </a:prstClr>
              </a:solidFill>
            </a:endParaRPr>
          </a:p>
        </p:txBody>
      </p:sp>
      <p:pic>
        <p:nvPicPr>
          <p:cNvPr id="5" name="Picture 4">
            <a:extLst>
              <a:ext uri="{FF2B5EF4-FFF2-40B4-BE49-F238E27FC236}">
                <a16:creationId xmlns:a16="http://schemas.microsoft.com/office/drawing/2014/main" id="{DDCD0512-DF95-DC2A-DD83-4A371162A253}"/>
              </a:ext>
            </a:extLst>
          </p:cNvPr>
          <p:cNvPicPr>
            <a:picLocks noChangeAspect="1"/>
          </p:cNvPicPr>
          <p:nvPr/>
        </p:nvPicPr>
        <p:blipFill>
          <a:blip r:embed="rId2"/>
          <a:stretch>
            <a:fillRect/>
          </a:stretch>
        </p:blipFill>
        <p:spPr>
          <a:xfrm>
            <a:off x="0" y="1"/>
            <a:ext cx="12192000" cy="6701090"/>
          </a:xfrm>
          <a:prstGeom prst="rect">
            <a:avLst/>
          </a:prstGeom>
        </p:spPr>
      </p:pic>
    </p:spTree>
    <p:extLst>
      <p:ext uri="{BB962C8B-B14F-4D97-AF65-F5344CB8AC3E}">
        <p14:creationId xmlns:p14="http://schemas.microsoft.com/office/powerpoint/2010/main" val="215520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96FA71-6010-62C4-534D-079090B16CBB}"/>
              </a:ext>
            </a:extLst>
          </p:cNvPr>
          <p:cNvSpPr>
            <a:spLocks noGrp="1"/>
          </p:cNvSpPr>
          <p:nvPr>
            <p:ph type="ftr" sz="quarter" idx="10"/>
          </p:nvPr>
        </p:nvSpPr>
        <p:spPr/>
        <p:txBody>
          <a:bodyPr/>
          <a:lstStyle/>
          <a:p>
            <a:pPr>
              <a:defRPr/>
            </a:pPr>
            <a:endParaRPr lang="fi-FI">
              <a:solidFill>
                <a:prstClr val="black">
                  <a:lumMod val="50000"/>
                  <a:lumOff val="50000"/>
                </a:prstClr>
              </a:solidFill>
            </a:endParaRPr>
          </a:p>
        </p:txBody>
      </p:sp>
      <p:sp>
        <p:nvSpPr>
          <p:cNvPr id="3" name="Slide Number Placeholder 2">
            <a:extLst>
              <a:ext uri="{FF2B5EF4-FFF2-40B4-BE49-F238E27FC236}">
                <a16:creationId xmlns:a16="http://schemas.microsoft.com/office/drawing/2014/main" id="{155D4745-0D3C-3045-6BC5-46C4CD9D8FC6}"/>
              </a:ext>
            </a:extLst>
          </p:cNvPr>
          <p:cNvSpPr>
            <a:spLocks noGrp="1"/>
          </p:cNvSpPr>
          <p:nvPr>
            <p:ph type="sldNum" sz="quarter" idx="11"/>
          </p:nvPr>
        </p:nvSpPr>
        <p:spPr/>
        <p:txBody>
          <a:bodyPr/>
          <a:lstStyle/>
          <a:p>
            <a:pPr>
              <a:defRPr/>
            </a:pPr>
            <a:fld id="{ED55AE66-08FC-45AA-BE83-907D62F4B269}" type="slidenum">
              <a:rPr lang="fi-FI" smtClean="0">
                <a:solidFill>
                  <a:prstClr val="black">
                    <a:lumMod val="50000"/>
                    <a:lumOff val="50000"/>
                  </a:prstClr>
                </a:solidFill>
              </a:rPr>
              <a:pPr>
                <a:defRPr/>
              </a:pPr>
              <a:t>14</a:t>
            </a:fld>
            <a:endParaRPr lang="fi-FI">
              <a:solidFill>
                <a:prstClr val="black">
                  <a:lumMod val="50000"/>
                  <a:lumOff val="50000"/>
                </a:prstClr>
              </a:solidFill>
            </a:endParaRPr>
          </a:p>
        </p:txBody>
      </p:sp>
      <p:sp>
        <p:nvSpPr>
          <p:cNvPr id="4" name="TextBox 3">
            <a:extLst>
              <a:ext uri="{FF2B5EF4-FFF2-40B4-BE49-F238E27FC236}">
                <a16:creationId xmlns:a16="http://schemas.microsoft.com/office/drawing/2014/main" id="{6311B703-27E7-2FFE-45EA-BBE8E9957D10}"/>
              </a:ext>
            </a:extLst>
          </p:cNvPr>
          <p:cNvSpPr txBox="1"/>
          <p:nvPr/>
        </p:nvSpPr>
        <p:spPr>
          <a:xfrm>
            <a:off x="1176286" y="1859339"/>
            <a:ext cx="10787890" cy="4247317"/>
          </a:xfrm>
          <a:prstGeom prst="rect">
            <a:avLst/>
          </a:prstGeom>
          <a:noFill/>
        </p:spPr>
        <p:txBody>
          <a:bodyPr wrap="none" rtlCol="0">
            <a:spAutoFit/>
          </a:bodyPr>
          <a:lstStyle/>
          <a:p>
            <a:pPr algn="ctr"/>
            <a:r>
              <a:rPr lang="en-US" sz="2400"/>
              <a:t>We would like to hear about your systemic approaches on food </a:t>
            </a:r>
            <a:r>
              <a:rPr lang="en-US" sz="2400" err="1"/>
              <a:t>sidestreams</a:t>
            </a:r>
            <a:endParaRPr lang="en-US" sz="2400"/>
          </a:p>
          <a:p>
            <a:pPr algn="ctr"/>
            <a:r>
              <a:rPr lang="en-US" sz="2400"/>
              <a:t> </a:t>
            </a:r>
            <a:r>
              <a:rPr lang="en-US" sz="2400" err="1"/>
              <a:t>valorisation</a:t>
            </a:r>
            <a:r>
              <a:rPr lang="en-US" sz="2400"/>
              <a:t> and </a:t>
            </a:r>
            <a:r>
              <a:rPr lang="en-US" sz="2400" err="1"/>
              <a:t>SoilHealth</a:t>
            </a:r>
            <a:r>
              <a:rPr lang="en-US" sz="2400"/>
              <a:t> issues</a:t>
            </a:r>
          </a:p>
          <a:p>
            <a:pPr algn="ctr"/>
            <a:endParaRPr lang="en-US" sz="2400"/>
          </a:p>
          <a:p>
            <a:pPr algn="ctr"/>
            <a:r>
              <a:rPr lang="en-US" sz="2400"/>
              <a:t>Do you develop </a:t>
            </a:r>
            <a:r>
              <a:rPr lang="en-US" sz="2400" err="1"/>
              <a:t>SoilHealth</a:t>
            </a:r>
            <a:r>
              <a:rPr lang="en-US" sz="2400"/>
              <a:t> Living Lab? Lets collaborate!</a:t>
            </a:r>
          </a:p>
          <a:p>
            <a:pPr algn="ctr"/>
            <a:endParaRPr lang="en-US" sz="2400"/>
          </a:p>
          <a:p>
            <a:pPr algn="ctr"/>
            <a:endParaRPr lang="en-US" sz="2400"/>
          </a:p>
          <a:p>
            <a:endParaRPr lang="en-US"/>
          </a:p>
          <a:p>
            <a:endParaRPr lang="en-US"/>
          </a:p>
          <a:p>
            <a:endParaRPr lang="en-US"/>
          </a:p>
          <a:p>
            <a:r>
              <a:rPr lang="en-US"/>
              <a:t>Tuomo					Ardita</a:t>
            </a:r>
          </a:p>
          <a:p>
            <a:r>
              <a:rPr lang="en-US">
                <a:hlinkClick r:id="rId2"/>
              </a:rPr>
              <a:t>Tuomo.Eskelinen@savonia.fi</a:t>
            </a:r>
            <a:r>
              <a:rPr lang="en-US"/>
              <a:t>		</a:t>
            </a:r>
            <a:r>
              <a:rPr lang="en-US">
                <a:hlinkClick r:id="rId3"/>
              </a:rPr>
              <a:t>ardita.hoxha-jahja@savonia.fi</a:t>
            </a:r>
            <a:endParaRPr lang="en-US"/>
          </a:p>
          <a:p>
            <a:endParaRPr lang="en-US"/>
          </a:p>
          <a:p>
            <a:endParaRPr lang="fi-FI"/>
          </a:p>
        </p:txBody>
      </p:sp>
      <p:sp>
        <p:nvSpPr>
          <p:cNvPr id="6" name="TextBox 5">
            <a:extLst>
              <a:ext uri="{FF2B5EF4-FFF2-40B4-BE49-F238E27FC236}">
                <a16:creationId xmlns:a16="http://schemas.microsoft.com/office/drawing/2014/main" id="{0D7720A9-F1D2-2C08-0368-F3E483B9CFAA}"/>
              </a:ext>
            </a:extLst>
          </p:cNvPr>
          <p:cNvSpPr txBox="1"/>
          <p:nvPr/>
        </p:nvSpPr>
        <p:spPr>
          <a:xfrm>
            <a:off x="3521429" y="3701261"/>
            <a:ext cx="6097604" cy="923330"/>
          </a:xfrm>
          <a:prstGeom prst="rect">
            <a:avLst/>
          </a:prstGeom>
          <a:noFill/>
        </p:spPr>
        <p:txBody>
          <a:bodyPr wrap="square">
            <a:spAutoFit/>
          </a:bodyPr>
          <a:lstStyle/>
          <a:p>
            <a:r>
              <a:rPr lang="en-US">
                <a:hlinkClick r:id="rId4"/>
              </a:rPr>
              <a:t>Waste4Soil - Turning food waste into sustainable soil improvers for better soil health and improved food systems</a:t>
            </a:r>
            <a:endParaRPr lang="fi-FI"/>
          </a:p>
        </p:txBody>
      </p:sp>
    </p:spTree>
    <p:extLst>
      <p:ext uri="{BB962C8B-B14F-4D97-AF65-F5344CB8AC3E}">
        <p14:creationId xmlns:p14="http://schemas.microsoft.com/office/powerpoint/2010/main" val="397633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eksti, Fontti, Grafiikka, graafinen suunnittelu">
            <a:extLst>
              <a:ext uri="{FF2B5EF4-FFF2-40B4-BE49-F238E27FC236}">
                <a16:creationId xmlns:a16="http://schemas.microsoft.com/office/drawing/2014/main" id="{F34E2F5D-6D69-864A-EB36-A98B84976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2" y="5959786"/>
            <a:ext cx="1665743" cy="855081"/>
          </a:xfrm>
          <a:prstGeom prst="rect">
            <a:avLst/>
          </a:prstGeom>
        </p:spPr>
      </p:pic>
      <p:sp>
        <p:nvSpPr>
          <p:cNvPr id="2" name="Titre 1">
            <a:extLst>
              <a:ext uri="{FF2B5EF4-FFF2-40B4-BE49-F238E27FC236}">
                <a16:creationId xmlns:a16="http://schemas.microsoft.com/office/drawing/2014/main" id="{2A982A42-66E4-9C27-C867-CDF83267217F}"/>
              </a:ext>
            </a:extLst>
          </p:cNvPr>
          <p:cNvSpPr>
            <a:spLocks noGrp="1"/>
          </p:cNvSpPr>
          <p:nvPr>
            <p:ph type="title"/>
          </p:nvPr>
        </p:nvSpPr>
        <p:spPr/>
        <p:txBody>
          <a:bodyPr>
            <a:normAutofit fontScale="90000"/>
          </a:bodyPr>
          <a:lstStyle/>
          <a:p>
            <a:r>
              <a:rPr lang="fr-FR" err="1"/>
              <a:t>Thank</a:t>
            </a:r>
            <a:r>
              <a:rPr lang="fr-FR"/>
              <a:t> </a:t>
            </a:r>
            <a:r>
              <a:rPr lang="fr-FR" err="1"/>
              <a:t>you</a:t>
            </a:r>
            <a:r>
              <a:rPr lang="fr-FR"/>
              <a:t>!</a:t>
            </a:r>
          </a:p>
        </p:txBody>
      </p:sp>
      <p:sp>
        <p:nvSpPr>
          <p:cNvPr id="3" name="Espace réservé de la date 2">
            <a:extLst>
              <a:ext uri="{FF2B5EF4-FFF2-40B4-BE49-F238E27FC236}">
                <a16:creationId xmlns:a16="http://schemas.microsoft.com/office/drawing/2014/main" id="{8CF1DE88-B381-3606-6D13-4070C61BB65B}"/>
              </a:ext>
            </a:extLst>
          </p:cNvPr>
          <p:cNvSpPr>
            <a:spLocks noGrp="1"/>
          </p:cNvSpPr>
          <p:nvPr>
            <p:ph type="dt" sz="half" idx="10"/>
          </p:nvPr>
        </p:nvSpPr>
        <p:spPr/>
        <p:txBody>
          <a:bodyPr/>
          <a:lstStyle/>
          <a:p>
            <a:fld id="{0BD884AD-0CA2-43C4-9488-0F4BBEC5D630}" type="datetime1">
              <a:rPr lang="fr-FR" smtClean="0"/>
              <a:t>20/02/2024</a:t>
            </a:fld>
            <a:endParaRPr lang="fr-FR"/>
          </a:p>
        </p:txBody>
      </p:sp>
      <p:sp>
        <p:nvSpPr>
          <p:cNvPr id="5" name="Espace réservé du numéro de diapositive 4">
            <a:extLst>
              <a:ext uri="{FF2B5EF4-FFF2-40B4-BE49-F238E27FC236}">
                <a16:creationId xmlns:a16="http://schemas.microsoft.com/office/drawing/2014/main" id="{55D5A482-F702-A601-39F2-1B089D019F93}"/>
              </a:ext>
            </a:extLst>
          </p:cNvPr>
          <p:cNvSpPr>
            <a:spLocks noGrp="1"/>
          </p:cNvSpPr>
          <p:nvPr>
            <p:ph type="sldNum" sz="quarter" idx="12"/>
          </p:nvPr>
        </p:nvSpPr>
        <p:spPr/>
        <p:txBody>
          <a:bodyPr/>
          <a:lstStyle/>
          <a:p>
            <a:fld id="{491DFE51-0AAE-462C-AFD2-D9D116351E2F}" type="slidenum">
              <a:rPr lang="fr-FR" smtClean="0"/>
              <a:pPr/>
              <a:t>15</a:t>
            </a:fld>
            <a:endParaRPr lang="fr-FR"/>
          </a:p>
        </p:txBody>
      </p:sp>
    </p:spTree>
    <p:extLst>
      <p:ext uri="{BB962C8B-B14F-4D97-AF65-F5344CB8AC3E}">
        <p14:creationId xmlns:p14="http://schemas.microsoft.com/office/powerpoint/2010/main" val="132605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E2B96-8DE1-F508-16CD-54B6765B1341}"/>
              </a:ext>
            </a:extLst>
          </p:cNvPr>
          <p:cNvSpPr>
            <a:spLocks noGrp="1"/>
          </p:cNvSpPr>
          <p:nvPr>
            <p:ph type="title"/>
          </p:nvPr>
        </p:nvSpPr>
        <p:spPr/>
        <p:txBody>
          <a:bodyPr/>
          <a:lstStyle/>
          <a:p>
            <a:r>
              <a:rPr lang="fr-FR"/>
              <a:t>Main </a:t>
            </a:r>
            <a:r>
              <a:rPr lang="fr-FR" err="1"/>
              <a:t>aim</a:t>
            </a:r>
            <a:r>
              <a:rPr lang="fr-FR"/>
              <a:t> of the </a:t>
            </a:r>
            <a:r>
              <a:rPr lang="fr-FR" err="1"/>
              <a:t>project</a:t>
            </a:r>
            <a:endParaRPr lang="fr-FR"/>
          </a:p>
        </p:txBody>
      </p:sp>
      <p:sp>
        <p:nvSpPr>
          <p:cNvPr id="3" name="Espace réservé du contenu 2">
            <a:extLst>
              <a:ext uri="{FF2B5EF4-FFF2-40B4-BE49-F238E27FC236}">
                <a16:creationId xmlns:a16="http://schemas.microsoft.com/office/drawing/2014/main" id="{52AA3739-3D9E-3949-6192-9B7AB99404D0}"/>
              </a:ext>
            </a:extLst>
          </p:cNvPr>
          <p:cNvSpPr>
            <a:spLocks noGrp="1"/>
          </p:cNvSpPr>
          <p:nvPr>
            <p:ph idx="1"/>
          </p:nvPr>
        </p:nvSpPr>
        <p:spPr/>
        <p:txBody>
          <a:bodyPr/>
          <a:lstStyle/>
          <a:p>
            <a:pPr marL="0" indent="0" algn="ctr">
              <a:buNone/>
            </a:pPr>
            <a:endParaRPr lang="en-US" b="1" i="0">
              <a:solidFill>
                <a:srgbClr val="5D7FB4"/>
              </a:solidFill>
              <a:effectLst/>
              <a:latin typeface="Open Sans" panose="020B0606030504020204" pitchFamily="34" charset="0"/>
            </a:endParaRPr>
          </a:p>
          <a:p>
            <a:pPr marL="0" indent="0" algn="ctr">
              <a:buNone/>
            </a:pPr>
            <a:endParaRPr lang="en-US" b="1">
              <a:solidFill>
                <a:srgbClr val="5D7FB4"/>
              </a:solidFill>
              <a:latin typeface="Open Sans" panose="020B0606030504020204" pitchFamily="34" charset="0"/>
            </a:endParaRPr>
          </a:p>
          <a:p>
            <a:pPr marL="0" indent="0" algn="ctr">
              <a:buNone/>
            </a:pPr>
            <a:r>
              <a:rPr lang="en-US" b="1" i="0">
                <a:solidFill>
                  <a:srgbClr val="5D7FB4"/>
                </a:solidFill>
                <a:effectLst/>
                <a:latin typeface="Open Sans" panose="020B0606030504020204" pitchFamily="34" charset="0"/>
              </a:rPr>
              <a:t>Turning </a:t>
            </a:r>
            <a:r>
              <a:rPr lang="en-US" b="1" i="0">
                <a:effectLst/>
                <a:latin typeface="Open Sans" panose="020B0606030504020204" pitchFamily="34" charset="0"/>
              </a:rPr>
              <a:t>food waste</a:t>
            </a:r>
            <a:r>
              <a:rPr lang="en-US" b="1" i="0">
                <a:solidFill>
                  <a:srgbClr val="5D7FB4"/>
                </a:solidFill>
                <a:effectLst/>
                <a:latin typeface="Open Sans" panose="020B0606030504020204" pitchFamily="34" charset="0"/>
              </a:rPr>
              <a:t> into sustainable </a:t>
            </a:r>
            <a:r>
              <a:rPr lang="en-US" b="1" i="0">
                <a:effectLst/>
                <a:latin typeface="Open Sans" panose="020B0606030504020204" pitchFamily="34" charset="0"/>
              </a:rPr>
              <a:t>soil improvers</a:t>
            </a:r>
            <a:r>
              <a:rPr lang="en-US" b="1" i="0">
                <a:solidFill>
                  <a:srgbClr val="5D7FB4"/>
                </a:solidFill>
                <a:effectLst/>
                <a:latin typeface="Open Sans" panose="020B0606030504020204" pitchFamily="34" charset="0"/>
              </a:rPr>
              <a:t> for better soil health and improved food systems</a:t>
            </a:r>
            <a:endParaRPr lang="fr-FR"/>
          </a:p>
        </p:txBody>
      </p:sp>
      <p:sp>
        <p:nvSpPr>
          <p:cNvPr id="4" name="Espace réservé de la date 3">
            <a:extLst>
              <a:ext uri="{FF2B5EF4-FFF2-40B4-BE49-F238E27FC236}">
                <a16:creationId xmlns:a16="http://schemas.microsoft.com/office/drawing/2014/main" id="{436110D9-DBD6-F450-ABF2-546B8748BA68}"/>
              </a:ext>
            </a:extLst>
          </p:cNvPr>
          <p:cNvSpPr>
            <a:spLocks noGrp="1"/>
          </p:cNvSpPr>
          <p:nvPr>
            <p:ph type="dt" sz="half" idx="10"/>
          </p:nvPr>
        </p:nvSpPr>
        <p:spPr/>
        <p:txBody>
          <a:bodyPr/>
          <a:lstStyle/>
          <a:p>
            <a:fld id="{0889A8A1-E196-4FED-A374-F37D06844F65}" type="datetime1">
              <a:rPr lang="fr-FR" smtClean="0"/>
              <a:t>20/02/2024</a:t>
            </a:fld>
            <a:endParaRPr lang="fr-FR"/>
          </a:p>
        </p:txBody>
      </p:sp>
      <p:sp>
        <p:nvSpPr>
          <p:cNvPr id="6" name="Espace réservé du numéro de diapositive 5">
            <a:extLst>
              <a:ext uri="{FF2B5EF4-FFF2-40B4-BE49-F238E27FC236}">
                <a16:creationId xmlns:a16="http://schemas.microsoft.com/office/drawing/2014/main" id="{3B04CBA6-AF50-5873-83ED-DB2A9295233F}"/>
              </a:ext>
            </a:extLst>
          </p:cNvPr>
          <p:cNvSpPr>
            <a:spLocks noGrp="1"/>
          </p:cNvSpPr>
          <p:nvPr>
            <p:ph type="sldNum" sz="quarter" idx="12"/>
          </p:nvPr>
        </p:nvSpPr>
        <p:spPr/>
        <p:txBody>
          <a:bodyPr/>
          <a:lstStyle/>
          <a:p>
            <a:fld id="{491DFE51-0AAE-462C-AFD2-D9D116351E2F}" type="slidenum">
              <a:rPr lang="fr-FR" smtClean="0"/>
              <a:t>2</a:t>
            </a:fld>
            <a:endParaRPr lang="fr-FR"/>
          </a:p>
        </p:txBody>
      </p:sp>
      <p:pic>
        <p:nvPicPr>
          <p:cNvPr id="8" name="Kuva 7">
            <a:extLst>
              <a:ext uri="{FF2B5EF4-FFF2-40B4-BE49-F238E27FC236}">
                <a16:creationId xmlns:a16="http://schemas.microsoft.com/office/drawing/2014/main" id="{3214DF01-18A5-82BF-05A6-89E2EB35E721}"/>
              </a:ext>
            </a:extLst>
          </p:cNvPr>
          <p:cNvPicPr>
            <a:picLocks noChangeAspect="1"/>
          </p:cNvPicPr>
          <p:nvPr/>
        </p:nvPicPr>
        <p:blipFill>
          <a:blip r:embed="rId2"/>
          <a:stretch>
            <a:fillRect/>
          </a:stretch>
        </p:blipFill>
        <p:spPr>
          <a:xfrm>
            <a:off x="838200" y="3725331"/>
            <a:ext cx="10644011" cy="1289970"/>
          </a:xfrm>
          <a:prstGeom prst="rect">
            <a:avLst/>
          </a:prstGeom>
        </p:spPr>
      </p:pic>
      <p:pic>
        <p:nvPicPr>
          <p:cNvPr id="9" name="Kuva 8" descr="Kuva, joka sisältää kohteen teksti, Fontti, Grafiikka, graafinen suunnittelu">
            <a:extLst>
              <a:ext uri="{FF2B5EF4-FFF2-40B4-BE49-F238E27FC236}">
                <a16:creationId xmlns:a16="http://schemas.microsoft.com/office/drawing/2014/main" id="{4A1266CB-9580-3C4F-3784-C0F919A5C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593" y="5447205"/>
            <a:ext cx="1665743" cy="855081"/>
          </a:xfrm>
          <a:prstGeom prst="rect">
            <a:avLst/>
          </a:prstGeom>
        </p:spPr>
      </p:pic>
    </p:spTree>
    <p:extLst>
      <p:ext uri="{BB962C8B-B14F-4D97-AF65-F5344CB8AC3E}">
        <p14:creationId xmlns:p14="http://schemas.microsoft.com/office/powerpoint/2010/main" val="2697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A8646-7F2B-ABC5-60F9-9EA0688EB527}"/>
              </a:ext>
            </a:extLst>
          </p:cNvPr>
          <p:cNvSpPr>
            <a:spLocks noGrp="1"/>
          </p:cNvSpPr>
          <p:nvPr>
            <p:ph type="title"/>
          </p:nvPr>
        </p:nvSpPr>
        <p:spPr/>
        <p:txBody>
          <a:bodyPr>
            <a:normAutofit fontScale="90000"/>
          </a:bodyPr>
          <a:lstStyle/>
          <a:p>
            <a:r>
              <a:rPr lang="en-US" b="1" i="0" u="none" strike="noStrike">
                <a:solidFill>
                  <a:srgbClr val="000000"/>
                </a:solidFill>
                <a:effectLst/>
                <a:latin typeface="League Spartan"/>
                <a:hlinkClick r:id="rId2"/>
              </a:rPr>
              <a:t>For a circular use of food-processing residues in the European food chain</a:t>
            </a:r>
            <a:br>
              <a:rPr lang="en-US" b="1" i="0">
                <a:solidFill>
                  <a:srgbClr val="000000"/>
                </a:solidFill>
                <a:effectLst/>
                <a:latin typeface="League Spartan"/>
              </a:rPr>
            </a:br>
            <a:endParaRPr lang="fr-FR"/>
          </a:p>
        </p:txBody>
      </p:sp>
      <p:sp>
        <p:nvSpPr>
          <p:cNvPr id="3" name="Espace réservé du texte 2">
            <a:extLst>
              <a:ext uri="{FF2B5EF4-FFF2-40B4-BE49-F238E27FC236}">
                <a16:creationId xmlns:a16="http://schemas.microsoft.com/office/drawing/2014/main" id="{E5C9518D-9121-A880-9053-4F41F0D5D125}"/>
              </a:ext>
            </a:extLst>
          </p:cNvPr>
          <p:cNvSpPr>
            <a:spLocks noGrp="1"/>
          </p:cNvSpPr>
          <p:nvPr>
            <p:ph type="body" idx="1"/>
          </p:nvPr>
        </p:nvSpPr>
        <p:spPr>
          <a:xfrm>
            <a:off x="1812021" y="3095538"/>
            <a:ext cx="9583991" cy="2115793"/>
          </a:xfrm>
        </p:spPr>
        <p:txBody>
          <a:bodyPr>
            <a:normAutofit fontScale="92500"/>
          </a:bodyPr>
          <a:lstStyle/>
          <a:p>
            <a:pPr algn="l"/>
            <a:r>
              <a:rPr lang="en-US" b="0" i="0">
                <a:solidFill>
                  <a:srgbClr val="000000"/>
                </a:solidFill>
                <a:effectLst/>
                <a:latin typeface="Open Sans" panose="020B0606030504020204" pitchFamily="34" charset="0"/>
              </a:rPr>
              <a:t>Waste4Soil serves a double purpose: reducing the percentage of food waste in Europe by recycling food-processing residues and turning them into soil improvers to enhance soil health across Europe. </a:t>
            </a:r>
          </a:p>
          <a:p>
            <a:pPr algn="l"/>
            <a:r>
              <a:rPr lang="en-US" b="0" i="0">
                <a:solidFill>
                  <a:srgbClr val="000000"/>
                </a:solidFill>
                <a:effectLst/>
                <a:latin typeface="Open Sans" panose="020B0606030504020204" pitchFamily="34" charset="0"/>
              </a:rPr>
              <a:t>Waste4Soil aims to do so through a multi-actor approach at regional level. 7 living labs will be studied, having different cultural and geographical aspects.</a:t>
            </a:r>
          </a:p>
          <a:p>
            <a:endParaRPr lang="fr-FR"/>
          </a:p>
        </p:txBody>
      </p:sp>
      <p:sp>
        <p:nvSpPr>
          <p:cNvPr id="4" name="Espace réservé de la date 3">
            <a:extLst>
              <a:ext uri="{FF2B5EF4-FFF2-40B4-BE49-F238E27FC236}">
                <a16:creationId xmlns:a16="http://schemas.microsoft.com/office/drawing/2014/main" id="{C12A96BB-16EE-29BC-BC09-8D51106DCA62}"/>
              </a:ext>
            </a:extLst>
          </p:cNvPr>
          <p:cNvSpPr>
            <a:spLocks noGrp="1"/>
          </p:cNvSpPr>
          <p:nvPr>
            <p:ph type="dt" sz="half" idx="10"/>
          </p:nvPr>
        </p:nvSpPr>
        <p:spPr/>
        <p:txBody>
          <a:bodyPr/>
          <a:lstStyle/>
          <a:p>
            <a:fld id="{8CC1B0F7-9767-44AF-AD41-15962618BD0E}" type="datetime1">
              <a:rPr lang="fr-FR" smtClean="0"/>
              <a:t>20/02/2024</a:t>
            </a:fld>
            <a:endParaRPr lang="fr-FR"/>
          </a:p>
        </p:txBody>
      </p:sp>
      <p:sp>
        <p:nvSpPr>
          <p:cNvPr id="6" name="Espace réservé du numéro de diapositive 5">
            <a:extLst>
              <a:ext uri="{FF2B5EF4-FFF2-40B4-BE49-F238E27FC236}">
                <a16:creationId xmlns:a16="http://schemas.microsoft.com/office/drawing/2014/main" id="{36DEC583-70E7-35DB-3E63-31B81FD8B1A8}"/>
              </a:ext>
            </a:extLst>
          </p:cNvPr>
          <p:cNvSpPr>
            <a:spLocks noGrp="1"/>
          </p:cNvSpPr>
          <p:nvPr>
            <p:ph type="sldNum" sz="quarter" idx="12"/>
          </p:nvPr>
        </p:nvSpPr>
        <p:spPr/>
        <p:txBody>
          <a:bodyPr/>
          <a:lstStyle/>
          <a:p>
            <a:fld id="{491DFE51-0AAE-462C-AFD2-D9D116351E2F}" type="slidenum">
              <a:rPr lang="fr-FR" smtClean="0"/>
              <a:pPr/>
              <a:t>3</a:t>
            </a:fld>
            <a:endParaRPr lang="fr-FR"/>
          </a:p>
        </p:txBody>
      </p:sp>
      <p:pic>
        <p:nvPicPr>
          <p:cNvPr id="7" name="Kuva 6" descr="Kuva, joka sisältää kohteen teksti, Fontti, Grafiikka, graafinen suunnittelu">
            <a:extLst>
              <a:ext uri="{FF2B5EF4-FFF2-40B4-BE49-F238E27FC236}">
                <a16:creationId xmlns:a16="http://schemas.microsoft.com/office/drawing/2014/main" id="{B8B49E27-A708-28B2-A943-C1E0B2EA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323" y="5489366"/>
            <a:ext cx="1665743" cy="855081"/>
          </a:xfrm>
          <a:prstGeom prst="rect">
            <a:avLst/>
          </a:prstGeom>
        </p:spPr>
      </p:pic>
    </p:spTree>
    <p:extLst>
      <p:ext uri="{BB962C8B-B14F-4D97-AF65-F5344CB8AC3E}">
        <p14:creationId xmlns:p14="http://schemas.microsoft.com/office/powerpoint/2010/main" val="92762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9905B4F-7022-8F7E-D8AE-14326FE3AFC0}"/>
              </a:ext>
            </a:extLst>
          </p:cNvPr>
          <p:cNvSpPr>
            <a:spLocks noGrp="1"/>
          </p:cNvSpPr>
          <p:nvPr>
            <p:ph type="title"/>
          </p:nvPr>
        </p:nvSpPr>
        <p:spPr>
          <a:xfrm>
            <a:off x="838200" y="557189"/>
            <a:ext cx="10515600" cy="1110537"/>
          </a:xfrm>
        </p:spPr>
        <p:txBody>
          <a:bodyPr vert="horz" lIns="91440" tIns="45720" rIns="91440" bIns="45720" rtlCol="0" anchor="ctr">
            <a:normAutofit/>
          </a:bodyPr>
          <a:lstStyle/>
          <a:p>
            <a:r>
              <a:rPr lang="en-US" sz="3600" b="1" i="0" kern="1200">
                <a:solidFill>
                  <a:schemeClr val="tx1"/>
                </a:solidFill>
                <a:effectLst/>
                <a:latin typeface="+mj-lt"/>
                <a:ea typeface="+mj-ea"/>
                <a:cs typeface="+mj-cs"/>
              </a:rPr>
              <a:t>About Waste4Soil</a:t>
            </a:r>
            <a:br>
              <a:rPr lang="en-US" sz="3600" b="1" i="0" kern="1200">
                <a:solidFill>
                  <a:schemeClr val="tx1"/>
                </a:solidFill>
                <a:effectLst/>
                <a:latin typeface="+mj-lt"/>
                <a:ea typeface="+mj-ea"/>
                <a:cs typeface="+mj-cs"/>
              </a:rPr>
            </a:br>
            <a:endParaRPr lang="en-US" sz="3600" kern="1200">
              <a:solidFill>
                <a:schemeClr val="tx1"/>
              </a:solidFill>
              <a:latin typeface="+mj-lt"/>
              <a:ea typeface="+mj-ea"/>
              <a:cs typeface="+mj-cs"/>
            </a:endParaRPr>
          </a:p>
        </p:txBody>
      </p:sp>
      <p:pic>
        <p:nvPicPr>
          <p:cNvPr id="17" name="Kuva 16">
            <a:extLst>
              <a:ext uri="{FF2B5EF4-FFF2-40B4-BE49-F238E27FC236}">
                <a16:creationId xmlns:a16="http://schemas.microsoft.com/office/drawing/2014/main" id="{0FB92A1A-114F-E105-87C0-67CD0F0ED84A}"/>
              </a:ext>
            </a:extLst>
          </p:cNvPr>
          <p:cNvPicPr>
            <a:picLocks noChangeAspect="1"/>
          </p:cNvPicPr>
          <p:nvPr/>
        </p:nvPicPr>
        <p:blipFill>
          <a:blip r:embed="rId2"/>
          <a:stretch>
            <a:fillRect/>
          </a:stretch>
        </p:blipFill>
        <p:spPr>
          <a:xfrm>
            <a:off x="954225" y="1834939"/>
            <a:ext cx="2281827" cy="2056976"/>
          </a:xfrm>
          <a:prstGeom prst="rect">
            <a:avLst/>
          </a:prstGeom>
        </p:spPr>
      </p:pic>
      <p:pic>
        <p:nvPicPr>
          <p:cNvPr id="15" name="Kuva 14">
            <a:extLst>
              <a:ext uri="{FF2B5EF4-FFF2-40B4-BE49-F238E27FC236}">
                <a16:creationId xmlns:a16="http://schemas.microsoft.com/office/drawing/2014/main" id="{960DFE78-7E31-FEA2-0B5F-38A88609B1DD}"/>
              </a:ext>
            </a:extLst>
          </p:cNvPr>
          <p:cNvPicPr>
            <a:picLocks noChangeAspect="1"/>
          </p:cNvPicPr>
          <p:nvPr/>
        </p:nvPicPr>
        <p:blipFill>
          <a:blip r:embed="rId3"/>
          <a:stretch>
            <a:fillRect/>
          </a:stretch>
        </p:blipFill>
        <p:spPr>
          <a:xfrm>
            <a:off x="4934024" y="1834939"/>
            <a:ext cx="2314098" cy="2056976"/>
          </a:xfrm>
          <a:prstGeom prst="rect">
            <a:avLst/>
          </a:prstGeom>
        </p:spPr>
      </p:pic>
      <p:pic>
        <p:nvPicPr>
          <p:cNvPr id="19" name="Kuva 18">
            <a:extLst>
              <a:ext uri="{FF2B5EF4-FFF2-40B4-BE49-F238E27FC236}">
                <a16:creationId xmlns:a16="http://schemas.microsoft.com/office/drawing/2014/main" id="{7AAA0E4A-2E28-EA94-D2C8-AB5D0A6ED878}"/>
              </a:ext>
            </a:extLst>
          </p:cNvPr>
          <p:cNvPicPr>
            <a:picLocks noChangeAspect="1"/>
          </p:cNvPicPr>
          <p:nvPr/>
        </p:nvPicPr>
        <p:blipFill>
          <a:blip r:embed="rId4"/>
          <a:stretch>
            <a:fillRect/>
          </a:stretch>
        </p:blipFill>
        <p:spPr>
          <a:xfrm>
            <a:off x="8656647" y="1834939"/>
            <a:ext cx="2855566" cy="2056976"/>
          </a:xfrm>
          <a:prstGeom prst="rect">
            <a:avLst/>
          </a:prstGeom>
        </p:spPr>
      </p:pic>
      <p:pic>
        <p:nvPicPr>
          <p:cNvPr id="9" name="Sisällön paikkamerkki 8">
            <a:extLst>
              <a:ext uri="{FF2B5EF4-FFF2-40B4-BE49-F238E27FC236}">
                <a16:creationId xmlns:a16="http://schemas.microsoft.com/office/drawing/2014/main" id="{08656B25-939D-F441-C33B-657A0632F3FE}"/>
              </a:ext>
            </a:extLst>
          </p:cNvPr>
          <p:cNvPicPr>
            <a:picLocks noGrp="1" noChangeAspect="1"/>
          </p:cNvPicPr>
          <p:nvPr>
            <p:ph sz="half" idx="1"/>
          </p:nvPr>
        </p:nvPicPr>
        <p:blipFill>
          <a:blip r:embed="rId5"/>
          <a:stretch>
            <a:fillRect/>
          </a:stretch>
        </p:blipFill>
        <p:spPr>
          <a:xfrm>
            <a:off x="198740" y="4063630"/>
            <a:ext cx="3792797" cy="2003886"/>
          </a:xfrm>
          <a:prstGeom prst="rect">
            <a:avLst/>
          </a:prstGeom>
        </p:spPr>
      </p:pic>
      <p:pic>
        <p:nvPicPr>
          <p:cNvPr id="11" name="Kuva 10">
            <a:extLst>
              <a:ext uri="{FF2B5EF4-FFF2-40B4-BE49-F238E27FC236}">
                <a16:creationId xmlns:a16="http://schemas.microsoft.com/office/drawing/2014/main" id="{6DF25B11-5878-D752-ABD3-DDD26CCC965F}"/>
              </a:ext>
            </a:extLst>
          </p:cNvPr>
          <p:cNvPicPr>
            <a:picLocks noChangeAspect="1"/>
          </p:cNvPicPr>
          <p:nvPr/>
        </p:nvPicPr>
        <p:blipFill>
          <a:blip r:embed="rId6"/>
          <a:stretch>
            <a:fillRect/>
          </a:stretch>
        </p:blipFill>
        <p:spPr>
          <a:xfrm>
            <a:off x="4194675" y="4063630"/>
            <a:ext cx="3792797" cy="1571301"/>
          </a:xfrm>
          <a:prstGeom prst="rect">
            <a:avLst/>
          </a:prstGeom>
        </p:spPr>
      </p:pic>
      <p:pic>
        <p:nvPicPr>
          <p:cNvPr id="13" name="Sisällön paikkamerkki 12">
            <a:extLst>
              <a:ext uri="{FF2B5EF4-FFF2-40B4-BE49-F238E27FC236}">
                <a16:creationId xmlns:a16="http://schemas.microsoft.com/office/drawing/2014/main" id="{1D2A6F8C-CFEC-C0F5-87E8-2A09033A7A02}"/>
              </a:ext>
            </a:extLst>
          </p:cNvPr>
          <p:cNvPicPr>
            <a:picLocks noGrp="1" noChangeAspect="1"/>
          </p:cNvPicPr>
          <p:nvPr>
            <p:ph sz="half" idx="2"/>
          </p:nvPr>
        </p:nvPicPr>
        <p:blipFill>
          <a:blip r:embed="rId7"/>
          <a:stretch>
            <a:fillRect/>
          </a:stretch>
        </p:blipFill>
        <p:spPr>
          <a:xfrm>
            <a:off x="8188032" y="4063630"/>
            <a:ext cx="3792797" cy="1337254"/>
          </a:xfrm>
          <a:prstGeom prst="rect">
            <a:avLst/>
          </a:prstGeom>
        </p:spPr>
      </p:pic>
      <p:sp>
        <p:nvSpPr>
          <p:cNvPr id="5" name="Espace réservé de la date 4">
            <a:extLst>
              <a:ext uri="{FF2B5EF4-FFF2-40B4-BE49-F238E27FC236}">
                <a16:creationId xmlns:a16="http://schemas.microsoft.com/office/drawing/2014/main" id="{60471D40-E3CE-09F4-5E8D-3B7B7FB141D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A55FF7DB-E327-4242-96A6-08101C003C76}" type="datetime1">
              <a:rPr lang="en-US" smtClean="0">
                <a:solidFill>
                  <a:schemeClr val="tx1">
                    <a:tint val="75000"/>
                  </a:schemeClr>
                </a:solidFill>
              </a:rPr>
              <a:pPr>
                <a:spcAft>
                  <a:spcPts val="600"/>
                </a:spcAft>
              </a:pPr>
              <a:t>2/20/2024</a:t>
            </a:fld>
            <a:endParaRPr lang="en-US">
              <a:solidFill>
                <a:schemeClr val="tx1">
                  <a:tint val="75000"/>
                </a:schemeClr>
              </a:solidFill>
            </a:endParaRPr>
          </a:p>
        </p:txBody>
      </p:sp>
      <p:sp>
        <p:nvSpPr>
          <p:cNvPr id="6" name="Espace réservé du pied de page 5">
            <a:extLst>
              <a:ext uri="{FF2B5EF4-FFF2-40B4-BE49-F238E27FC236}">
                <a16:creationId xmlns:a16="http://schemas.microsoft.com/office/drawing/2014/main" id="{C8C4EA38-4CFA-7AAE-6EA1-81F472A743C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YOUR LOGO HERE</a:t>
            </a:r>
          </a:p>
        </p:txBody>
      </p:sp>
      <p:sp>
        <p:nvSpPr>
          <p:cNvPr id="7" name="Espace réservé du numéro de diapositive 6">
            <a:extLst>
              <a:ext uri="{FF2B5EF4-FFF2-40B4-BE49-F238E27FC236}">
                <a16:creationId xmlns:a16="http://schemas.microsoft.com/office/drawing/2014/main" id="{EDADF71F-117D-7531-0250-468A10E837C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91DFE51-0AAE-462C-AFD2-D9D116351E2F}" type="slidenum">
              <a:rPr lang="en-US" smtClean="0">
                <a:solidFill>
                  <a:schemeClr val="tx1">
                    <a:tint val="75000"/>
                  </a:schemeClr>
                </a:solidFill>
              </a:rPr>
              <a:pPr>
                <a:spcAft>
                  <a:spcPts val="600"/>
                </a:spcAft>
              </a:pPr>
              <a:t>4</a:t>
            </a:fld>
            <a:endParaRPr lang="en-US">
              <a:solidFill>
                <a:schemeClr val="tx1">
                  <a:tint val="75000"/>
                </a:schemeClr>
              </a:solidFill>
            </a:endParaRPr>
          </a:p>
        </p:txBody>
      </p:sp>
      <p:pic>
        <p:nvPicPr>
          <p:cNvPr id="21" name="Kuva 20">
            <a:extLst>
              <a:ext uri="{FF2B5EF4-FFF2-40B4-BE49-F238E27FC236}">
                <a16:creationId xmlns:a16="http://schemas.microsoft.com/office/drawing/2014/main" id="{AD2D246F-173A-5B4F-10F6-24EF3FB4FF75}"/>
              </a:ext>
            </a:extLst>
          </p:cNvPr>
          <p:cNvPicPr>
            <a:picLocks noChangeAspect="1"/>
          </p:cNvPicPr>
          <p:nvPr/>
        </p:nvPicPr>
        <p:blipFill>
          <a:blip r:embed="rId8"/>
          <a:stretch>
            <a:fillRect/>
          </a:stretch>
        </p:blipFill>
        <p:spPr>
          <a:xfrm>
            <a:off x="5512658" y="377823"/>
            <a:ext cx="5748884" cy="1602292"/>
          </a:xfrm>
          <a:prstGeom prst="rect">
            <a:avLst/>
          </a:prstGeom>
        </p:spPr>
      </p:pic>
      <p:pic>
        <p:nvPicPr>
          <p:cNvPr id="22" name="Kuva 21" descr="Kuva, joka sisältää kohteen teksti, Fontti, Grafiikka, graafinen suunnittelu">
            <a:extLst>
              <a:ext uri="{FF2B5EF4-FFF2-40B4-BE49-F238E27FC236}">
                <a16:creationId xmlns:a16="http://schemas.microsoft.com/office/drawing/2014/main" id="{585F1C5E-763E-6A6C-F0F1-F7FF97AE5D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803" y="5936088"/>
            <a:ext cx="1665743" cy="855081"/>
          </a:xfrm>
          <a:prstGeom prst="rect">
            <a:avLst/>
          </a:prstGeom>
        </p:spPr>
      </p:pic>
    </p:spTree>
    <p:extLst>
      <p:ext uri="{BB962C8B-B14F-4D97-AF65-F5344CB8AC3E}">
        <p14:creationId xmlns:p14="http://schemas.microsoft.com/office/powerpoint/2010/main" val="342493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A8B8E-36B8-0129-5358-D03F70FB537F}"/>
              </a:ext>
            </a:extLst>
          </p:cNvPr>
          <p:cNvSpPr>
            <a:spLocks noGrp="1"/>
          </p:cNvSpPr>
          <p:nvPr>
            <p:ph type="title"/>
          </p:nvPr>
        </p:nvSpPr>
        <p:spPr/>
        <p:txBody>
          <a:bodyPr/>
          <a:lstStyle/>
          <a:p>
            <a:r>
              <a:rPr lang="fi-FI" b="1" i="0" cap="all">
                <a:solidFill>
                  <a:srgbClr val="5D7FB4"/>
                </a:solidFill>
                <a:effectLst/>
                <a:latin typeface="League Spartan"/>
              </a:rPr>
              <a:t>THE CONCEPT</a:t>
            </a:r>
            <a:br>
              <a:rPr lang="fi-FI" b="1" i="0" cap="all">
                <a:solidFill>
                  <a:srgbClr val="5D7FB4"/>
                </a:solidFill>
                <a:effectLst/>
                <a:latin typeface="League Spartan"/>
              </a:rPr>
            </a:br>
            <a:endParaRPr lang="fr-FR"/>
          </a:p>
        </p:txBody>
      </p:sp>
      <p:sp>
        <p:nvSpPr>
          <p:cNvPr id="3" name="Espace réservé du contenu 2">
            <a:extLst>
              <a:ext uri="{FF2B5EF4-FFF2-40B4-BE49-F238E27FC236}">
                <a16:creationId xmlns:a16="http://schemas.microsoft.com/office/drawing/2014/main" id="{E14DE012-C5BA-2954-38EC-16AF2F7C9AF4}"/>
              </a:ext>
            </a:extLst>
          </p:cNvPr>
          <p:cNvSpPr>
            <a:spLocks noGrp="1"/>
          </p:cNvSpPr>
          <p:nvPr>
            <p:ph idx="1"/>
          </p:nvPr>
        </p:nvSpPr>
        <p:spPr/>
        <p:txBody>
          <a:bodyPr>
            <a:normAutofit/>
          </a:bodyPr>
          <a:lstStyle/>
          <a:p>
            <a:pPr marL="0" indent="0" algn="ctr">
              <a:buNone/>
            </a:pPr>
            <a:r>
              <a:rPr lang="fi-FI" b="1" i="0" err="1">
                <a:solidFill>
                  <a:srgbClr val="CC8365"/>
                </a:solidFill>
                <a:effectLst/>
                <a:latin typeface="League Spartan"/>
              </a:rPr>
              <a:t>The</a:t>
            </a:r>
            <a:r>
              <a:rPr lang="fi-FI" b="1" i="0">
                <a:solidFill>
                  <a:srgbClr val="CC8365"/>
                </a:solidFill>
                <a:effectLst/>
                <a:latin typeface="League Spartan"/>
              </a:rPr>
              <a:t> </a:t>
            </a:r>
            <a:r>
              <a:rPr lang="fi-FI" b="1" i="0" err="1">
                <a:solidFill>
                  <a:srgbClr val="CC8365"/>
                </a:solidFill>
                <a:effectLst/>
                <a:latin typeface="League Spartan"/>
              </a:rPr>
              <a:t>methodology</a:t>
            </a:r>
            <a:endParaRPr lang="fi-FI" b="1" i="0">
              <a:solidFill>
                <a:srgbClr val="CC8365"/>
              </a:solidFill>
              <a:effectLst/>
              <a:latin typeface="League Spartan"/>
            </a:endParaRPr>
          </a:p>
          <a:p>
            <a:pPr marL="0" indent="0" algn="ctr">
              <a:buNone/>
            </a:pPr>
            <a:endParaRPr lang="en-US" sz="1600" b="1" i="0">
              <a:solidFill>
                <a:srgbClr val="000000"/>
              </a:solidFill>
              <a:effectLst/>
              <a:latin typeface="Open Sans" panose="020B0606030504020204" pitchFamily="34" charset="0"/>
            </a:endParaRPr>
          </a:p>
          <a:p>
            <a:pPr marL="0" indent="0" algn="ctr">
              <a:buNone/>
            </a:pPr>
            <a:r>
              <a:rPr lang="en-US" sz="1600" b="1" i="0">
                <a:solidFill>
                  <a:srgbClr val="000000"/>
                </a:solidFill>
                <a:effectLst/>
                <a:latin typeface="Open Sans" panose="020B0606030504020204" pitchFamily="34" charset="0"/>
              </a:rPr>
              <a:t>To optimize FPR </a:t>
            </a:r>
            <a:r>
              <a:rPr lang="en-US" sz="1600" b="1" i="0" err="1">
                <a:solidFill>
                  <a:srgbClr val="000000"/>
                </a:solidFill>
                <a:effectLst/>
                <a:latin typeface="Open Sans" panose="020B0606030504020204" pitchFamily="34" charset="0"/>
              </a:rPr>
              <a:t>valorisation</a:t>
            </a:r>
            <a:r>
              <a:rPr lang="en-US" sz="1600" b="1" i="0">
                <a:solidFill>
                  <a:srgbClr val="000000"/>
                </a:solidFill>
                <a:effectLst/>
                <a:latin typeface="Open Sans" panose="020B0606030504020204" pitchFamily="34" charset="0"/>
              </a:rPr>
              <a:t> from source, the Waste4Soil project will design a waste management guideline to understand and conserve FPR’s streams, while avoiding external pollutant and deterioration. </a:t>
            </a:r>
          </a:p>
          <a:p>
            <a:pPr marL="0" indent="0" algn="ctr">
              <a:buNone/>
            </a:pPr>
            <a:r>
              <a:rPr lang="en-US" sz="1600" b="1" i="0">
                <a:solidFill>
                  <a:srgbClr val="000000"/>
                </a:solidFill>
                <a:effectLst/>
                <a:latin typeface="Open Sans" panose="020B0606030504020204" pitchFamily="34" charset="0"/>
              </a:rPr>
              <a:t>To be relevant, the whole soil improvers production system must be in line with farmers’ needs and with food industry resources, while being environmentally sustainable, economically viable and socially acceptable. This last point implies a genuine involvement of citizens in the project implementation.</a:t>
            </a:r>
          </a:p>
          <a:p>
            <a:pPr marL="0" indent="0">
              <a:buNone/>
            </a:pPr>
            <a:endParaRPr lang="fi-FI" sz="1600" b="1" i="0">
              <a:solidFill>
                <a:srgbClr val="CC8365"/>
              </a:solidFill>
              <a:effectLst/>
              <a:latin typeface="League Spartan"/>
            </a:endParaRPr>
          </a:p>
          <a:p>
            <a:pPr marL="0" indent="0">
              <a:buNone/>
            </a:pPr>
            <a:endParaRPr lang="fr-FR"/>
          </a:p>
        </p:txBody>
      </p:sp>
      <p:sp>
        <p:nvSpPr>
          <p:cNvPr id="4" name="Espace réservé du texte 3">
            <a:extLst>
              <a:ext uri="{FF2B5EF4-FFF2-40B4-BE49-F238E27FC236}">
                <a16:creationId xmlns:a16="http://schemas.microsoft.com/office/drawing/2014/main" id="{A536DECA-1F77-B1E5-6257-676C18219CCA}"/>
              </a:ext>
            </a:extLst>
          </p:cNvPr>
          <p:cNvSpPr>
            <a:spLocks noGrp="1"/>
          </p:cNvSpPr>
          <p:nvPr>
            <p:ph type="body" sz="half" idx="2"/>
          </p:nvPr>
        </p:nvSpPr>
        <p:spPr/>
        <p:txBody>
          <a:bodyPr/>
          <a:lstStyle/>
          <a:p>
            <a:pPr algn="ctr"/>
            <a:endParaRPr lang="en-US" b="1" i="0">
              <a:solidFill>
                <a:srgbClr val="000000"/>
              </a:solidFill>
              <a:effectLst/>
              <a:latin typeface="Open Sans" panose="020B0606030504020204" pitchFamily="34" charset="0"/>
            </a:endParaRPr>
          </a:p>
          <a:p>
            <a:pPr algn="ctr"/>
            <a:r>
              <a:rPr lang="en-US" b="1" i="0">
                <a:solidFill>
                  <a:srgbClr val="000000"/>
                </a:solidFill>
                <a:effectLst/>
                <a:latin typeface="Open Sans" panose="020B0606030504020204" pitchFamily="34" charset="0"/>
              </a:rPr>
              <a:t>Waste4Soil project aims at developing applicable recycling technical pathways to transform FPR into soil improvers, through a circular, systemic and multi actor approach at regional level involving all food chain actors, thereby closing specific loops (nutrients, organic matter, water).</a:t>
            </a:r>
          </a:p>
          <a:p>
            <a:pPr algn="ctr"/>
            <a:endParaRPr lang="fr-FR"/>
          </a:p>
        </p:txBody>
      </p:sp>
      <p:sp>
        <p:nvSpPr>
          <p:cNvPr id="5" name="Espace réservé de la date 4">
            <a:extLst>
              <a:ext uri="{FF2B5EF4-FFF2-40B4-BE49-F238E27FC236}">
                <a16:creationId xmlns:a16="http://schemas.microsoft.com/office/drawing/2014/main" id="{868CAF92-63CA-46F6-42ED-32E97143AEA4}"/>
              </a:ext>
            </a:extLst>
          </p:cNvPr>
          <p:cNvSpPr>
            <a:spLocks noGrp="1"/>
          </p:cNvSpPr>
          <p:nvPr>
            <p:ph type="dt" sz="half" idx="10"/>
          </p:nvPr>
        </p:nvSpPr>
        <p:spPr/>
        <p:txBody>
          <a:bodyPr/>
          <a:lstStyle/>
          <a:p>
            <a:fld id="{D1ACDBC0-A283-47A4-9B94-2CDFD033EBF1}" type="datetime1">
              <a:rPr lang="fr-FR" smtClean="0"/>
              <a:t>20/02/2024</a:t>
            </a:fld>
            <a:endParaRPr lang="fr-FR"/>
          </a:p>
        </p:txBody>
      </p:sp>
      <p:sp>
        <p:nvSpPr>
          <p:cNvPr id="7" name="Espace réservé du numéro de diapositive 6">
            <a:extLst>
              <a:ext uri="{FF2B5EF4-FFF2-40B4-BE49-F238E27FC236}">
                <a16:creationId xmlns:a16="http://schemas.microsoft.com/office/drawing/2014/main" id="{29A6653F-C261-0CE0-E436-DA985EF10AA0}"/>
              </a:ext>
            </a:extLst>
          </p:cNvPr>
          <p:cNvSpPr>
            <a:spLocks noGrp="1"/>
          </p:cNvSpPr>
          <p:nvPr>
            <p:ph type="sldNum" sz="quarter" idx="12"/>
          </p:nvPr>
        </p:nvSpPr>
        <p:spPr/>
        <p:txBody>
          <a:bodyPr/>
          <a:lstStyle/>
          <a:p>
            <a:fld id="{491DFE51-0AAE-462C-AFD2-D9D116351E2F}" type="slidenum">
              <a:rPr lang="fr-FR" smtClean="0"/>
              <a:pPr/>
              <a:t>5</a:t>
            </a:fld>
            <a:endParaRPr lang="fr-FR"/>
          </a:p>
        </p:txBody>
      </p:sp>
      <p:pic>
        <p:nvPicPr>
          <p:cNvPr id="9" name="Kuva 8">
            <a:extLst>
              <a:ext uri="{FF2B5EF4-FFF2-40B4-BE49-F238E27FC236}">
                <a16:creationId xmlns:a16="http://schemas.microsoft.com/office/drawing/2014/main" id="{DADC69D5-7C29-2EEF-888E-633A02F704F2}"/>
              </a:ext>
            </a:extLst>
          </p:cNvPr>
          <p:cNvPicPr>
            <a:picLocks noChangeAspect="1"/>
          </p:cNvPicPr>
          <p:nvPr/>
        </p:nvPicPr>
        <p:blipFill>
          <a:blip r:embed="rId2"/>
          <a:stretch>
            <a:fillRect/>
          </a:stretch>
        </p:blipFill>
        <p:spPr>
          <a:xfrm>
            <a:off x="552887" y="4455418"/>
            <a:ext cx="2143125" cy="2047875"/>
          </a:xfrm>
          <a:prstGeom prst="rect">
            <a:avLst/>
          </a:prstGeom>
        </p:spPr>
      </p:pic>
      <p:pic>
        <p:nvPicPr>
          <p:cNvPr id="10" name="Kuva 9" descr="Kuva, joka sisältää kohteen teksti, Fontti, Grafiikka, graafinen suunnittelu">
            <a:extLst>
              <a:ext uri="{FF2B5EF4-FFF2-40B4-BE49-F238E27FC236}">
                <a16:creationId xmlns:a16="http://schemas.microsoft.com/office/drawing/2014/main" id="{E837116D-1EA1-E118-962D-BE344B352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826" y="5355863"/>
            <a:ext cx="1665743" cy="855081"/>
          </a:xfrm>
          <a:prstGeom prst="rect">
            <a:avLst/>
          </a:prstGeom>
        </p:spPr>
      </p:pic>
    </p:spTree>
    <p:extLst>
      <p:ext uri="{BB962C8B-B14F-4D97-AF65-F5344CB8AC3E}">
        <p14:creationId xmlns:p14="http://schemas.microsoft.com/office/powerpoint/2010/main" val="128358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20078F-5974-7C7E-1F56-F1B9DEFA84A4}"/>
              </a:ext>
            </a:extLst>
          </p:cNvPr>
          <p:cNvSpPr>
            <a:spLocks noGrp="1"/>
          </p:cNvSpPr>
          <p:nvPr>
            <p:ph type="title"/>
          </p:nvPr>
        </p:nvSpPr>
        <p:spPr/>
        <p:txBody>
          <a:bodyPr/>
          <a:lstStyle/>
          <a:p>
            <a:pPr algn="ctr"/>
            <a:r>
              <a:rPr lang="fi-FI" b="1" i="0">
                <a:solidFill>
                  <a:srgbClr val="CC8365"/>
                </a:solidFill>
                <a:effectLst/>
                <a:latin typeface="League Spartan"/>
              </a:rPr>
              <a:t>A </a:t>
            </a:r>
            <a:r>
              <a:rPr lang="fi-FI" b="1" i="0" err="1">
                <a:solidFill>
                  <a:srgbClr val="CC8365"/>
                </a:solidFill>
                <a:effectLst/>
                <a:latin typeface="League Spartan"/>
              </a:rPr>
              <a:t>locally-based</a:t>
            </a:r>
            <a:r>
              <a:rPr lang="fi-FI" b="1" i="0">
                <a:solidFill>
                  <a:srgbClr val="CC8365"/>
                </a:solidFill>
                <a:effectLst/>
                <a:latin typeface="League Spartan"/>
              </a:rPr>
              <a:t> </a:t>
            </a:r>
            <a:r>
              <a:rPr lang="fi-FI" b="1" i="0" err="1">
                <a:solidFill>
                  <a:srgbClr val="CC8365"/>
                </a:solidFill>
                <a:effectLst/>
                <a:latin typeface="League Spartan"/>
              </a:rPr>
              <a:t>strategy</a:t>
            </a:r>
            <a:br>
              <a:rPr lang="fi-FI" b="1" i="0">
                <a:solidFill>
                  <a:srgbClr val="CC8365"/>
                </a:solidFill>
                <a:effectLst/>
                <a:latin typeface="League Spartan"/>
              </a:rPr>
            </a:br>
            <a:endParaRPr lang="fi-FI"/>
          </a:p>
        </p:txBody>
      </p:sp>
      <p:sp>
        <p:nvSpPr>
          <p:cNvPr id="3" name="Sisällön paikkamerkki 2">
            <a:extLst>
              <a:ext uri="{FF2B5EF4-FFF2-40B4-BE49-F238E27FC236}">
                <a16:creationId xmlns:a16="http://schemas.microsoft.com/office/drawing/2014/main" id="{C06BDD3C-42F3-2085-5DF1-E14160A3C203}"/>
              </a:ext>
            </a:extLst>
          </p:cNvPr>
          <p:cNvSpPr>
            <a:spLocks noGrp="1"/>
          </p:cNvSpPr>
          <p:nvPr>
            <p:ph idx="1"/>
          </p:nvPr>
        </p:nvSpPr>
        <p:spPr>
          <a:xfrm>
            <a:off x="4899172" y="1006679"/>
            <a:ext cx="6225052" cy="4428505"/>
          </a:xfrm>
        </p:spPr>
        <p:txBody>
          <a:bodyPr>
            <a:normAutofit/>
          </a:bodyPr>
          <a:lstStyle/>
          <a:p>
            <a:pPr marL="0" indent="0" algn="ctr">
              <a:buNone/>
            </a:pPr>
            <a:r>
              <a:rPr lang="en-US" b="1" i="0">
                <a:solidFill>
                  <a:srgbClr val="CC8365"/>
                </a:solidFill>
                <a:effectLst/>
                <a:latin typeface="League Spartan"/>
              </a:rPr>
              <a:t>The FPR's (food processing </a:t>
            </a:r>
            <a:r>
              <a:rPr lang="en-US" b="1" i="0" err="1">
                <a:solidFill>
                  <a:srgbClr val="CC8365"/>
                </a:solidFill>
                <a:effectLst/>
                <a:latin typeface="League Spartan"/>
              </a:rPr>
              <a:t>redidues</a:t>
            </a:r>
            <a:r>
              <a:rPr lang="en-US" b="1" i="0">
                <a:solidFill>
                  <a:srgbClr val="CC8365"/>
                </a:solidFill>
                <a:effectLst/>
                <a:latin typeface="League Spartan"/>
              </a:rPr>
              <a:t>)</a:t>
            </a:r>
          </a:p>
          <a:p>
            <a:pPr marL="0" indent="0" algn="ctr">
              <a:buNone/>
            </a:pPr>
            <a:endParaRPr lang="en-US" sz="1600" b="0" i="0">
              <a:solidFill>
                <a:srgbClr val="000000"/>
              </a:solidFill>
              <a:effectLst/>
              <a:latin typeface="Open Sans" panose="020B0606030504020204" pitchFamily="34" charset="0"/>
            </a:endParaRPr>
          </a:p>
          <a:p>
            <a:pPr marL="0" indent="0" algn="ctr">
              <a:buNone/>
            </a:pPr>
            <a:r>
              <a:rPr lang="en-US" sz="1600" b="0" i="0">
                <a:solidFill>
                  <a:srgbClr val="000000"/>
                </a:solidFill>
                <a:effectLst/>
                <a:latin typeface="Open Sans" panose="020B0606030504020204" pitchFamily="34" charset="0"/>
              </a:rPr>
              <a:t>The project will cover a great variety of FPR: fruits and vegetables, olive oil residues, wine industry, meat industry by-products, dairy products, cereals, and fish. </a:t>
            </a:r>
          </a:p>
          <a:p>
            <a:pPr marL="0" indent="0" algn="ctr">
              <a:buNone/>
            </a:pPr>
            <a:r>
              <a:rPr lang="en-US" sz="1600" b="0" i="0">
                <a:solidFill>
                  <a:srgbClr val="000000"/>
                </a:solidFill>
                <a:effectLst/>
                <a:latin typeface="Open Sans" panose="020B0606030504020204" pitchFamily="34" charset="0"/>
              </a:rPr>
              <a:t>Covering a broad range of FPR is key, because they do not have the same impacts and potential. FPR will be </a:t>
            </a:r>
            <a:r>
              <a:rPr lang="en-US" sz="1600" b="0" i="0" err="1">
                <a:solidFill>
                  <a:srgbClr val="000000"/>
                </a:solidFill>
                <a:effectLst/>
                <a:latin typeface="Open Sans" panose="020B0606030504020204" pitchFamily="34" charset="0"/>
              </a:rPr>
              <a:t>characterised</a:t>
            </a:r>
            <a:r>
              <a:rPr lang="en-US" sz="1600" b="0" i="0">
                <a:solidFill>
                  <a:srgbClr val="000000"/>
                </a:solidFill>
                <a:effectLst/>
                <a:latin typeface="Open Sans" panose="020B0606030504020204" pitchFamily="34" charset="0"/>
              </a:rPr>
              <a:t> in terms of bulk composition, also to determine the preferred way to </a:t>
            </a:r>
            <a:r>
              <a:rPr lang="en-US" sz="1600" b="0" i="0" err="1">
                <a:solidFill>
                  <a:srgbClr val="000000"/>
                </a:solidFill>
                <a:effectLst/>
                <a:latin typeface="Open Sans" panose="020B0606030504020204" pitchFamily="34" charset="0"/>
              </a:rPr>
              <a:t>valorise</a:t>
            </a:r>
            <a:r>
              <a:rPr lang="en-US" sz="1600" b="0" i="0">
                <a:solidFill>
                  <a:srgbClr val="000000"/>
                </a:solidFill>
                <a:effectLst/>
                <a:latin typeface="Open Sans" panose="020B0606030504020204" pitchFamily="34" charset="0"/>
              </a:rPr>
              <a:t> them. The developed methodology is meant to be spread to improve FPR knowledge across Europe.</a:t>
            </a:r>
          </a:p>
          <a:p>
            <a:pPr marL="0" indent="0">
              <a:buNone/>
            </a:pPr>
            <a:endParaRPr lang="fi-FI"/>
          </a:p>
        </p:txBody>
      </p:sp>
      <p:sp>
        <p:nvSpPr>
          <p:cNvPr id="4" name="Tekstin paikkamerkki 3">
            <a:extLst>
              <a:ext uri="{FF2B5EF4-FFF2-40B4-BE49-F238E27FC236}">
                <a16:creationId xmlns:a16="http://schemas.microsoft.com/office/drawing/2014/main" id="{7E284800-F9FC-9E9B-B422-69F11DB59BC2}"/>
              </a:ext>
            </a:extLst>
          </p:cNvPr>
          <p:cNvSpPr>
            <a:spLocks noGrp="1"/>
          </p:cNvSpPr>
          <p:nvPr>
            <p:ph type="body" sz="half" idx="2"/>
          </p:nvPr>
        </p:nvSpPr>
        <p:spPr/>
        <p:txBody>
          <a:bodyPr/>
          <a:lstStyle/>
          <a:p>
            <a:pPr algn="l"/>
            <a:r>
              <a:rPr lang="en-US" b="0" i="0">
                <a:solidFill>
                  <a:srgbClr val="000000"/>
                </a:solidFill>
                <a:effectLst/>
                <a:latin typeface="Open Sans" panose="020B0606030504020204" pitchFamily="34" charset="0"/>
              </a:rPr>
              <a:t>The project aims at supporting food systems with easy and clear solutions, processes and strategies, going beyond the specific location and its pedo-climatic conditions, the local waste management systems or regulation. </a:t>
            </a:r>
          </a:p>
          <a:p>
            <a:pPr algn="l"/>
            <a:r>
              <a:rPr lang="en-US" b="0" i="0">
                <a:solidFill>
                  <a:srgbClr val="000000"/>
                </a:solidFill>
                <a:effectLst/>
                <a:latin typeface="Open Sans" panose="020B0606030504020204" pitchFamily="34" charset="0"/>
              </a:rPr>
              <a:t>To do so, standards will be developed to answer practitioners needs and ease the application of the solutions.</a:t>
            </a:r>
          </a:p>
          <a:p>
            <a:pPr algn="ctr"/>
            <a:endParaRPr lang="fi-FI"/>
          </a:p>
        </p:txBody>
      </p:sp>
      <p:sp>
        <p:nvSpPr>
          <p:cNvPr id="5" name="Päivämäärän paikkamerkki 4">
            <a:extLst>
              <a:ext uri="{FF2B5EF4-FFF2-40B4-BE49-F238E27FC236}">
                <a16:creationId xmlns:a16="http://schemas.microsoft.com/office/drawing/2014/main" id="{925FFB6B-99C1-3868-09A1-F0FC21EF559A}"/>
              </a:ext>
            </a:extLst>
          </p:cNvPr>
          <p:cNvSpPr>
            <a:spLocks noGrp="1"/>
          </p:cNvSpPr>
          <p:nvPr>
            <p:ph type="dt" sz="half" idx="10"/>
          </p:nvPr>
        </p:nvSpPr>
        <p:spPr/>
        <p:txBody>
          <a:bodyPr/>
          <a:lstStyle/>
          <a:p>
            <a:fld id="{1F13EF44-46CE-4034-A9D8-015FE4C16C82}" type="datetime1">
              <a:rPr lang="fr-FR" smtClean="0"/>
              <a:t>20/02/2024</a:t>
            </a:fld>
            <a:endParaRPr lang="fr-FR"/>
          </a:p>
        </p:txBody>
      </p:sp>
      <p:sp>
        <p:nvSpPr>
          <p:cNvPr id="7" name="Dian numeron paikkamerkki 6">
            <a:extLst>
              <a:ext uri="{FF2B5EF4-FFF2-40B4-BE49-F238E27FC236}">
                <a16:creationId xmlns:a16="http://schemas.microsoft.com/office/drawing/2014/main" id="{5783D8AB-CC23-672F-BBB0-CF9B84CB6E28}"/>
              </a:ext>
            </a:extLst>
          </p:cNvPr>
          <p:cNvSpPr>
            <a:spLocks noGrp="1"/>
          </p:cNvSpPr>
          <p:nvPr>
            <p:ph type="sldNum" sz="quarter" idx="12"/>
          </p:nvPr>
        </p:nvSpPr>
        <p:spPr/>
        <p:txBody>
          <a:bodyPr/>
          <a:lstStyle/>
          <a:p>
            <a:fld id="{491DFE51-0AAE-462C-AFD2-D9D116351E2F}" type="slidenum">
              <a:rPr lang="fr-FR" smtClean="0"/>
              <a:pPr/>
              <a:t>6</a:t>
            </a:fld>
            <a:endParaRPr lang="fr-FR"/>
          </a:p>
        </p:txBody>
      </p:sp>
      <p:pic>
        <p:nvPicPr>
          <p:cNvPr id="8" name="Kuva 7" descr="Kuva, joka sisältää kohteen teksti, Fontti, Grafiikka, graafinen suunnittelu">
            <a:extLst>
              <a:ext uri="{FF2B5EF4-FFF2-40B4-BE49-F238E27FC236}">
                <a16:creationId xmlns:a16="http://schemas.microsoft.com/office/drawing/2014/main" id="{05BB73B5-D53E-3E86-A2C0-7EA75C4BD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92" y="5868988"/>
            <a:ext cx="1665743" cy="855081"/>
          </a:xfrm>
          <a:prstGeom prst="rect">
            <a:avLst/>
          </a:prstGeom>
        </p:spPr>
      </p:pic>
    </p:spTree>
    <p:extLst>
      <p:ext uri="{BB962C8B-B14F-4D97-AF65-F5344CB8AC3E}">
        <p14:creationId xmlns:p14="http://schemas.microsoft.com/office/powerpoint/2010/main" val="349333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B725A-E121-E9F6-DECC-E13761262A85}"/>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fi-FI" b="1" i="0" cap="all">
                <a:solidFill>
                  <a:srgbClr val="000000"/>
                </a:solidFill>
                <a:effectLst/>
                <a:latin typeface="League Spartan"/>
              </a:rPr>
              <a:t>ABOUT LIVING LABS</a:t>
            </a:r>
            <a:br>
              <a:rPr lang="fi-FI" b="1" i="0" cap="all">
                <a:solidFill>
                  <a:srgbClr val="000000"/>
                </a:solidFill>
                <a:effectLst/>
                <a:latin typeface="League Spartan"/>
              </a:rPr>
            </a:br>
            <a:endParaRPr lang="en-US">
              <a:solidFill>
                <a:schemeClr val="tx1"/>
              </a:solidFill>
            </a:endParaRPr>
          </a:p>
        </p:txBody>
      </p:sp>
      <p:sp>
        <p:nvSpPr>
          <p:cNvPr id="4" name="Tekstin paikkamerkki 3">
            <a:extLst>
              <a:ext uri="{FF2B5EF4-FFF2-40B4-BE49-F238E27FC236}">
                <a16:creationId xmlns:a16="http://schemas.microsoft.com/office/drawing/2014/main" id="{78EC9F79-44E8-966F-5BF2-EED3EF1108E2}"/>
              </a:ext>
            </a:extLst>
          </p:cNvPr>
          <p:cNvSpPr>
            <a:spLocks noGrp="1"/>
          </p:cNvSpPr>
          <p:nvPr>
            <p:ph type="body" sz="half" idx="2"/>
          </p:nvPr>
        </p:nvSpPr>
        <p:spPr>
          <a:xfrm>
            <a:off x="5250106" y="586822"/>
            <a:ext cx="6106742" cy="1645920"/>
          </a:xfrm>
        </p:spPr>
        <p:txBody>
          <a:bodyPr vert="horz" lIns="91440" tIns="45720" rIns="91440" bIns="45720" rtlCol="0" anchor="ctr">
            <a:normAutofit/>
          </a:bodyPr>
          <a:lstStyle/>
          <a:p>
            <a:r>
              <a:rPr lang="en-US" sz="2000" b="0" i="0">
                <a:solidFill>
                  <a:srgbClr val="000000"/>
                </a:solidFill>
                <a:effectLst/>
                <a:latin typeface="Open Sans" panose="020B0606030504020204" pitchFamily="34" charset="0"/>
              </a:rPr>
              <a:t>Living Labs are user-</a:t>
            </a:r>
            <a:r>
              <a:rPr lang="en-US" sz="2000" b="0" i="0" err="1">
                <a:solidFill>
                  <a:srgbClr val="000000"/>
                </a:solidFill>
                <a:effectLst/>
                <a:latin typeface="Open Sans" panose="020B0606030504020204" pitchFamily="34" charset="0"/>
              </a:rPr>
              <a:t>centred</a:t>
            </a:r>
            <a:r>
              <a:rPr lang="en-US" sz="2000" b="0" i="0">
                <a:solidFill>
                  <a:srgbClr val="000000"/>
                </a:solidFill>
                <a:effectLst/>
                <a:latin typeface="Open Sans" panose="020B0606030504020204" pitchFamily="34" charset="0"/>
              </a:rPr>
              <a:t>, open innovation ecosystems, operating as close as possible to local stakeholders and target population groups.</a:t>
            </a:r>
            <a:endParaRPr lang="en-US" sz="1800">
              <a:solidFill>
                <a:schemeClr val="tx1"/>
              </a:solidFill>
              <a:latin typeface="+mn-lt"/>
            </a:endParaRPr>
          </a:p>
        </p:txBody>
      </p:sp>
      <p:pic>
        <p:nvPicPr>
          <p:cNvPr id="11" name="Sisällön paikkamerkki 10" descr="Kuva, joka sisältää kohteen kartta, diagrammi, teksti&#10;&#10;Kuvaus luotu automaattisesti">
            <a:extLst>
              <a:ext uri="{FF2B5EF4-FFF2-40B4-BE49-F238E27FC236}">
                <a16:creationId xmlns:a16="http://schemas.microsoft.com/office/drawing/2014/main" id="{53BF399E-6C24-DB8A-11FF-9705265ABCAE}"/>
              </a:ext>
            </a:extLst>
          </p:cNvPr>
          <p:cNvPicPr>
            <a:picLocks noGrp="1" noChangeAspect="1"/>
          </p:cNvPicPr>
          <p:nvPr>
            <p:ph idx="1"/>
          </p:nvPr>
        </p:nvPicPr>
        <p:blipFill>
          <a:blip r:embed="rId2"/>
          <a:stretch>
            <a:fillRect/>
          </a:stretch>
        </p:blipFill>
        <p:spPr>
          <a:xfrm>
            <a:off x="870758" y="2729397"/>
            <a:ext cx="4855559" cy="3483864"/>
          </a:xfrm>
          <a:prstGeom prst="rect">
            <a:avLst/>
          </a:prstGeom>
        </p:spPr>
      </p:pic>
      <p:pic>
        <p:nvPicPr>
          <p:cNvPr id="9" name="Kuva 8" descr="Kuva, joka sisältää kohteen teksti, kuvakaappaus, Fontti&#10;&#10;Kuvaus luotu automaattisesti">
            <a:extLst>
              <a:ext uri="{FF2B5EF4-FFF2-40B4-BE49-F238E27FC236}">
                <a16:creationId xmlns:a16="http://schemas.microsoft.com/office/drawing/2014/main" id="{58D3EAAA-10B4-CA89-7A9C-BB77EAC9E5C4}"/>
              </a:ext>
            </a:extLst>
          </p:cNvPr>
          <p:cNvPicPr>
            <a:picLocks noChangeAspect="1"/>
          </p:cNvPicPr>
          <p:nvPr/>
        </p:nvPicPr>
        <p:blipFill>
          <a:blip r:embed="rId3"/>
          <a:stretch>
            <a:fillRect/>
          </a:stretch>
        </p:blipFill>
        <p:spPr>
          <a:xfrm>
            <a:off x="6198781" y="3339097"/>
            <a:ext cx="5523082" cy="2264463"/>
          </a:xfrm>
          <a:prstGeom prst="rect">
            <a:avLst/>
          </a:prstGeom>
        </p:spPr>
      </p:pic>
      <p:sp>
        <p:nvSpPr>
          <p:cNvPr id="5" name="Päivämäärän paikkamerkki 4">
            <a:extLst>
              <a:ext uri="{FF2B5EF4-FFF2-40B4-BE49-F238E27FC236}">
                <a16:creationId xmlns:a16="http://schemas.microsoft.com/office/drawing/2014/main" id="{D54A839F-01B5-0E3D-4C9B-C39CDC6C73F3}"/>
              </a:ext>
            </a:extLst>
          </p:cNvPr>
          <p:cNvSpPr>
            <a:spLocks noGrp="1"/>
          </p:cNvSpPr>
          <p:nvPr>
            <p:ph type="dt" sz="half" idx="10"/>
          </p:nvPr>
        </p:nvSpPr>
        <p:spPr>
          <a:xfrm>
            <a:off x="1051560" y="6356350"/>
            <a:ext cx="2529840" cy="365125"/>
          </a:xfrm>
        </p:spPr>
        <p:txBody>
          <a:bodyPr vert="horz" lIns="91440" tIns="45720" rIns="91440" bIns="45720" rtlCol="0" anchor="ctr">
            <a:normAutofit/>
          </a:bodyPr>
          <a:lstStyle/>
          <a:p>
            <a:pPr>
              <a:spcAft>
                <a:spcPts val="600"/>
              </a:spcAft>
            </a:pPr>
            <a:fld id="{1F13EF44-46CE-4034-A9D8-015FE4C16C82}" type="datetime1">
              <a:rPr lang="en-US">
                <a:solidFill>
                  <a:schemeClr val="tx1">
                    <a:lumMod val="50000"/>
                    <a:lumOff val="50000"/>
                  </a:schemeClr>
                </a:solidFill>
              </a:rPr>
              <a:pPr>
                <a:spcAft>
                  <a:spcPts val="600"/>
                </a:spcAft>
              </a:pPr>
              <a:t>2/20/2024</a:t>
            </a:fld>
            <a:endParaRPr lang="en-US">
              <a:solidFill>
                <a:schemeClr val="tx1">
                  <a:lumMod val="50000"/>
                  <a:lumOff val="50000"/>
                </a:schemeClr>
              </a:solidFill>
            </a:endParaRPr>
          </a:p>
        </p:txBody>
      </p:sp>
      <p:sp>
        <p:nvSpPr>
          <p:cNvPr id="6" name="Alatunnisteen paikkamerkki 5">
            <a:extLst>
              <a:ext uri="{FF2B5EF4-FFF2-40B4-BE49-F238E27FC236}">
                <a16:creationId xmlns:a16="http://schemas.microsoft.com/office/drawing/2014/main" id="{C4CF6DCF-4B67-4CD5-11FE-1EF0BC7D519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endParaRPr lang="en-US" sz="1200" kern="1200">
              <a:solidFill>
                <a:schemeClr val="tx1">
                  <a:lumMod val="50000"/>
                  <a:lumOff val="50000"/>
                </a:schemeClr>
              </a:solidFill>
              <a:latin typeface="+mn-lt"/>
              <a:ea typeface="+mn-ea"/>
              <a:cs typeface="+mn-cs"/>
            </a:endParaRPr>
          </a:p>
        </p:txBody>
      </p:sp>
      <p:sp>
        <p:nvSpPr>
          <p:cNvPr id="7" name="Dian numeron paikkamerkki 6">
            <a:extLst>
              <a:ext uri="{FF2B5EF4-FFF2-40B4-BE49-F238E27FC236}">
                <a16:creationId xmlns:a16="http://schemas.microsoft.com/office/drawing/2014/main" id="{37CD1E79-85FE-A22C-8C0F-73A634517A18}"/>
              </a:ext>
            </a:extLst>
          </p:cNvPr>
          <p:cNvSpPr>
            <a:spLocks noGrp="1"/>
          </p:cNvSpPr>
          <p:nvPr>
            <p:ph type="sldNum" sz="quarter" idx="12"/>
          </p:nvPr>
        </p:nvSpPr>
        <p:spPr>
          <a:xfrm>
            <a:off x="8610600" y="6356350"/>
            <a:ext cx="2746248" cy="365125"/>
          </a:xfrm>
        </p:spPr>
        <p:txBody>
          <a:bodyPr vert="horz" lIns="91440" tIns="45720" rIns="91440" bIns="45720" rtlCol="0" anchor="ctr">
            <a:normAutofit/>
          </a:bodyPr>
          <a:lstStyle/>
          <a:p>
            <a:pPr>
              <a:spcAft>
                <a:spcPts val="600"/>
              </a:spcAft>
            </a:pPr>
            <a:fld id="{491DFE51-0AAE-462C-AFD2-D9D116351E2F}" type="slidenum">
              <a:rPr lang="en-US">
                <a:solidFill>
                  <a:schemeClr val="tx1">
                    <a:lumMod val="50000"/>
                    <a:lumOff val="50000"/>
                  </a:schemeClr>
                </a:solidFill>
              </a:rPr>
              <a:pPr>
                <a:spcAft>
                  <a:spcPts val="600"/>
                </a:spcAft>
              </a:pPr>
              <a:t>7</a:t>
            </a:fld>
            <a:endParaRPr lang="en-US">
              <a:solidFill>
                <a:schemeClr val="tx1">
                  <a:lumMod val="50000"/>
                  <a:lumOff val="50000"/>
                </a:schemeClr>
              </a:solidFill>
            </a:endParaRPr>
          </a:p>
        </p:txBody>
      </p:sp>
      <p:pic>
        <p:nvPicPr>
          <p:cNvPr id="10" name="Kuva 9" descr="Kuva, joka sisältää kohteen teksti, Fontti, Grafiikka, graafinen suunnittelu">
            <a:extLst>
              <a:ext uri="{FF2B5EF4-FFF2-40B4-BE49-F238E27FC236}">
                <a16:creationId xmlns:a16="http://schemas.microsoft.com/office/drawing/2014/main" id="{7144773B-65BE-58A3-E723-FCB9E3853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5928809"/>
            <a:ext cx="1665743" cy="855081"/>
          </a:xfrm>
          <a:prstGeom prst="rect">
            <a:avLst/>
          </a:prstGeom>
        </p:spPr>
      </p:pic>
    </p:spTree>
    <p:extLst>
      <p:ext uri="{BB962C8B-B14F-4D97-AF65-F5344CB8AC3E}">
        <p14:creationId xmlns:p14="http://schemas.microsoft.com/office/powerpoint/2010/main" val="4255622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48A12-4E62-FA09-6F86-09D13D60D7EC}"/>
              </a:ext>
            </a:extLst>
          </p:cNvPr>
          <p:cNvSpPr>
            <a:spLocks noGrp="1"/>
          </p:cNvSpPr>
          <p:nvPr>
            <p:ph type="ctrTitle"/>
          </p:nvPr>
        </p:nvSpPr>
        <p:spPr>
          <a:xfrm>
            <a:off x="1519687" y="3185719"/>
            <a:ext cx="9144000" cy="3241022"/>
          </a:xfrm>
        </p:spPr>
        <p:txBody>
          <a:bodyPr>
            <a:normAutofit fontScale="90000"/>
          </a:bodyPr>
          <a:lstStyle/>
          <a:p>
            <a:r>
              <a:rPr lang="de-DE" sz="5300">
                <a:solidFill>
                  <a:schemeClr val="accent5">
                    <a:lumMod val="75000"/>
                  </a:schemeClr>
                </a:solidFill>
              </a:rPr>
              <a:t>Waste4Soil: </a:t>
            </a:r>
            <a:r>
              <a:rPr lang="en-US" sz="5300" spc="0">
                <a:solidFill>
                  <a:schemeClr val="accent5">
                    <a:lumMod val="75000"/>
                  </a:schemeClr>
                </a:solidFill>
              </a:rPr>
              <a:t>Circular business models &amp; results exploitation</a:t>
            </a:r>
            <a:br>
              <a:rPr lang="en-US" sz="5300" spc="0">
                <a:solidFill>
                  <a:schemeClr val="accent5">
                    <a:lumMod val="75000"/>
                  </a:schemeClr>
                </a:solidFill>
              </a:rPr>
            </a:br>
            <a:r>
              <a:rPr lang="en-US" sz="2700" spc="0">
                <a:solidFill>
                  <a:schemeClr val="accent5">
                    <a:lumMod val="75000"/>
                  </a:schemeClr>
                </a:solidFill>
              </a:rPr>
              <a:t>Business background</a:t>
            </a:r>
            <a:br>
              <a:rPr lang="en-US" sz="2700" spc="0">
                <a:solidFill>
                  <a:schemeClr val="accent5">
                    <a:lumMod val="75000"/>
                  </a:schemeClr>
                </a:solidFill>
              </a:rPr>
            </a:br>
            <a:r>
              <a:rPr lang="en-US" sz="2700" spc="0">
                <a:solidFill>
                  <a:schemeClr val="accent5">
                    <a:lumMod val="75000"/>
                  </a:schemeClr>
                </a:solidFill>
              </a:rPr>
              <a:t>Co-creation for CE business models</a:t>
            </a:r>
            <a:br>
              <a:rPr lang="en-US" sz="2700" spc="0">
                <a:solidFill>
                  <a:schemeClr val="accent5">
                    <a:lumMod val="75000"/>
                  </a:schemeClr>
                </a:solidFill>
              </a:rPr>
            </a:br>
            <a:r>
              <a:rPr lang="en-US" sz="2700" spc="0">
                <a:solidFill>
                  <a:schemeClr val="accent5">
                    <a:lumMod val="75000"/>
                  </a:schemeClr>
                </a:solidFill>
              </a:rPr>
              <a:t>Standards development</a:t>
            </a:r>
            <a:br>
              <a:rPr lang="en-US" sz="2700" spc="0">
                <a:solidFill>
                  <a:schemeClr val="accent5">
                    <a:lumMod val="75000"/>
                  </a:schemeClr>
                </a:solidFill>
              </a:rPr>
            </a:br>
            <a:r>
              <a:rPr lang="en-US" sz="2700" spc="0">
                <a:solidFill>
                  <a:schemeClr val="accent5">
                    <a:lumMod val="75000"/>
                  </a:schemeClr>
                </a:solidFill>
              </a:rPr>
              <a:t>Social Acceptance study</a:t>
            </a:r>
            <a:br>
              <a:rPr lang="en-US" sz="6000" spc="0">
                <a:solidFill>
                  <a:schemeClr val="accent5">
                    <a:lumMod val="75000"/>
                  </a:schemeClr>
                </a:solidFill>
              </a:rPr>
            </a:br>
            <a:br>
              <a:rPr lang="de-DE" sz="6000" spc="0">
                <a:solidFill>
                  <a:schemeClr val="accent5">
                    <a:lumMod val="75000"/>
                  </a:schemeClr>
                </a:solidFill>
              </a:rPr>
            </a:br>
            <a:endParaRPr lang="fr-FR"/>
          </a:p>
        </p:txBody>
      </p:sp>
      <p:sp>
        <p:nvSpPr>
          <p:cNvPr id="4" name="Espace réservé de la date 3">
            <a:extLst>
              <a:ext uri="{FF2B5EF4-FFF2-40B4-BE49-F238E27FC236}">
                <a16:creationId xmlns:a16="http://schemas.microsoft.com/office/drawing/2014/main" id="{B47DCF05-751C-C6B7-54A6-A6A800DE88EF}"/>
              </a:ext>
            </a:extLst>
          </p:cNvPr>
          <p:cNvSpPr>
            <a:spLocks noGrp="1"/>
          </p:cNvSpPr>
          <p:nvPr>
            <p:ph type="dt" sz="half" idx="10"/>
          </p:nvPr>
        </p:nvSpPr>
        <p:spPr/>
        <p:txBody>
          <a:bodyPr/>
          <a:lstStyle/>
          <a:p>
            <a:r>
              <a:rPr lang="fr-FR"/>
              <a:t>07/02/2024</a:t>
            </a:r>
          </a:p>
        </p:txBody>
      </p:sp>
      <p:sp>
        <p:nvSpPr>
          <p:cNvPr id="6" name="Espace réservé du numéro de diapositive 5">
            <a:extLst>
              <a:ext uri="{FF2B5EF4-FFF2-40B4-BE49-F238E27FC236}">
                <a16:creationId xmlns:a16="http://schemas.microsoft.com/office/drawing/2014/main" id="{55BF2698-2DB1-07F5-B39F-C3E076DE8AAF}"/>
              </a:ext>
            </a:extLst>
          </p:cNvPr>
          <p:cNvSpPr>
            <a:spLocks noGrp="1"/>
          </p:cNvSpPr>
          <p:nvPr>
            <p:ph type="sldNum" sz="quarter" idx="12"/>
          </p:nvPr>
        </p:nvSpPr>
        <p:spPr/>
        <p:txBody>
          <a:bodyPr/>
          <a:lstStyle/>
          <a:p>
            <a:fld id="{491DFE51-0AAE-462C-AFD2-D9D116351E2F}" type="slidenum">
              <a:rPr lang="fr-FR" smtClean="0"/>
              <a:pPr/>
              <a:t>8</a:t>
            </a:fld>
            <a:endParaRPr lang="fr-FR"/>
          </a:p>
        </p:txBody>
      </p:sp>
      <p:sp>
        <p:nvSpPr>
          <p:cNvPr id="7" name="Textfeld 2">
            <a:extLst>
              <a:ext uri="{FF2B5EF4-FFF2-40B4-BE49-F238E27FC236}">
                <a16:creationId xmlns:a16="http://schemas.microsoft.com/office/drawing/2014/main" id="{B3951BDC-BC6B-FA04-4212-417A761D9081}"/>
              </a:ext>
            </a:extLst>
          </p:cNvPr>
          <p:cNvSpPr txBox="1"/>
          <p:nvPr/>
        </p:nvSpPr>
        <p:spPr>
          <a:xfrm>
            <a:off x="428097" y="6193413"/>
            <a:ext cx="9228702" cy="466657"/>
          </a:xfrm>
          <a:prstGeom prst="rect">
            <a:avLst/>
          </a:prstGeom>
          <a:effectLst/>
        </p:spPr>
        <p:txBody>
          <a:bodyPr vert="horz" lIns="0" tIns="192024" rIns="0" bIns="0" rtlCol="0" anchor="t" anchorCtr="0">
            <a:noAutofit/>
          </a:bodyPr>
          <a:lstStyle>
            <a:defPPr>
              <a:defRPr lang="en-US"/>
            </a:defPPr>
            <a:lvl1pPr defTabSz="914318">
              <a:lnSpc>
                <a:spcPct val="80000"/>
              </a:lnSpc>
              <a:spcBef>
                <a:spcPct val="0"/>
              </a:spcBef>
              <a:buNone/>
              <a:defRPr sz="3200" b="1" i="0" spc="-100" baseline="0">
                <a:solidFill>
                  <a:srgbClr val="388B94"/>
                </a:solidFill>
                <a:latin typeface="Trebuchet MS" panose="020B0603020202020204" pitchFamily="34" charset="0"/>
                <a:ea typeface="Trebuchet MS" panose="020B0603020202020204" pitchFamily="34" charset="0"/>
                <a:cs typeface="Calibri" panose="020F0502020204030204" pitchFamily="34" charset="0"/>
              </a:defRPr>
            </a:lvl1pPr>
          </a:lstStyle>
          <a:p>
            <a:endParaRPr lang="de-DE" sz="1800" spc="0">
              <a:solidFill>
                <a:schemeClr val="accent5">
                  <a:lumMod val="75000"/>
                </a:schemeClr>
              </a:solidFill>
            </a:endParaRPr>
          </a:p>
        </p:txBody>
      </p:sp>
      <p:pic>
        <p:nvPicPr>
          <p:cNvPr id="11" name="Picture 10">
            <a:extLst>
              <a:ext uri="{FF2B5EF4-FFF2-40B4-BE49-F238E27FC236}">
                <a16:creationId xmlns:a16="http://schemas.microsoft.com/office/drawing/2014/main" id="{C2BE0385-028C-288E-A695-1AF028E5D917}"/>
              </a:ext>
            </a:extLst>
          </p:cNvPr>
          <p:cNvPicPr>
            <a:picLocks noChangeAspect="1"/>
          </p:cNvPicPr>
          <p:nvPr/>
        </p:nvPicPr>
        <p:blipFill>
          <a:blip r:embed="rId2"/>
          <a:stretch>
            <a:fillRect/>
          </a:stretch>
        </p:blipFill>
        <p:spPr>
          <a:xfrm>
            <a:off x="7937126" y="6234579"/>
            <a:ext cx="1543050" cy="476250"/>
          </a:xfrm>
          <a:prstGeom prst="rect">
            <a:avLst/>
          </a:prstGeom>
        </p:spPr>
      </p:pic>
    </p:spTree>
    <p:extLst>
      <p:ext uri="{BB962C8B-B14F-4D97-AF65-F5344CB8AC3E}">
        <p14:creationId xmlns:p14="http://schemas.microsoft.com/office/powerpoint/2010/main" val="349704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F89A9A-0F97-FA1E-5D3A-591DC4303D3A}"/>
              </a:ext>
            </a:extLst>
          </p:cNvPr>
          <p:cNvSpPr>
            <a:spLocks noGrp="1"/>
          </p:cNvSpPr>
          <p:nvPr>
            <p:ph type="ctrTitle"/>
          </p:nvPr>
        </p:nvSpPr>
        <p:spPr>
          <a:xfrm>
            <a:off x="643468" y="643467"/>
            <a:ext cx="4620584" cy="4567137"/>
          </a:xfrm>
        </p:spPr>
        <p:txBody>
          <a:bodyPr vert="horz" lIns="91440" tIns="45720" rIns="91440" bIns="45720" rtlCol="0" anchor="b">
            <a:normAutofit/>
          </a:bodyPr>
          <a:lstStyle/>
          <a:p>
            <a:pPr algn="l"/>
            <a:r>
              <a:rPr lang="en-US" sz="4400" kern="1200">
                <a:solidFill>
                  <a:schemeClr val="tx1"/>
                </a:solidFill>
                <a:latin typeface="+mj-lt"/>
                <a:ea typeface="+mj-ea"/>
                <a:cs typeface="+mj-cs"/>
              </a:rPr>
              <a:t>The cold truth about circularity …</a:t>
            </a:r>
            <a:br>
              <a:rPr lang="en-US" sz="4400" kern="1200">
                <a:solidFill>
                  <a:schemeClr val="tx1"/>
                </a:solidFill>
                <a:latin typeface="+mj-lt"/>
                <a:ea typeface="+mj-ea"/>
                <a:cs typeface="+mj-cs"/>
              </a:rPr>
            </a:br>
            <a:r>
              <a:rPr lang="en-US" sz="4400" kern="1200">
                <a:solidFill>
                  <a:schemeClr val="tx1"/>
                </a:solidFill>
                <a:latin typeface="+mj-lt"/>
                <a:ea typeface="+mj-ea"/>
                <a:cs typeface="+mj-cs"/>
              </a:rPr>
              <a:t>Ellen McArthur Foundation, 2024</a:t>
            </a:r>
          </a:p>
        </p:txBody>
      </p:sp>
      <p:pic>
        <p:nvPicPr>
          <p:cNvPr id="9" name="Picture Placeholder 8">
            <a:extLst>
              <a:ext uri="{FF2B5EF4-FFF2-40B4-BE49-F238E27FC236}">
                <a16:creationId xmlns:a16="http://schemas.microsoft.com/office/drawing/2014/main" id="{CB27930E-5C16-0361-F3F7-9A07C6EDEBDD}"/>
              </a:ext>
            </a:extLst>
          </p:cNvPr>
          <p:cNvPicPr>
            <a:picLocks noGrp="1" noChangeAspect="1"/>
          </p:cNvPicPr>
          <p:nvPr>
            <p:ph type="pic" idx="4294967295"/>
          </p:nvPr>
        </p:nvPicPr>
        <p:blipFill rotWithShape="1">
          <a:blip r:embed="rId2"/>
          <a:srcRect r="1840" b="3"/>
          <a:stretch/>
        </p:blipFill>
        <p:spPr>
          <a:xfrm>
            <a:off x="6648975" y="643467"/>
            <a:ext cx="4856836" cy="5571066"/>
          </a:xfrm>
          <a:prstGeom prst="rect">
            <a:avLst/>
          </a:prstGeom>
        </p:spPr>
      </p:pic>
      <p:sp>
        <p:nvSpPr>
          <p:cNvPr id="5" name="Date Placeholder 4">
            <a:extLst>
              <a:ext uri="{FF2B5EF4-FFF2-40B4-BE49-F238E27FC236}">
                <a16:creationId xmlns:a16="http://schemas.microsoft.com/office/drawing/2014/main" id="{323FE031-D86A-7825-5B79-83EC96D2623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7F44251A-31A9-4F32-BC24-50144DBC138D}" type="datetime1">
              <a:rPr lang="en-US" b="0">
                <a:solidFill>
                  <a:schemeClr val="tx1">
                    <a:tint val="75000"/>
                  </a:schemeClr>
                </a:solidFill>
              </a:rPr>
              <a:pPr>
                <a:spcAft>
                  <a:spcPts val="600"/>
                </a:spcAft>
                <a:defRPr/>
              </a:pPr>
              <a:t>2/20/2024</a:t>
            </a:fld>
            <a:endParaRPr lang="en-US" b="0">
              <a:solidFill>
                <a:schemeClr val="tx1">
                  <a:tint val="75000"/>
                </a:schemeClr>
              </a:solidFill>
            </a:endParaRPr>
          </a:p>
        </p:txBody>
      </p:sp>
      <p:sp>
        <p:nvSpPr>
          <p:cNvPr id="7" name="Slide Number Placeholder 6">
            <a:extLst>
              <a:ext uri="{FF2B5EF4-FFF2-40B4-BE49-F238E27FC236}">
                <a16:creationId xmlns:a16="http://schemas.microsoft.com/office/drawing/2014/main" id="{75BBB146-EF60-8DFE-9CEA-D52AD5EA62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91DFE51-0AAE-462C-AFD2-D9D116351E2F}" type="slidenum">
              <a:rPr lang="en-US" b="0">
                <a:solidFill>
                  <a:schemeClr val="tx1">
                    <a:tint val="75000"/>
                  </a:schemeClr>
                </a:solidFill>
              </a:rPr>
              <a:pPr>
                <a:spcAft>
                  <a:spcPts val="600"/>
                </a:spcAft>
                <a:defRPr/>
              </a:pPr>
              <a:t>9</a:t>
            </a:fld>
            <a:endParaRPr lang="en-US" b="0">
              <a:solidFill>
                <a:schemeClr val="tx1">
                  <a:tint val="75000"/>
                </a:schemeClr>
              </a:solidFill>
            </a:endParaRPr>
          </a:p>
        </p:txBody>
      </p:sp>
      <p:sp>
        <p:nvSpPr>
          <p:cNvPr id="6" name="Footer Placeholder 5">
            <a:extLst>
              <a:ext uri="{FF2B5EF4-FFF2-40B4-BE49-F238E27FC236}">
                <a16:creationId xmlns:a16="http://schemas.microsoft.com/office/drawing/2014/main" id="{F666E87C-737F-0901-C5A1-D749DC321F05}"/>
              </a:ext>
            </a:extLst>
          </p:cNvPr>
          <p:cNvSpPr>
            <a:spLocks noGrp="1"/>
          </p:cNvSpPr>
          <p:nvPr>
            <p:ph type="ftr" sz="quarter" idx="11"/>
          </p:nvPr>
        </p:nvSpPr>
        <p:spPr/>
        <p:txBody>
          <a:bodyPr/>
          <a:lstStyle/>
          <a:p>
            <a:pPr>
              <a:spcAft>
                <a:spcPts val="600"/>
              </a:spcAft>
            </a:pPr>
            <a:r>
              <a:rPr lang="fr-FR"/>
              <a:t>YOUR LOGO HERE</a:t>
            </a:r>
          </a:p>
        </p:txBody>
      </p:sp>
    </p:spTree>
    <p:extLst>
      <p:ext uri="{BB962C8B-B14F-4D97-AF65-F5344CB8AC3E}">
        <p14:creationId xmlns:p14="http://schemas.microsoft.com/office/powerpoint/2010/main" val="37268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Waste4Soil">
      <a:dk1>
        <a:srgbClr val="000000"/>
      </a:dk1>
      <a:lt1>
        <a:srgbClr val="FFFFFF"/>
      </a:lt1>
      <a:dk2>
        <a:srgbClr val="FFFFFF"/>
      </a:dk2>
      <a:lt2>
        <a:srgbClr val="000000"/>
      </a:lt2>
      <a:accent1>
        <a:srgbClr val="000000"/>
      </a:accent1>
      <a:accent2>
        <a:srgbClr val="5D7FB4"/>
      </a:accent2>
      <a:accent3>
        <a:srgbClr val="000000"/>
      </a:accent3>
      <a:accent4>
        <a:srgbClr val="FFC000"/>
      </a:accent4>
      <a:accent5>
        <a:srgbClr val="FFC700"/>
      </a:accent5>
      <a:accent6>
        <a:srgbClr val="FFC700"/>
      </a:accent6>
      <a:hlink>
        <a:srgbClr val="407ED1"/>
      </a:hlink>
      <a:folHlink>
        <a:srgbClr val="407ED1"/>
      </a:folHlink>
    </a:clrScheme>
    <a:fontScheme name="Waste4Soil">
      <a:majorFont>
        <a:latin typeface="League Spartan SemiBold"/>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D54859D7E8C92429C87FBF6518202AC" ma:contentTypeVersion="15" ma:contentTypeDescription="Luo uusi asiakirja." ma:contentTypeScope="" ma:versionID="4f29fa35a9894ad39febd65a8964321c">
  <xsd:schema xmlns:xsd="http://www.w3.org/2001/XMLSchema" xmlns:xs="http://www.w3.org/2001/XMLSchema" xmlns:p="http://schemas.microsoft.com/office/2006/metadata/properties" xmlns:ns2="d6f3c728-a6f9-40bd-9cf0-a2ca18180f96" xmlns:ns3="0cecd529-886f-4bc8-9daf-f0d58afab4f9" targetNamespace="http://schemas.microsoft.com/office/2006/metadata/properties" ma:root="true" ma:fieldsID="74a6988535d4aca47a2973278ed89979" ns2:_="" ns3:_="">
    <xsd:import namespace="d6f3c728-a6f9-40bd-9cf0-a2ca18180f96"/>
    <xsd:import namespace="0cecd529-886f-4bc8-9daf-f0d58afab4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3c728-a6f9-40bd-9cf0-a2ca18180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d529-886f-4bc8-9daf-f0d58afab4f9"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8" nillable="true" ma:displayName="Taxonomy Catch All Column" ma:hidden="true" ma:list="{3f7bfd56-072d-4611-9e45-a825ef226391}" ma:internalName="TaxCatchAll" ma:showField="CatchAllData" ma:web="0cecd529-886f-4bc8-9daf-f0d58afab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f3c728-a6f9-40bd-9cf0-a2ca18180f96">
      <Terms xmlns="http://schemas.microsoft.com/office/infopath/2007/PartnerControls"/>
    </lcf76f155ced4ddcb4097134ff3c332f>
    <TaxCatchAll xmlns="0cecd529-886f-4bc8-9daf-f0d58afab4f9" xsi:nil="true"/>
  </documentManagement>
</p:properties>
</file>

<file path=customXml/itemProps1.xml><?xml version="1.0" encoding="utf-8"?>
<ds:datastoreItem xmlns:ds="http://schemas.openxmlformats.org/officeDocument/2006/customXml" ds:itemID="{C0906FD2-94FE-4C47-8D83-6FF5D1DF2722}">
  <ds:schemaRefs>
    <ds:schemaRef ds:uri="http://schemas.microsoft.com/sharepoint/v3/contenttype/forms"/>
  </ds:schemaRefs>
</ds:datastoreItem>
</file>

<file path=customXml/itemProps2.xml><?xml version="1.0" encoding="utf-8"?>
<ds:datastoreItem xmlns:ds="http://schemas.openxmlformats.org/officeDocument/2006/customXml" ds:itemID="{A86510A4-F3F0-4C78-88EC-06704AD629C0}"/>
</file>

<file path=customXml/itemProps3.xml><?xml version="1.0" encoding="utf-8"?>
<ds:datastoreItem xmlns:ds="http://schemas.openxmlformats.org/officeDocument/2006/customXml" ds:itemID="{8154B99D-61E2-4F55-B72F-FDC5DC3FA4B7}">
  <ds:schemaRefs>
    <ds:schemaRef ds:uri="http://purl.org/dc/terms/"/>
    <ds:schemaRef ds:uri="c694f712-07b6-46f8-b091-145f460d9a90"/>
    <ds:schemaRef ds:uri="http://purl.org/dc/dcmitype/"/>
    <ds:schemaRef ds:uri="http://schemas.microsoft.com/office/2006/metadata/properties"/>
    <ds:schemaRef ds:uri="http://purl.org/dc/elements/1.1/"/>
    <ds:schemaRef ds:uri="786a05fc-134d-4bdc-ae38-a71eb20cd110"/>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802</Words>
  <Application>Microsoft Office PowerPoint</Application>
  <PresentationFormat>Laajakuva</PresentationFormat>
  <Paragraphs>104</Paragraphs>
  <Slides>15</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Arial</vt:lpstr>
      <vt:lpstr>Calibri</vt:lpstr>
      <vt:lpstr>League Spartan</vt:lpstr>
      <vt:lpstr>League Spartan Black</vt:lpstr>
      <vt:lpstr>League Spartan Medium</vt:lpstr>
      <vt:lpstr>League Spartan SemiBold</vt:lpstr>
      <vt:lpstr>Open Sans</vt:lpstr>
      <vt:lpstr>Trebuchet MS</vt:lpstr>
      <vt:lpstr>Thème Office</vt:lpstr>
      <vt:lpstr>Waste4Soil</vt:lpstr>
      <vt:lpstr>Main aim of the project</vt:lpstr>
      <vt:lpstr>For a circular use of food-processing residues in the European food chain </vt:lpstr>
      <vt:lpstr>About Waste4Soil </vt:lpstr>
      <vt:lpstr>THE CONCEPT </vt:lpstr>
      <vt:lpstr>A locally-based strategy </vt:lpstr>
      <vt:lpstr>ABOUT LIVING LABS </vt:lpstr>
      <vt:lpstr>Waste4Soil: Circular business models &amp; results exploitation Business background Co-creation for CE business models Standards development Social Acceptance study  </vt:lpstr>
      <vt:lpstr>The cold truth about circularity … Ellen McArthur Foundation, 2024</vt:lpstr>
      <vt:lpstr>One-third of food produced for human consumption is lost or wasted globally, which amounts to about 1.3 billion tons per year. Food loss and waste (FLW) causes serious social, economic, and environmental issues undermining our planet’s sustainability.   Therefore actions aimed at FLW prevention and reduction must be urgently taken. The unsustainability of the current economic model, based on a linear system of production and consumption, has emerged above all in the food sector, where little is being done to upcycle residues generated along the supply chain.</vt:lpstr>
      <vt:lpstr>PowerPoint-esitys</vt:lpstr>
      <vt:lpstr>PowerPoint-esitys</vt:lpstr>
      <vt:lpstr>PowerPoint-esitys</vt:lpstr>
      <vt:lpstr>PowerPoint-esitys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Johanna  Mahélé</dc:creator>
  <cp:lastModifiedBy>Ardita Hoxha-Jahja</cp:lastModifiedBy>
  <cp:revision>2</cp:revision>
  <dcterms:created xsi:type="dcterms:W3CDTF">2023-08-07T09:23:12Z</dcterms:created>
  <dcterms:modified xsi:type="dcterms:W3CDTF">2024-02-20T09:09:54Z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0x0101005D54859D7E8C92429C87FBF6518202AC</vt:lpwstr>
  </property>
  <property fmtid="{D5CDD505-2E9C-101B-9397-08002B2CF9AE}" pid="3" name="MediaServiceImageTags">
    <vt:lpwstr/>
  </property>
</Properties>
</file>