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393" r:id="rId2"/>
    <p:sldId id="394" r:id="rId3"/>
    <p:sldId id="395" r:id="rId4"/>
    <p:sldId id="396" r:id="rId5"/>
    <p:sldId id="366" r:id="rId6"/>
    <p:sldId id="382" r:id="rId7"/>
    <p:sldId id="351" r:id="rId8"/>
    <p:sldId id="367" r:id="rId9"/>
    <p:sldId id="369" r:id="rId10"/>
    <p:sldId id="371" r:id="rId11"/>
    <p:sldId id="372" r:id="rId12"/>
    <p:sldId id="381" r:id="rId13"/>
    <p:sldId id="397" r:id="rId14"/>
    <p:sldId id="398" r:id="rId15"/>
    <p:sldId id="39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hani Rouvali" initials="JR" lastIdx="1" clrIdx="0">
    <p:extLst>
      <p:ext uri="{19B8F6BF-5375-455C-9EA6-DF929625EA0E}">
        <p15:presenceInfo xmlns:p15="http://schemas.microsoft.com/office/powerpoint/2012/main" userId="S-1-5-21-606747145-1123561945-682003330-76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0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11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D0745F-9D59-432C-83C4-474779D3EF2D}" type="datetimeFigureOut">
              <a:rPr lang="fi-FI" smtClean="0"/>
              <a:t>15.2.2024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52D178-09D1-4F28-893C-A511F70BDB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3180893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2F7AF-237F-4DF5-9FD4-3C995C46DCAD}" type="datetimeFigureOut">
              <a:rPr lang="fi-FI" smtClean="0"/>
              <a:t>15.2.2024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0A4B4-4036-4E19-BA80-834360CCCE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7871193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0C42-3B06-43A2-8691-BB783F800EAA}" type="datetime1">
              <a:rPr lang="fi-FI" smtClean="0"/>
              <a:t>15.2.2024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E1DC-ED63-4448-916C-E4160A598C4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9528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7724" y="365127"/>
            <a:ext cx="5517626" cy="76609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958ED-E7E6-4063-B38B-F4085C4E91D8}" type="datetime1">
              <a:rPr lang="fi-FI" smtClean="0"/>
              <a:t>15.2.2024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E1DC-ED63-4448-916C-E4160A598C4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9345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262357"/>
            <a:ext cx="1971675" cy="4914606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262357"/>
            <a:ext cx="5800725" cy="4914605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6CD0-ADC8-433D-89D6-928461CF87D3}" type="datetime1">
              <a:rPr lang="fi-FI" smtClean="0"/>
              <a:t>15.2.2024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E1DC-ED63-4448-916C-E4160A598C4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4912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455" y="285000"/>
            <a:ext cx="6108569" cy="65768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10326"/>
            <a:ext cx="7886700" cy="4866637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40374" y="6598763"/>
            <a:ext cx="2057400" cy="259237"/>
          </a:xfrm>
        </p:spPr>
        <p:txBody>
          <a:bodyPr/>
          <a:lstStyle/>
          <a:p>
            <a:fld id="{E0E8C9E8-2A71-4701-8761-AC3311F5A1C1}" type="datetime1">
              <a:rPr lang="fi-FI" smtClean="0"/>
              <a:t>15.2.2024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95956" y="6551025"/>
            <a:ext cx="30861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4607"/>
            <a:ext cx="2057400" cy="365125"/>
          </a:xfrm>
        </p:spPr>
        <p:txBody>
          <a:bodyPr/>
          <a:lstStyle/>
          <a:p>
            <a:fld id="{5ADAE1DC-ED63-4448-916C-E4160A598C4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2753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366887"/>
            <a:ext cx="7886700" cy="319558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527AE-AC68-4DB3-A23C-6B59A0815BD2}" type="datetime1">
              <a:rPr lang="fi-FI" smtClean="0"/>
              <a:t>15.2.2024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E1DC-ED63-4448-916C-E4160A598C4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6869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2134" y="284999"/>
            <a:ext cx="5992500" cy="657682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29215"/>
            <a:ext cx="3886200" cy="484774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29215"/>
            <a:ext cx="3886200" cy="484774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F89F-7E51-48FD-9C10-218184324B1C}" type="datetime1">
              <a:rPr lang="fi-FI" smtClean="0"/>
              <a:t>15.2.2024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E1DC-ED63-4448-916C-E4160A598C4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6199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5747" y="235670"/>
            <a:ext cx="5825765" cy="787139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305612"/>
            <a:ext cx="3868340" cy="11994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305612"/>
            <a:ext cx="3887391" cy="11994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3F5D-B3E3-4912-8135-3CCFE242553B}" type="datetime1">
              <a:rPr lang="fi-FI" smtClean="0"/>
              <a:t>15.2.2024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E1DC-ED63-4448-916C-E4160A598C4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189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5175" y="266146"/>
            <a:ext cx="5915320" cy="756664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44A0-C585-41F4-89B5-2429B40C13C7}" type="datetime1">
              <a:rPr lang="fi-FI" smtClean="0"/>
              <a:t>15.2.2024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E1DC-ED63-4448-916C-E4160A598C4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2507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2B548-4C2B-4648-91F4-C5DD8BD607DC}" type="datetime1">
              <a:rPr lang="fi-FI" smtClean="0"/>
              <a:t>15.2.2024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E1DC-ED63-4448-916C-E4160A598C4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4773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94846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194846"/>
            <a:ext cx="4629150" cy="50551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95046"/>
            <a:ext cx="2949178" cy="34549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7DA3A-D836-4C33-8768-AA5E3D9C3137}" type="datetime1">
              <a:rPr lang="fi-FI" smtClean="0"/>
              <a:t>15.2.2024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E1DC-ED63-4448-916C-E4160A598C4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8039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362174"/>
            <a:ext cx="2949178" cy="13315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362174"/>
            <a:ext cx="4629150" cy="449887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03456"/>
            <a:ext cx="2949178" cy="296553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ED482-C4EE-43CA-9771-BB5D36C1770E}" type="datetime1">
              <a:rPr lang="fi-FI" smtClean="0"/>
              <a:t>15.2.2024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E1DC-ED63-4448-916C-E4160A598C4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4411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3633" y="176590"/>
            <a:ext cx="5494059" cy="940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43320"/>
            <a:ext cx="7886700" cy="4833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68654" y="6549938"/>
            <a:ext cx="2057400" cy="248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72538-23F5-4F55-A872-E91CB9CA94A8}" type="datetime1">
              <a:rPr lang="fi-FI" smtClean="0"/>
              <a:t>15.2.2024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57232" y="6563497"/>
            <a:ext cx="3086100" cy="2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554071"/>
            <a:ext cx="2057400" cy="29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E1DC-ED63-4448-916C-E4160A598C4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316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motiva.fi/ratkaisut/uusiutuva_energia/aurinkosahko/hankinta_ja_asennus/aurinkosahkojarjestelman_mitoitus/mitoitusmenetelmia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ec.europa.eu/jrc/en/pvgis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7BA1EE-C3FB-8C96-3187-263E24F96E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03755587-3E9A-DE66-E635-C82E4E17654A}"/>
              </a:ext>
            </a:extLst>
          </p:cNvPr>
          <p:cNvSpPr txBox="1">
            <a:spLocks/>
          </p:cNvSpPr>
          <p:nvPr/>
        </p:nvSpPr>
        <p:spPr>
          <a:xfrm>
            <a:off x="945469" y="552883"/>
            <a:ext cx="7772400" cy="52689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16761448-0FBB-9729-9242-C35F71599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469" y="743672"/>
            <a:ext cx="2005758" cy="920576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D4301F17-69DF-C89D-42C8-80FCE1ADA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381" y="743672"/>
            <a:ext cx="2254171" cy="701101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AEF2D287-F673-D675-4791-98ADD37894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0048" y="880843"/>
            <a:ext cx="2682696" cy="563930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6A9A7D89-6593-A995-832D-C053D27B23B3}"/>
              </a:ext>
            </a:extLst>
          </p:cNvPr>
          <p:cNvSpPr txBox="1"/>
          <p:nvPr/>
        </p:nvSpPr>
        <p:spPr>
          <a:xfrm>
            <a:off x="513709" y="3000054"/>
            <a:ext cx="782903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err="1">
                <a:solidFill>
                  <a:srgbClr val="000000"/>
                </a:solidFill>
                <a:effectLst/>
                <a:latin typeface="APPLE CHANCERY" panose="03020702040506060504" pitchFamily="66" charset="-79"/>
                <a:cs typeface="APPLE CHANCERY" panose="03020702040506060504" pitchFamily="66" charset="-79"/>
              </a:rPr>
              <a:t>Carbon</a:t>
            </a:r>
            <a:r>
              <a:rPr lang="fi-FI" sz="2400" b="1" dirty="0">
                <a:solidFill>
                  <a:srgbClr val="000000"/>
                </a:solidFill>
                <a:effectLst/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fi-FI" sz="2400" b="1" dirty="0" err="1">
                <a:solidFill>
                  <a:srgbClr val="000000"/>
                </a:solidFill>
                <a:effectLst/>
                <a:latin typeface="APPLE CHANCERY" panose="03020702040506060504" pitchFamily="66" charset="-79"/>
                <a:cs typeface="APPLE CHANCERY" panose="03020702040506060504" pitchFamily="66" charset="-79"/>
              </a:rPr>
              <a:t>footprint</a:t>
            </a:r>
            <a:r>
              <a:rPr lang="fi-FI" sz="2400" b="1" dirty="0">
                <a:solidFill>
                  <a:srgbClr val="000000"/>
                </a:solidFill>
                <a:effectLst/>
                <a:latin typeface="APPLE CHANCERY" panose="03020702040506060504" pitchFamily="66" charset="-79"/>
                <a:cs typeface="APPLE CHANCERY" panose="03020702040506060504" pitchFamily="66" charset="-79"/>
              </a:rPr>
              <a:t> and </a:t>
            </a:r>
            <a:r>
              <a:rPr lang="fi-FI" sz="2400" b="1" dirty="0" err="1">
                <a:solidFill>
                  <a:srgbClr val="000000"/>
                </a:solidFill>
                <a:effectLst/>
                <a:latin typeface="APPLE CHANCERY" panose="03020702040506060504" pitchFamily="66" charset="-79"/>
                <a:cs typeface="APPLE CHANCERY" panose="03020702040506060504" pitchFamily="66" charset="-79"/>
              </a:rPr>
              <a:t>optimization</a:t>
            </a:r>
            <a:r>
              <a:rPr lang="fi-FI" sz="2400" b="1" dirty="0">
                <a:solidFill>
                  <a:srgbClr val="000000"/>
                </a:solidFill>
                <a:effectLst/>
                <a:latin typeface="APPLE CHANCERY" panose="03020702040506060504" pitchFamily="66" charset="-79"/>
                <a:cs typeface="APPLE CHANCERY" panose="03020702040506060504" pitchFamily="66" charset="-79"/>
              </a:rPr>
              <a:t> of </a:t>
            </a:r>
            <a:r>
              <a:rPr lang="fi-FI" sz="2400" b="1" dirty="0" err="1">
                <a:solidFill>
                  <a:srgbClr val="000000"/>
                </a:solidFill>
                <a:effectLst/>
                <a:latin typeface="APPLE CHANCERY" panose="03020702040506060504" pitchFamily="66" charset="-79"/>
                <a:cs typeface="APPLE CHANCERY" panose="03020702040506060504" pitchFamily="66" charset="-79"/>
              </a:rPr>
              <a:t>energy</a:t>
            </a:r>
            <a:r>
              <a:rPr lang="fi-FI" sz="2400" b="1" dirty="0">
                <a:solidFill>
                  <a:srgbClr val="000000"/>
                </a:solidFill>
                <a:effectLst/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fi-FI" sz="2400" b="1" dirty="0" err="1">
                <a:solidFill>
                  <a:srgbClr val="000000"/>
                </a:solidFill>
                <a:effectLst/>
                <a:latin typeface="APPLE CHANCERY" panose="03020702040506060504" pitchFamily="66" charset="-79"/>
                <a:cs typeface="APPLE CHANCERY" panose="03020702040506060504" pitchFamily="66" charset="-79"/>
              </a:rPr>
              <a:t>consumption</a:t>
            </a:r>
            <a:r>
              <a:rPr lang="fi-FI" sz="2400" b="1" dirty="0">
                <a:solidFill>
                  <a:srgbClr val="000000"/>
                </a:solidFill>
                <a:effectLst/>
                <a:latin typeface="APPLE CHANCERY" panose="03020702040506060504" pitchFamily="66" charset="-79"/>
                <a:cs typeface="APPLE CHANCERY" panose="03020702040506060504" pitchFamily="66" charset="-79"/>
              </a:rPr>
              <a:t> in SME </a:t>
            </a:r>
            <a:r>
              <a:rPr lang="fi-FI" sz="2400" b="1" dirty="0" err="1">
                <a:solidFill>
                  <a:srgbClr val="000000"/>
                </a:solidFill>
                <a:effectLst/>
                <a:latin typeface="APPLE CHANCERY" panose="03020702040506060504" pitchFamily="66" charset="-79"/>
                <a:cs typeface="APPLE CHANCERY" panose="03020702040506060504" pitchFamily="66" charset="-79"/>
              </a:rPr>
              <a:t>companies</a:t>
            </a:r>
            <a:r>
              <a:rPr lang="fi-FI" sz="2400" b="1" dirty="0">
                <a:solidFill>
                  <a:srgbClr val="000000"/>
                </a:solidFill>
                <a:effectLst/>
                <a:latin typeface="APPLE CHANCERY" panose="03020702040506060504" pitchFamily="66" charset="-79"/>
                <a:cs typeface="APPLE CHANCERY" panose="03020702040506060504" pitchFamily="66" charset="-79"/>
              </a:rPr>
              <a:t>, EAKR </a:t>
            </a:r>
            <a:r>
              <a:rPr lang="fi-FI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(European </a:t>
            </a:r>
            <a:r>
              <a:rPr lang="fi-FI" sz="24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Regional</a:t>
            </a:r>
            <a:r>
              <a:rPr lang="fi-FI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i-FI" sz="24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Development</a:t>
            </a:r>
            <a:r>
              <a:rPr lang="fi-FI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i-FI" sz="24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Fund</a:t>
            </a:r>
            <a:r>
              <a:rPr lang="fi-FI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</a:t>
            </a:r>
            <a:r>
              <a:rPr lang="fi-FI" sz="2400" b="1" dirty="0">
                <a:solidFill>
                  <a:srgbClr val="000000"/>
                </a:solidFill>
                <a:effectLst/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fi-FI" sz="2400" b="1" dirty="0" err="1">
                <a:solidFill>
                  <a:srgbClr val="000000"/>
                </a:solidFill>
                <a:effectLst/>
                <a:latin typeface="APPLE CHANCERY" panose="03020702040506060504" pitchFamily="66" charset="-79"/>
                <a:cs typeface="APPLE CHANCERY" panose="03020702040506060504" pitchFamily="66" charset="-79"/>
              </a:rPr>
              <a:t>project</a:t>
            </a:r>
            <a:r>
              <a:rPr lang="fi-FI" sz="2400" b="1" dirty="0">
                <a:solidFill>
                  <a:srgbClr val="000000"/>
                </a:solidFill>
                <a:effectLst/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</a:p>
          <a:p>
            <a:endParaRPr lang="fi-FI" sz="2400" b="1" dirty="0">
              <a:solidFill>
                <a:srgbClr val="000000"/>
              </a:solidFill>
              <a:effectLst/>
              <a:latin typeface="APPLE CHANCERY" panose="03020702040506060504" pitchFamily="66" charset="-79"/>
              <a:cs typeface="APPLE CHANCERY" panose="03020702040506060504" pitchFamily="66" charset="-79"/>
            </a:endParaRPr>
          </a:p>
          <a:p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</a:rPr>
              <a:t>				1.1.2023-30.6.2025</a:t>
            </a:r>
          </a:p>
          <a:p>
            <a:endParaRPr lang="fi-FI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</a:rPr>
              <a:t>Project team Project </a:t>
            </a:r>
            <a:r>
              <a:rPr lang="fi-FI" dirty="0" err="1">
                <a:solidFill>
                  <a:srgbClr val="000000"/>
                </a:solidFill>
                <a:latin typeface="Arial" panose="020B0604020202020204" pitchFamily="34" charset="0"/>
              </a:rPr>
              <a:t>Manager</a:t>
            </a: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</a:rPr>
              <a:t> Jari Niemelä, </a:t>
            </a:r>
            <a:r>
              <a:rPr lang="fi-FI" dirty="0" err="1">
                <a:solidFill>
                  <a:srgbClr val="000000"/>
                </a:solidFill>
                <a:latin typeface="Arial" panose="020B0604020202020204" pitchFamily="34" charset="0"/>
              </a:rPr>
              <a:t>Solar</a:t>
            </a: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i-FI" dirty="0" err="1">
                <a:solidFill>
                  <a:srgbClr val="000000"/>
                </a:solidFill>
                <a:latin typeface="Arial" panose="020B0604020202020204" pitchFamily="34" charset="0"/>
              </a:rPr>
              <a:t>energy</a:t>
            </a: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i-FI" dirty="0" err="1">
                <a:solidFill>
                  <a:srgbClr val="000000"/>
                </a:solidFill>
                <a:latin typeface="Arial" panose="020B0604020202020204" pitchFamily="34" charset="0"/>
              </a:rPr>
              <a:t>optimazing</a:t>
            </a: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i-FI" dirty="0" err="1">
                <a:solidFill>
                  <a:srgbClr val="000000"/>
                </a:solidFill>
                <a:latin typeface="Arial" panose="020B0604020202020204" pitchFamily="34" charset="0"/>
              </a:rPr>
              <a:t>calculations</a:t>
            </a: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</a:rPr>
              <a:t> Juhani Rouvali, </a:t>
            </a:r>
            <a:r>
              <a:rPr lang="fi-FI" dirty="0" err="1">
                <a:solidFill>
                  <a:srgbClr val="000000"/>
                </a:solidFill>
                <a:latin typeface="Arial" panose="020B0604020202020204" pitchFamily="34" charset="0"/>
              </a:rPr>
              <a:t>Carbon</a:t>
            </a: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i-FI" dirty="0" err="1">
                <a:solidFill>
                  <a:srgbClr val="000000"/>
                </a:solidFill>
                <a:latin typeface="Arial" panose="020B0604020202020204" pitchFamily="34" charset="0"/>
              </a:rPr>
              <a:t>emissions</a:t>
            </a: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i-FI" dirty="0" err="1">
                <a:solidFill>
                  <a:srgbClr val="000000"/>
                </a:solidFill>
                <a:latin typeface="Arial" panose="020B0604020202020204" pitchFamily="34" charset="0"/>
              </a:rPr>
              <a:t>accounting</a:t>
            </a: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</a:rPr>
              <a:t> Merja Tolvanen, data </a:t>
            </a:r>
            <a:r>
              <a:rPr lang="fi-FI" dirty="0" err="1">
                <a:solidFill>
                  <a:srgbClr val="000000"/>
                </a:solidFill>
                <a:latin typeface="Arial" panose="020B0604020202020204" pitchFamily="34" charset="0"/>
              </a:rPr>
              <a:t>analytics</a:t>
            </a: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i-FI" dirty="0" err="1">
                <a:solidFill>
                  <a:srgbClr val="000000"/>
                </a:solidFill>
                <a:latin typeface="Arial" panose="020B0604020202020204" pitchFamily="34" charset="0"/>
              </a:rPr>
              <a:t>tools</a:t>
            </a: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</a:rPr>
              <a:t> Mikko Laasanen, </a:t>
            </a:r>
            <a:r>
              <a:rPr lang="fi-FI" dirty="0" err="1">
                <a:solidFill>
                  <a:srgbClr val="000000"/>
                </a:solidFill>
                <a:latin typeface="Arial" panose="020B0604020202020204" pitchFamily="34" charset="0"/>
              </a:rPr>
              <a:t>project</a:t>
            </a: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i-FI" dirty="0" err="1">
                <a:solidFill>
                  <a:srgbClr val="000000"/>
                </a:solidFill>
                <a:latin typeface="Arial" panose="020B0604020202020204" pitchFamily="34" charset="0"/>
              </a:rPr>
              <a:t>engineer</a:t>
            </a: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i-FI" dirty="0" err="1">
                <a:solidFill>
                  <a:srgbClr val="000000"/>
                </a:solidFill>
                <a:latin typeface="Arial" panose="020B0604020202020204" pitchFamily="34" charset="0"/>
              </a:rPr>
              <a:t>test</a:t>
            </a: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i-FI" dirty="0" err="1">
                <a:solidFill>
                  <a:srgbClr val="000000"/>
                </a:solidFill>
                <a:latin typeface="Arial" panose="020B0604020202020204" pitchFamily="34" charset="0"/>
              </a:rPr>
              <a:t>tools</a:t>
            </a: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</a:rPr>
              <a:t> Henrik Sikanen</a:t>
            </a:r>
            <a:endParaRPr lang="fi-FI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031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/>
          <p:cNvSpPr txBox="1">
            <a:spLocks/>
          </p:cNvSpPr>
          <p:nvPr/>
        </p:nvSpPr>
        <p:spPr>
          <a:xfrm>
            <a:off x="945469" y="552883"/>
            <a:ext cx="7772400" cy="52689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400" b="1" dirty="0" err="1">
                <a:latin typeface="Cambria" panose="02040503050406030204" pitchFamily="18" charset="0"/>
              </a:rPr>
              <a:t>Solar</a:t>
            </a:r>
            <a:r>
              <a:rPr lang="fi-FI" sz="2400" b="1" dirty="0">
                <a:latin typeface="Cambria" panose="02040503050406030204" pitchFamily="18" charset="0"/>
              </a:rPr>
              <a:t> </a:t>
            </a:r>
            <a:r>
              <a:rPr lang="fi-FI" sz="2400" b="1" dirty="0" err="1">
                <a:latin typeface="Cambria" panose="02040503050406030204" pitchFamily="18" charset="0"/>
              </a:rPr>
              <a:t>panel</a:t>
            </a:r>
            <a:r>
              <a:rPr lang="fi-FI" sz="2400" b="1" dirty="0">
                <a:latin typeface="Cambria" panose="02040503050406030204" pitchFamily="18" charset="0"/>
              </a:rPr>
              <a:t> </a:t>
            </a:r>
            <a:r>
              <a:rPr lang="fi-FI" sz="2400" b="1" dirty="0" err="1">
                <a:latin typeface="Cambria" panose="02040503050406030204" pitchFamily="18" charset="0"/>
              </a:rPr>
              <a:t>system</a:t>
            </a:r>
            <a:r>
              <a:rPr lang="fi-FI" sz="2400" b="1" dirty="0">
                <a:latin typeface="Cambria" panose="02040503050406030204" pitchFamily="18" charset="0"/>
              </a:rPr>
              <a:t> </a:t>
            </a:r>
            <a:r>
              <a:rPr lang="fi-FI" sz="2400" b="1" dirty="0" err="1">
                <a:latin typeface="Cambria" panose="02040503050406030204" pitchFamily="18" charset="0"/>
              </a:rPr>
              <a:t>production</a:t>
            </a:r>
            <a:r>
              <a:rPr lang="fi-FI" sz="2400" b="1" dirty="0">
                <a:latin typeface="Cambria" panose="02040503050406030204" pitchFamily="18" charset="0"/>
              </a:rPr>
              <a:t> </a:t>
            </a:r>
            <a:r>
              <a:rPr lang="fi-FI" sz="2400" b="1" dirty="0" err="1">
                <a:latin typeface="Cambria" panose="02040503050406030204" pitchFamily="18" charset="0"/>
              </a:rPr>
              <a:t>estimate</a:t>
            </a:r>
            <a:r>
              <a:rPr lang="fi-FI" sz="2400" b="1" dirty="0">
                <a:latin typeface="Cambria" panose="02040503050406030204" pitchFamily="18" charset="0"/>
              </a:rPr>
              <a:t>, PVGIS</a:t>
            </a:r>
          </a:p>
          <a:p>
            <a:r>
              <a:rPr lang="fi-FI" sz="2400" b="1" dirty="0">
                <a:latin typeface="Cambria" panose="02040503050406030204" pitchFamily="18" charset="0"/>
              </a:rPr>
              <a:t>260 </a:t>
            </a:r>
            <a:r>
              <a:rPr lang="fi-FI" sz="2400" b="1" dirty="0" err="1">
                <a:latin typeface="Cambria" panose="02040503050406030204" pitchFamily="18" charset="0"/>
              </a:rPr>
              <a:t>peaces</a:t>
            </a:r>
            <a:r>
              <a:rPr lang="fi-FI" sz="2400" b="1" dirty="0">
                <a:latin typeface="Cambria" panose="02040503050406030204" pitchFamily="18" charset="0"/>
              </a:rPr>
              <a:t> 385 </a:t>
            </a:r>
            <a:r>
              <a:rPr lang="fi-FI" sz="2400" b="1" dirty="0" err="1">
                <a:latin typeface="Cambria" panose="02040503050406030204" pitchFamily="18" charset="0"/>
              </a:rPr>
              <a:t>Wp</a:t>
            </a:r>
            <a:r>
              <a:rPr lang="fi-FI" sz="2400" b="1" dirty="0">
                <a:latin typeface="Cambria" panose="02040503050406030204" pitchFamily="18" charset="0"/>
              </a:rPr>
              <a:t> </a:t>
            </a:r>
            <a:r>
              <a:rPr lang="fi-FI" sz="2400" b="1" dirty="0" err="1">
                <a:latin typeface="Cambria" panose="02040503050406030204" pitchFamily="18" charset="0"/>
              </a:rPr>
              <a:t>solar</a:t>
            </a:r>
            <a:r>
              <a:rPr lang="fi-FI" sz="2400" b="1" dirty="0">
                <a:latin typeface="Cambria" panose="02040503050406030204" pitchFamily="18" charset="0"/>
              </a:rPr>
              <a:t> </a:t>
            </a:r>
            <a:r>
              <a:rPr lang="fi-FI" sz="2400" b="1" dirty="0" err="1">
                <a:latin typeface="Cambria" panose="02040503050406030204" pitchFamily="18" charset="0"/>
              </a:rPr>
              <a:t>panel</a:t>
            </a:r>
            <a:r>
              <a:rPr lang="fi-FI" sz="2400" b="1" dirty="0">
                <a:latin typeface="Cambria" panose="02040503050406030204" pitchFamily="18" charset="0"/>
              </a:rPr>
              <a:t> , =  100,1 </a:t>
            </a:r>
            <a:r>
              <a:rPr lang="fi-FI" sz="2400" b="1" dirty="0" err="1">
                <a:latin typeface="Cambria" panose="02040503050406030204" pitchFamily="18" charset="0"/>
              </a:rPr>
              <a:t>kWp</a:t>
            </a:r>
            <a:r>
              <a:rPr lang="fi-FI" sz="2400" b="1" dirty="0">
                <a:latin typeface="Cambria" panose="02040503050406030204" pitchFamily="18" charset="0"/>
              </a:rPr>
              <a:t> </a:t>
            </a:r>
          </a:p>
          <a:p>
            <a:r>
              <a:rPr lang="fi-FI" sz="2000" dirty="0" err="1">
                <a:latin typeface="Cambria" panose="02040503050406030204" pitchFamily="18" charset="0"/>
              </a:rPr>
              <a:t>Concumption</a:t>
            </a:r>
            <a:r>
              <a:rPr lang="fi-FI" sz="2000" dirty="0">
                <a:latin typeface="Cambria" panose="02040503050406030204" pitchFamily="18" charset="0"/>
              </a:rPr>
              <a:t> data/</a:t>
            </a:r>
            <a:r>
              <a:rPr lang="fi-FI" sz="2000" dirty="0" err="1">
                <a:latin typeface="Cambria" panose="02040503050406030204" pitchFamily="18" charset="0"/>
              </a:rPr>
              <a:t>hour</a:t>
            </a:r>
            <a:r>
              <a:rPr lang="fi-FI" sz="2000" dirty="0">
                <a:latin typeface="Cambria" panose="02040503050406030204" pitchFamily="18" charset="0"/>
              </a:rPr>
              <a:t> </a:t>
            </a:r>
            <a:r>
              <a:rPr lang="fi-FI" sz="2000" dirty="0" err="1">
                <a:latin typeface="Cambria" panose="02040503050406030204" pitchFamily="18" charset="0"/>
              </a:rPr>
              <a:t>Parmaco</a:t>
            </a:r>
            <a:r>
              <a:rPr lang="fi-FI" sz="2000" dirty="0">
                <a:latin typeface="Cambria" panose="02040503050406030204" pitchFamily="18" charset="0"/>
              </a:rPr>
              <a:t>, </a:t>
            </a:r>
            <a:r>
              <a:rPr lang="fi-FI" sz="2000" dirty="0" err="1">
                <a:latin typeface="Cambria" panose="02040503050406030204" pitchFamily="18" charset="0"/>
              </a:rPr>
              <a:t>production</a:t>
            </a:r>
            <a:r>
              <a:rPr lang="fi-FI" sz="2000" dirty="0">
                <a:latin typeface="Cambria" panose="02040503050406030204" pitchFamily="18" charset="0"/>
              </a:rPr>
              <a:t> PVGIS </a:t>
            </a:r>
            <a:r>
              <a:rPr lang="fi-FI" sz="2000" dirty="0">
                <a:latin typeface="Cambria" panose="02040503050406030204" pitchFamily="18" charset="0"/>
                <a:sym typeface="Wingdings" panose="05000000000000000000" pitchFamily="2" charset="2"/>
              </a:rPr>
              <a:t> EXCEL </a:t>
            </a:r>
            <a:r>
              <a:rPr lang="fi-FI" sz="2400" b="1" dirty="0">
                <a:latin typeface="Cambria" panose="02040503050406030204" pitchFamily="18" charset="0"/>
              </a:rPr>
              <a:t>                    </a:t>
            </a:r>
          </a:p>
          <a:p>
            <a:endParaRPr lang="fi-FI" sz="2400" b="1" dirty="0">
              <a:latin typeface="Cambria" panose="02040503050406030204" pitchFamily="18" charset="0"/>
            </a:endParaRPr>
          </a:p>
          <a:p>
            <a:endParaRPr lang="fi-FI" sz="2400" b="1" dirty="0">
              <a:latin typeface="Cambria" panose="02040503050406030204" pitchFamily="18" charset="0"/>
            </a:endParaRPr>
          </a:p>
          <a:p>
            <a:endParaRPr lang="fi-FI" sz="2400" b="1" dirty="0">
              <a:latin typeface="Cambria" panose="02040503050406030204" pitchFamily="18" charset="0"/>
            </a:endParaRPr>
          </a:p>
          <a:p>
            <a:endParaRPr lang="fi-FI" sz="2400" b="1" dirty="0">
              <a:latin typeface="Cambria" panose="02040503050406030204" pitchFamily="18" charset="0"/>
            </a:endParaRPr>
          </a:p>
          <a:p>
            <a:endParaRPr lang="fi-FI" sz="2400" b="1" dirty="0">
              <a:latin typeface="Cambria" panose="02040503050406030204" pitchFamily="18" charset="0"/>
            </a:endParaRPr>
          </a:p>
          <a:p>
            <a:endParaRPr lang="fi-FI" sz="2400" b="1" dirty="0">
              <a:latin typeface="Cambria" panose="02040503050406030204" pitchFamily="18" charset="0"/>
            </a:endParaRPr>
          </a:p>
          <a:p>
            <a:endParaRPr lang="fi-FI" sz="2400" b="1" dirty="0">
              <a:latin typeface="Cambria" panose="02040503050406030204" pitchFamily="18" charset="0"/>
            </a:endParaRPr>
          </a:p>
          <a:p>
            <a:endParaRPr lang="fi-FI" sz="2400" b="1" dirty="0">
              <a:latin typeface="Cambria" panose="02040503050406030204" pitchFamily="18" charset="0"/>
            </a:endParaRPr>
          </a:p>
          <a:p>
            <a:endParaRPr lang="fi-FI" sz="2400" b="1" dirty="0">
              <a:latin typeface="Cambria" panose="02040503050406030204" pitchFamily="18" charset="0"/>
            </a:endParaRPr>
          </a:p>
          <a:p>
            <a:endParaRPr lang="fi-FI" sz="2400" b="1" dirty="0">
              <a:latin typeface="Cambria" panose="02040503050406030204" pitchFamily="18" charset="0"/>
            </a:endParaRPr>
          </a:p>
          <a:p>
            <a:endParaRPr lang="fi-FI" sz="2400" b="1" dirty="0">
              <a:latin typeface="Cambria" panose="02040503050406030204" pitchFamily="18" charset="0"/>
            </a:endParaRPr>
          </a:p>
          <a:p>
            <a:r>
              <a:rPr lang="fi-FI" sz="2400" b="1" dirty="0" err="1">
                <a:latin typeface="Cambria" panose="02040503050406030204" pitchFamily="18" charset="0"/>
              </a:rPr>
              <a:t>Weekend</a:t>
            </a:r>
            <a:r>
              <a:rPr lang="fi-FI" sz="2400" b="1" dirty="0">
                <a:latin typeface="Cambria" panose="02040503050406030204" pitchFamily="18" charset="0"/>
              </a:rPr>
              <a:t> </a:t>
            </a:r>
            <a:r>
              <a:rPr lang="fi-FI" sz="2400" b="1" dirty="0" err="1">
                <a:latin typeface="Cambria" panose="02040503050406030204" pitchFamily="18" charset="0"/>
              </a:rPr>
              <a:t>production</a:t>
            </a:r>
            <a:r>
              <a:rPr lang="fi-FI" sz="2400" b="1" dirty="0">
                <a:latin typeface="Cambria" panose="02040503050406030204" pitchFamily="18" charset="0"/>
              </a:rPr>
              <a:t> is </a:t>
            </a:r>
            <a:r>
              <a:rPr lang="fi-FI" sz="2400" b="1" dirty="0" err="1">
                <a:latin typeface="Cambria" panose="02040503050406030204" pitchFamily="18" charset="0"/>
              </a:rPr>
              <a:t>good</a:t>
            </a:r>
            <a:r>
              <a:rPr lang="fi-FI" sz="2400" b="1" dirty="0">
                <a:latin typeface="Cambria" panose="02040503050406030204" pitchFamily="18" charset="0"/>
              </a:rPr>
              <a:t>, </a:t>
            </a:r>
            <a:r>
              <a:rPr lang="fi-FI" sz="2400" b="1" dirty="0" err="1">
                <a:latin typeface="Cambria" panose="02040503050406030204" pitchFamily="18" charset="0"/>
              </a:rPr>
              <a:t>but</a:t>
            </a:r>
            <a:r>
              <a:rPr lang="fi-FI" sz="2400" b="1" dirty="0">
                <a:latin typeface="Cambria" panose="02040503050406030204" pitchFamily="18" charset="0"/>
              </a:rPr>
              <a:t> no &gt; </a:t>
            </a:r>
            <a:r>
              <a:rPr lang="fi-FI" sz="2400" b="1" dirty="0" err="1">
                <a:latin typeface="Cambria" panose="02040503050406030204" pitchFamily="18" charset="0"/>
              </a:rPr>
              <a:t>need</a:t>
            </a:r>
            <a:r>
              <a:rPr lang="fi-FI" sz="2400" b="1" dirty="0">
                <a:latin typeface="Cambria" panose="02040503050406030204" pitchFamily="18" charset="0"/>
              </a:rPr>
              <a:t> to </a:t>
            </a:r>
            <a:r>
              <a:rPr lang="fi-FI" sz="2400" b="1" dirty="0" err="1">
                <a:latin typeface="Cambria" panose="02040503050406030204" pitchFamily="18" charset="0"/>
              </a:rPr>
              <a:t>sell</a:t>
            </a:r>
            <a:r>
              <a:rPr lang="fi-FI" sz="2400" b="1" dirty="0">
                <a:latin typeface="Cambria" panose="02040503050406030204" pitchFamily="18" charset="0"/>
              </a:rPr>
              <a:t> </a:t>
            </a:r>
            <a:r>
              <a:rPr lang="fi-FI" sz="2400" b="1" dirty="0" err="1">
                <a:latin typeface="Cambria" panose="02040503050406030204" pitchFamily="18" charset="0"/>
              </a:rPr>
              <a:t>stock</a:t>
            </a:r>
            <a:r>
              <a:rPr lang="fi-FI" sz="2400" b="1" dirty="0">
                <a:latin typeface="Cambria" panose="02040503050406030204" pitchFamily="18" charset="0"/>
              </a:rPr>
              <a:t> market (</a:t>
            </a:r>
            <a:r>
              <a:rPr lang="fi-FI" sz="2400" b="1" dirty="0" err="1">
                <a:latin typeface="Cambria" panose="02040503050406030204" pitchFamily="18" charset="0"/>
              </a:rPr>
              <a:t>low</a:t>
            </a:r>
            <a:r>
              <a:rPr lang="fi-FI" sz="2400" b="1" dirty="0">
                <a:latin typeface="Cambria" panose="02040503050406030204" pitchFamily="18" charset="0"/>
              </a:rPr>
              <a:t> </a:t>
            </a:r>
            <a:r>
              <a:rPr lang="fi-FI" sz="2400" b="1" dirty="0" err="1">
                <a:latin typeface="Cambria" panose="02040503050406030204" pitchFamily="18" charset="0"/>
              </a:rPr>
              <a:t>prices</a:t>
            </a:r>
            <a:r>
              <a:rPr lang="fi-FI" sz="2400" b="1" dirty="0">
                <a:latin typeface="Cambria" panose="02040503050406030204" pitchFamily="18" charset="0"/>
              </a:rPr>
              <a:t> in a </a:t>
            </a:r>
            <a:r>
              <a:rPr lang="fi-FI" sz="2400" b="1" dirty="0" err="1">
                <a:latin typeface="Cambria" panose="02040503050406030204" pitchFamily="18" charset="0"/>
              </a:rPr>
              <a:t>real</a:t>
            </a:r>
            <a:r>
              <a:rPr lang="fi-FI" sz="2400" b="1" dirty="0">
                <a:latin typeface="Cambria" panose="02040503050406030204" pitchFamily="18" charset="0"/>
              </a:rPr>
              <a:t> life in Finland)</a:t>
            </a:r>
            <a:endParaRPr lang="fi-FI" sz="2400" dirty="0">
              <a:latin typeface="Cambria" panose="02040503050406030204" pitchFamily="18" charset="0"/>
            </a:endParaRPr>
          </a:p>
          <a:p>
            <a:endParaRPr lang="fi-FI" sz="2400" b="1" dirty="0">
              <a:latin typeface="Cambria" panose="02040503050406030204" pitchFamily="18" charset="0"/>
            </a:endParaRPr>
          </a:p>
          <a:p>
            <a:endParaRPr lang="fi-FI" sz="2400" b="1" dirty="0">
              <a:latin typeface="Cambria" panose="02040503050406030204" pitchFamily="18" charset="0"/>
            </a:endParaRPr>
          </a:p>
          <a:p>
            <a:endParaRPr lang="fi-FI" sz="2400" b="1" dirty="0">
              <a:latin typeface="Cambria" panose="02040503050406030204" pitchFamily="18" charset="0"/>
            </a:endParaRPr>
          </a:p>
          <a:p>
            <a:endParaRPr lang="fi-FI" sz="2400" b="1" dirty="0">
              <a:latin typeface="Cambria" panose="02040503050406030204" pitchFamily="18" charset="0"/>
            </a:endParaRPr>
          </a:p>
          <a:p>
            <a:endParaRPr lang="fi-FI" sz="2400" b="1" dirty="0">
              <a:latin typeface="Cambria" panose="02040503050406030204" pitchFamily="18" charset="0"/>
            </a:endParaRPr>
          </a:p>
          <a:p>
            <a:endParaRPr lang="fi-FI" sz="2400" b="1" dirty="0">
              <a:latin typeface="Cambria" panose="02040503050406030204" pitchFamily="18" charset="0"/>
            </a:endParaRPr>
          </a:p>
          <a:p>
            <a:endParaRPr lang="fi-FI" sz="2400" b="1" dirty="0">
              <a:latin typeface="Cambria" panose="02040503050406030204" pitchFamily="18" charset="0"/>
            </a:endParaRPr>
          </a:p>
          <a:p>
            <a:endParaRPr lang="fi-FI" sz="2400" b="1" dirty="0">
              <a:latin typeface="Cambria" panose="02040503050406030204" pitchFamily="18" charset="0"/>
            </a:endParaRPr>
          </a:p>
          <a:p>
            <a:endParaRPr lang="fi-FI" sz="2400" dirty="0">
              <a:latin typeface="Cambria" panose="02040503050406030204" pitchFamily="18" charset="0"/>
            </a:endParaRPr>
          </a:p>
          <a:p>
            <a:endParaRPr lang="fi-FI" sz="2400" dirty="0">
              <a:latin typeface="Cambria" panose="02040503050406030204" pitchFamily="18" charset="0"/>
            </a:endParaRPr>
          </a:p>
          <a:p>
            <a:endParaRPr lang="fi-FI" sz="2800" b="1" dirty="0">
              <a:latin typeface="Cambria" panose="02040503050406030204" pitchFamily="18" charset="0"/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618" y="1675583"/>
            <a:ext cx="6896100" cy="2305050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618" y="3061199"/>
            <a:ext cx="684847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149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/>
          <p:cNvSpPr txBox="1">
            <a:spLocks/>
          </p:cNvSpPr>
          <p:nvPr/>
        </p:nvSpPr>
        <p:spPr>
          <a:xfrm>
            <a:off x="945469" y="552883"/>
            <a:ext cx="7772400" cy="52689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400" b="1" dirty="0" err="1">
                <a:latin typeface="Cambria" panose="02040503050406030204" pitchFamily="18" charset="0"/>
              </a:rPr>
              <a:t>Solar</a:t>
            </a:r>
            <a:r>
              <a:rPr lang="fi-FI" sz="2400" b="1" dirty="0">
                <a:latin typeface="Cambria" panose="02040503050406030204" pitchFamily="18" charset="0"/>
              </a:rPr>
              <a:t> </a:t>
            </a:r>
            <a:r>
              <a:rPr lang="fi-FI" sz="2400" b="1" dirty="0" err="1">
                <a:latin typeface="Cambria" panose="02040503050406030204" pitchFamily="18" charset="0"/>
              </a:rPr>
              <a:t>panel</a:t>
            </a:r>
            <a:r>
              <a:rPr lang="fi-FI" sz="2400" b="1" dirty="0">
                <a:latin typeface="Cambria" panose="02040503050406030204" pitchFamily="18" charset="0"/>
              </a:rPr>
              <a:t> </a:t>
            </a:r>
            <a:r>
              <a:rPr lang="fi-FI" sz="2400" b="1" dirty="0" err="1">
                <a:latin typeface="Cambria" panose="02040503050406030204" pitchFamily="18" charset="0"/>
              </a:rPr>
              <a:t>system</a:t>
            </a:r>
            <a:r>
              <a:rPr lang="fi-FI" sz="2400" b="1" dirty="0">
                <a:latin typeface="Cambria" panose="02040503050406030204" pitchFamily="18" charset="0"/>
              </a:rPr>
              <a:t> </a:t>
            </a:r>
            <a:r>
              <a:rPr lang="fi-FI" sz="2400" b="1" dirty="0" err="1">
                <a:latin typeface="Cambria" panose="02040503050406030204" pitchFamily="18" charset="0"/>
              </a:rPr>
              <a:t>production</a:t>
            </a:r>
            <a:r>
              <a:rPr lang="fi-FI" sz="2400" b="1" dirty="0">
                <a:latin typeface="Cambria" panose="02040503050406030204" pitchFamily="18" charset="0"/>
              </a:rPr>
              <a:t> </a:t>
            </a:r>
            <a:r>
              <a:rPr lang="fi-FI" sz="2400" b="1" dirty="0" err="1">
                <a:latin typeface="Cambria" panose="02040503050406030204" pitchFamily="18" charset="0"/>
              </a:rPr>
              <a:t>estimate</a:t>
            </a:r>
            <a:r>
              <a:rPr lang="fi-FI" sz="2400" b="1" dirty="0">
                <a:latin typeface="Cambria" panose="02040503050406030204" pitchFamily="18" charset="0"/>
              </a:rPr>
              <a:t>, PVGIS</a:t>
            </a:r>
          </a:p>
          <a:p>
            <a:r>
              <a:rPr lang="fi-FI" sz="2400" b="1" dirty="0">
                <a:latin typeface="Cambria" panose="02040503050406030204" pitchFamily="18" charset="0"/>
              </a:rPr>
              <a:t>260 </a:t>
            </a:r>
            <a:r>
              <a:rPr lang="fi-FI" sz="2400" b="1" dirty="0" err="1">
                <a:latin typeface="Cambria" panose="02040503050406030204" pitchFamily="18" charset="0"/>
              </a:rPr>
              <a:t>peaces</a:t>
            </a:r>
            <a:r>
              <a:rPr lang="fi-FI" sz="2400" b="1" dirty="0">
                <a:latin typeface="Cambria" panose="02040503050406030204" pitchFamily="18" charset="0"/>
              </a:rPr>
              <a:t> 385 </a:t>
            </a:r>
            <a:r>
              <a:rPr lang="fi-FI" sz="2400" b="1" dirty="0" err="1">
                <a:latin typeface="Cambria" panose="02040503050406030204" pitchFamily="18" charset="0"/>
              </a:rPr>
              <a:t>Wp</a:t>
            </a:r>
            <a:r>
              <a:rPr lang="fi-FI" sz="2400" b="1" dirty="0">
                <a:latin typeface="Cambria" panose="02040503050406030204" pitchFamily="18" charset="0"/>
              </a:rPr>
              <a:t> </a:t>
            </a:r>
            <a:r>
              <a:rPr lang="fi-FI" sz="2400" b="1" dirty="0" err="1">
                <a:latin typeface="Cambria" panose="02040503050406030204" pitchFamily="18" charset="0"/>
              </a:rPr>
              <a:t>solar</a:t>
            </a:r>
            <a:r>
              <a:rPr lang="fi-FI" sz="2400" b="1" dirty="0">
                <a:latin typeface="Cambria" panose="02040503050406030204" pitchFamily="18" charset="0"/>
              </a:rPr>
              <a:t> </a:t>
            </a:r>
            <a:r>
              <a:rPr lang="fi-FI" sz="2400" b="1" dirty="0" err="1">
                <a:latin typeface="Cambria" panose="02040503050406030204" pitchFamily="18" charset="0"/>
              </a:rPr>
              <a:t>panel</a:t>
            </a:r>
            <a:r>
              <a:rPr lang="fi-FI" sz="2400" b="1" dirty="0">
                <a:latin typeface="Cambria" panose="02040503050406030204" pitchFamily="18" charset="0"/>
              </a:rPr>
              <a:t> , =  100,1 </a:t>
            </a:r>
            <a:r>
              <a:rPr lang="fi-FI" sz="2400" b="1" dirty="0" err="1">
                <a:latin typeface="Cambria" panose="02040503050406030204" pitchFamily="18" charset="0"/>
              </a:rPr>
              <a:t>kWp</a:t>
            </a:r>
            <a:r>
              <a:rPr lang="fi-FI" sz="2400" b="1" dirty="0">
                <a:latin typeface="Cambria" panose="020405030504060302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  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- </a:t>
            </a:r>
            <a:r>
              <a:rPr lang="fi-FI" sz="2000" dirty="0" err="1">
                <a:solidFill>
                  <a:prstClr val="black"/>
                </a:solidFill>
                <a:latin typeface="Cambria" panose="02040503050406030204" pitchFamily="18" charset="0"/>
              </a:rPr>
              <a:t>each</a:t>
            </a:r>
            <a:r>
              <a:rPr lang="fi-FI" sz="200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fi-FI" sz="2000" dirty="0" err="1">
                <a:solidFill>
                  <a:prstClr val="black"/>
                </a:solidFill>
                <a:latin typeface="Cambria" panose="02040503050406030204" pitchFamily="18" charset="0"/>
              </a:rPr>
              <a:t>panel</a:t>
            </a:r>
            <a:r>
              <a:rPr lang="fi-FI" sz="2000" dirty="0">
                <a:solidFill>
                  <a:prstClr val="black"/>
                </a:solidFill>
                <a:latin typeface="Cambria" panose="02040503050406030204" pitchFamily="18" charset="0"/>
              </a:rPr>
              <a:t> position </a:t>
            </a:r>
            <a:r>
              <a:rPr lang="fi-FI" sz="2000" dirty="0" err="1">
                <a:solidFill>
                  <a:prstClr val="black"/>
                </a:solidFill>
                <a:latin typeface="Cambria" panose="02040503050406030204" pitchFamily="18" charset="0"/>
              </a:rPr>
              <a:t>optimized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 ( 43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  <a:sym typeface="Symbol" panose="05050102010706020507" pitchFamily="18" charset="2"/>
              </a:rPr>
              <a:t> - 49)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  - </a:t>
            </a:r>
            <a:r>
              <a:rPr lang="qaa-Latn-001" sz="2000">
                <a:solidFill>
                  <a:prstClr val="black"/>
                </a:solidFill>
                <a:latin typeface="Cambria" panose="02040503050406030204" pitchFamily="18" charset="0"/>
              </a:rPr>
              <a:t>satelli</a:t>
            </a:r>
            <a:r>
              <a:rPr lang="fi-FI" sz="2000" dirty="0">
                <a:solidFill>
                  <a:prstClr val="black"/>
                </a:solidFill>
                <a:latin typeface="Cambria" panose="02040503050406030204" pitchFamily="18" charset="0"/>
              </a:rPr>
              <a:t>te </a:t>
            </a:r>
            <a:r>
              <a:rPr lang="fi-FI" sz="2000" dirty="0" err="1">
                <a:solidFill>
                  <a:prstClr val="black"/>
                </a:solidFill>
                <a:latin typeface="Cambria" panose="02040503050406030204" pitchFamily="18" charset="0"/>
              </a:rPr>
              <a:t>databace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 2012 – 2020, (</a:t>
            </a:r>
            <a:r>
              <a:rPr lang="fi-FI" sz="2000" dirty="0" err="1">
                <a:solidFill>
                  <a:prstClr val="black"/>
                </a:solidFill>
                <a:latin typeface="Cambria" panose="02040503050406030204" pitchFamily="18" charset="0"/>
              </a:rPr>
              <a:t>databace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 ERA5)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  -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electricity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comcumption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 841,2 MWh (</a:t>
            </a:r>
            <a:r>
              <a:rPr lang="fi-FI" sz="2000" dirty="0" err="1">
                <a:solidFill>
                  <a:prstClr val="black"/>
                </a:solidFill>
                <a:latin typeface="Cambria" panose="02040503050406030204" pitchFamily="18" charset="0"/>
              </a:rPr>
              <a:t>year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 2020)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  -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panel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production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 79 – 94 MWh/a, </a:t>
            </a:r>
            <a:r>
              <a:rPr lang="fi-FI" sz="2000" dirty="0" err="1">
                <a:solidFill>
                  <a:prstClr val="black"/>
                </a:solidFill>
                <a:latin typeface="Cambria" panose="02040503050406030204" pitchFamily="18" charset="0"/>
              </a:rPr>
              <a:t>average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 86,5 MWh/a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  - </a:t>
            </a:r>
            <a:r>
              <a:rPr lang="fi-FI" sz="2000" dirty="0" err="1">
                <a:solidFill>
                  <a:prstClr val="black"/>
                </a:solidFill>
                <a:latin typeface="Cambria" panose="02040503050406030204" pitchFamily="18" charset="0"/>
              </a:rPr>
              <a:t>from</a:t>
            </a:r>
            <a:r>
              <a:rPr lang="fi-FI" sz="200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fi-FI" sz="2000" dirty="0" err="1">
                <a:solidFill>
                  <a:prstClr val="black"/>
                </a:solidFill>
                <a:latin typeface="Cambria" panose="02040503050406030204" pitchFamily="18" charset="0"/>
              </a:rPr>
              <a:t>production</a:t>
            </a:r>
            <a:r>
              <a:rPr lang="fi-FI" sz="2000" dirty="0">
                <a:solidFill>
                  <a:prstClr val="black"/>
                </a:solidFill>
                <a:latin typeface="Cambria" panose="02040503050406030204" pitchFamily="18" charset="0"/>
              </a:rPr>
              <a:t> to </a:t>
            </a:r>
            <a:r>
              <a:rPr lang="fi-FI" sz="2000" dirty="0" err="1">
                <a:solidFill>
                  <a:prstClr val="black"/>
                </a:solidFill>
                <a:latin typeface="Cambria" panose="02040503050406030204" pitchFamily="18" charset="0"/>
              </a:rPr>
              <a:t>own</a:t>
            </a:r>
            <a:r>
              <a:rPr lang="fi-FI" sz="200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fi-FI" sz="2000" dirty="0" err="1">
                <a:solidFill>
                  <a:prstClr val="black"/>
                </a:solidFill>
                <a:latin typeface="Cambria" panose="02040503050406030204" pitchFamily="18" charset="0"/>
              </a:rPr>
              <a:t>usage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 72 – 84 MWh/a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 </a:t>
            </a: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107" y="2936149"/>
            <a:ext cx="8429625" cy="3371850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405" y="3501254"/>
            <a:ext cx="1133475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027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/>
          <p:cNvSpPr txBox="1">
            <a:spLocks/>
          </p:cNvSpPr>
          <p:nvPr/>
        </p:nvSpPr>
        <p:spPr>
          <a:xfrm>
            <a:off x="945469" y="552883"/>
            <a:ext cx="7772400" cy="52689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Aurinkopaneelien tuottoarvio, PVGIS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Eri määrä aurinkopaneeleita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  - paneelit optimiasennossa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  - vertailuvuosi 2020 (tietokanta ERA5)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  - vertailukulutus 841,2 MWh (vuosi 2020)</a:t>
            </a:r>
            <a:endParaRPr lang="qaa-Latn-001" sz="2000" b="1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qaa-Latn-001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Omakäyttöaste noin 91 %, kun järjestelmän koko 100 kWp</a:t>
            </a:r>
            <a:endParaRPr kumimoji="0" lang="fi-FI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 </a:t>
            </a: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466" y="2585287"/>
            <a:ext cx="8290133" cy="3719830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25939">
            <a:off x="7611587" y="3578261"/>
            <a:ext cx="57150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964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7BA1EE-C3FB-8C96-3187-263E24F96E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03755587-3E9A-DE66-E635-C82E4E17654A}"/>
              </a:ext>
            </a:extLst>
          </p:cNvPr>
          <p:cNvSpPr txBox="1">
            <a:spLocks/>
          </p:cNvSpPr>
          <p:nvPr/>
        </p:nvSpPr>
        <p:spPr>
          <a:xfrm>
            <a:off x="945469" y="552883"/>
            <a:ext cx="7772400" cy="52689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16761448-0FBB-9729-9242-C35F71599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469" y="743672"/>
            <a:ext cx="2005758" cy="920576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D4301F17-69DF-C89D-42C8-80FCE1ADA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381" y="743672"/>
            <a:ext cx="2254171" cy="701101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AEF2D287-F673-D675-4791-98ADD37894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0048" y="880843"/>
            <a:ext cx="2682696" cy="563930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6A9A7D89-6593-A995-832D-C053D27B23B3}"/>
              </a:ext>
            </a:extLst>
          </p:cNvPr>
          <p:cNvSpPr txBox="1"/>
          <p:nvPr/>
        </p:nvSpPr>
        <p:spPr>
          <a:xfrm>
            <a:off x="513709" y="3000054"/>
            <a:ext cx="78290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</a:rPr>
              <a:t>3. </a:t>
            </a:r>
            <a:r>
              <a:rPr lang="fi-FI" dirty="0" err="1">
                <a:solidFill>
                  <a:srgbClr val="000000"/>
                </a:solidFill>
                <a:latin typeface="Arial" panose="020B0604020202020204" pitchFamily="34" charset="0"/>
              </a:rPr>
              <a:t>S</a:t>
            </a:r>
            <a:r>
              <a:rPr lang="fi-FI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olar</a:t>
            </a:r>
            <a:r>
              <a:rPr lang="fi-FI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energy</a:t>
            </a:r>
            <a:r>
              <a:rPr lang="fi-FI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lang="fi-FI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lower</a:t>
            </a:r>
            <a:r>
              <a:rPr lang="fi-FI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carbon</a:t>
            </a:r>
            <a:r>
              <a:rPr lang="fi-FI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emissions</a:t>
            </a:r>
            <a:r>
              <a:rPr lang="fi-FI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give</a:t>
            </a:r>
            <a:r>
              <a:rPr lang="fi-FI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fi-FI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competitive</a:t>
            </a:r>
            <a:r>
              <a:rPr lang="fi-FI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advantage</a:t>
            </a:r>
            <a:r>
              <a:rPr lang="fi-FI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to </a:t>
            </a:r>
            <a:r>
              <a:rPr lang="fi-FI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company</a:t>
            </a:r>
            <a:r>
              <a:rPr lang="fi-FI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? How, </a:t>
            </a:r>
            <a:r>
              <a:rPr lang="fi-FI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what</a:t>
            </a:r>
            <a:r>
              <a:rPr lang="fi-FI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kind</a:t>
            </a:r>
            <a:r>
              <a:rPr lang="fi-FI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of, </a:t>
            </a:r>
            <a:r>
              <a:rPr lang="fi-FI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ideas</a:t>
            </a: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fi-FI" dirty="0" err="1">
                <a:solidFill>
                  <a:srgbClr val="000000"/>
                </a:solidFill>
                <a:latin typeface="Arial" panose="020B0604020202020204" pitchFamily="34" charset="0"/>
              </a:rPr>
              <a:t>examples</a:t>
            </a:r>
            <a:r>
              <a:rPr lang="fi-FI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?</a:t>
            </a:r>
          </a:p>
          <a:p>
            <a:endParaRPr lang="fi-FI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977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7BA1EE-C3FB-8C96-3187-263E24F96E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03755587-3E9A-DE66-E635-C82E4E17654A}"/>
              </a:ext>
            </a:extLst>
          </p:cNvPr>
          <p:cNvSpPr txBox="1">
            <a:spLocks/>
          </p:cNvSpPr>
          <p:nvPr/>
        </p:nvSpPr>
        <p:spPr>
          <a:xfrm>
            <a:off x="945469" y="552883"/>
            <a:ext cx="7772400" cy="52689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16761448-0FBB-9729-9242-C35F71599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469" y="743672"/>
            <a:ext cx="2005758" cy="920576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D4301F17-69DF-C89D-42C8-80FCE1ADA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381" y="743672"/>
            <a:ext cx="2254171" cy="701101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AEF2D287-F673-D675-4791-98ADD37894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0048" y="880843"/>
            <a:ext cx="2682696" cy="563930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C969B5E7-A7DE-B996-4E78-EA89C0986247}"/>
              </a:ext>
            </a:extLst>
          </p:cNvPr>
          <p:cNvSpPr txBox="1"/>
          <p:nvPr/>
        </p:nvSpPr>
        <p:spPr>
          <a:xfrm>
            <a:off x="513708" y="2650733"/>
            <a:ext cx="852034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</a:rPr>
              <a:t>4. </a:t>
            </a:r>
            <a:r>
              <a:rPr lang="fi-FI" dirty="0" err="1">
                <a:solidFill>
                  <a:srgbClr val="000000"/>
                </a:solidFill>
                <a:latin typeface="Arial" panose="020B0604020202020204" pitchFamily="34" charset="0"/>
              </a:rPr>
              <a:t>Develope</a:t>
            </a: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</a:rPr>
              <a:t> EU </a:t>
            </a:r>
            <a:r>
              <a:rPr lang="fi-FI" dirty="0" err="1">
                <a:solidFill>
                  <a:srgbClr val="000000"/>
                </a:solidFill>
                <a:latin typeface="Arial" panose="020B0604020202020204" pitchFamily="34" charset="0"/>
              </a:rPr>
              <a:t>project</a:t>
            </a: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</a:rPr>
              <a:t> (</a:t>
            </a:r>
            <a:r>
              <a:rPr lang="fi-FI" dirty="0" err="1">
                <a:solidFill>
                  <a:srgbClr val="000000"/>
                </a:solidFill>
                <a:latin typeface="Arial" panose="020B0604020202020204" pitchFamily="34" charset="0"/>
              </a:rPr>
              <a:t>or</a:t>
            </a: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i-FI" dirty="0" err="1">
                <a:solidFill>
                  <a:srgbClr val="000000"/>
                </a:solidFill>
                <a:latin typeface="Arial" panose="020B0604020202020204" pitchFamily="34" charset="0"/>
              </a:rPr>
              <a:t>local</a:t>
            </a: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i-FI" dirty="0" err="1">
                <a:solidFill>
                  <a:srgbClr val="000000"/>
                </a:solidFill>
                <a:latin typeface="Arial" panose="020B0604020202020204" pitchFamily="34" charset="0"/>
              </a:rPr>
              <a:t>fund</a:t>
            </a: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</a:rPr>
              <a:t>) for </a:t>
            </a:r>
            <a:r>
              <a:rPr lang="fi-FI" dirty="0" err="1">
                <a:solidFill>
                  <a:srgbClr val="000000"/>
                </a:solidFill>
                <a:latin typeface="Arial" panose="020B0604020202020204" pitchFamily="34" charset="0"/>
              </a:rPr>
              <a:t>your</a:t>
            </a: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i-FI" dirty="0" err="1">
                <a:solidFill>
                  <a:srgbClr val="000000"/>
                </a:solidFill>
                <a:latin typeface="Arial" panose="020B0604020202020204" pitchFamily="34" charset="0"/>
              </a:rPr>
              <a:t>own</a:t>
            </a: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</a:rPr>
              <a:t> UAS</a:t>
            </a:r>
            <a:r>
              <a:rPr lang="fi-FI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endParaRPr lang="fi-FI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</a:rPr>
              <a:t>Target: </a:t>
            </a:r>
            <a:r>
              <a:rPr lang="fi-FI" dirty="0" err="1">
                <a:solidFill>
                  <a:srgbClr val="000000"/>
                </a:solidFill>
                <a:latin typeface="Arial" panose="020B0604020202020204" pitchFamily="34" charset="0"/>
              </a:rPr>
              <a:t>solar</a:t>
            </a: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i-FI" dirty="0" err="1">
                <a:solidFill>
                  <a:srgbClr val="000000"/>
                </a:solidFill>
                <a:latin typeface="Arial" panose="020B0604020202020204" pitchFamily="34" charset="0"/>
              </a:rPr>
              <a:t>energy</a:t>
            </a: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i-FI" dirty="0" err="1">
                <a:solidFill>
                  <a:srgbClr val="000000"/>
                </a:solidFill>
                <a:latin typeface="Arial" panose="020B0604020202020204" pitchFamily="34" charset="0"/>
              </a:rPr>
              <a:t>system</a:t>
            </a: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i-FI" dirty="0" err="1">
                <a:solidFill>
                  <a:srgbClr val="000000"/>
                </a:solidFill>
                <a:latin typeface="Arial" panose="020B0604020202020204" pitchFamily="34" charset="0"/>
              </a:rPr>
              <a:t>optimization</a:t>
            </a: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fi-FI" dirty="0" err="1">
                <a:solidFill>
                  <a:srgbClr val="000000"/>
                </a:solidFill>
                <a:latin typeface="Arial" panose="020B0604020202020204" pitchFamily="34" charset="0"/>
              </a:rPr>
              <a:t>lower</a:t>
            </a: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i-FI" dirty="0" err="1">
                <a:solidFill>
                  <a:srgbClr val="000000"/>
                </a:solidFill>
                <a:latin typeface="Arial" panose="020B0604020202020204" pitchFamily="34" charset="0"/>
              </a:rPr>
              <a:t>emissions</a:t>
            </a: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fi-FI" dirty="0" err="1">
                <a:solidFill>
                  <a:srgbClr val="000000"/>
                </a:solidFill>
                <a:latin typeface="Arial" panose="020B0604020202020204" pitchFamily="34" charset="0"/>
              </a:rPr>
              <a:t>competitive</a:t>
            </a: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i-FI" dirty="0" err="1">
                <a:solidFill>
                  <a:srgbClr val="000000"/>
                </a:solidFill>
                <a:latin typeface="Arial" panose="020B0604020202020204" pitchFamily="34" charset="0"/>
              </a:rPr>
              <a:t>advantage</a:t>
            </a:r>
            <a:endParaRPr lang="fi-FI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fi-FI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/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</a:rPr>
              <a:t>* Basic idea, </a:t>
            </a:r>
            <a:r>
              <a:rPr lang="fi-FI" dirty="0" err="1">
                <a:solidFill>
                  <a:srgbClr val="000000"/>
                </a:solidFill>
                <a:latin typeface="Arial" panose="020B0604020202020204" pitchFamily="34" charset="0"/>
              </a:rPr>
              <a:t>process</a:t>
            </a: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fi-FI" dirty="0" err="1">
                <a:solidFill>
                  <a:srgbClr val="000000"/>
                </a:solidFill>
                <a:latin typeface="Arial" panose="020B0604020202020204" pitchFamily="34" charset="0"/>
              </a:rPr>
              <a:t>legal</a:t>
            </a: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</a:rPr>
              <a:t> ESG </a:t>
            </a:r>
            <a:r>
              <a:rPr lang="fi-FI" dirty="0" err="1">
                <a:solidFill>
                  <a:srgbClr val="000000"/>
                </a:solidFill>
                <a:latin typeface="Arial" panose="020B0604020202020204" pitchFamily="34" charset="0"/>
              </a:rPr>
              <a:t>reporting</a:t>
            </a: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fi-FI" dirty="0" err="1">
                <a:solidFill>
                  <a:srgbClr val="000000"/>
                </a:solidFill>
                <a:latin typeface="Arial" panose="020B0604020202020204" pitchFamily="34" charset="0"/>
              </a:rPr>
              <a:t>competitive</a:t>
            </a: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i-FI" dirty="0" err="1">
                <a:solidFill>
                  <a:srgbClr val="000000"/>
                </a:solidFill>
                <a:latin typeface="Arial" panose="020B0604020202020204" pitchFamily="34" charset="0"/>
              </a:rPr>
              <a:t>advantage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2298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7DF6970F-0DB8-DFAF-4411-F1A9FFBE3E3F}"/>
              </a:ext>
            </a:extLst>
          </p:cNvPr>
          <p:cNvSpPr txBox="1"/>
          <p:nvPr/>
        </p:nvSpPr>
        <p:spPr>
          <a:xfrm>
            <a:off x="2404153" y="3429000"/>
            <a:ext cx="20295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dirty="0" err="1"/>
              <a:t>Thank</a:t>
            </a:r>
            <a:r>
              <a:rPr lang="fi-FI" sz="3200" dirty="0"/>
              <a:t> </a:t>
            </a:r>
            <a:r>
              <a:rPr lang="fi-FI" sz="3200" dirty="0" err="1"/>
              <a:t>You</a:t>
            </a:r>
            <a:r>
              <a:rPr lang="fi-FI" sz="32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01318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7BA1EE-C3FB-8C96-3187-263E24F96E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03755587-3E9A-DE66-E635-C82E4E17654A}"/>
              </a:ext>
            </a:extLst>
          </p:cNvPr>
          <p:cNvSpPr txBox="1">
            <a:spLocks/>
          </p:cNvSpPr>
          <p:nvPr/>
        </p:nvSpPr>
        <p:spPr>
          <a:xfrm>
            <a:off x="945469" y="552883"/>
            <a:ext cx="7772400" cy="52689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16761448-0FBB-9729-9242-C35F71599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469" y="743672"/>
            <a:ext cx="2005758" cy="920576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D4301F17-69DF-C89D-42C8-80FCE1ADA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381" y="743672"/>
            <a:ext cx="2254171" cy="701101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AEF2D287-F673-D675-4791-98ADD37894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0048" y="880843"/>
            <a:ext cx="2682696" cy="563930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6A9A7D89-6593-A995-832D-C053D27B23B3}"/>
              </a:ext>
            </a:extLst>
          </p:cNvPr>
          <p:cNvSpPr txBox="1"/>
          <p:nvPr/>
        </p:nvSpPr>
        <p:spPr>
          <a:xfrm>
            <a:off x="236306" y="1992208"/>
            <a:ext cx="8106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b="1" dirty="0" err="1">
                <a:solidFill>
                  <a:srgbClr val="000000"/>
                </a:solidFill>
                <a:effectLst/>
                <a:latin typeface="APPLE CHANCERY" panose="03020702040506060504" pitchFamily="66" charset="-79"/>
                <a:cs typeface="APPLE CHANCERY" panose="03020702040506060504" pitchFamily="66" charset="-79"/>
              </a:rPr>
              <a:t>Carbon</a:t>
            </a:r>
            <a:r>
              <a:rPr lang="fi-FI" sz="1800" b="1" dirty="0">
                <a:solidFill>
                  <a:srgbClr val="000000"/>
                </a:solidFill>
                <a:effectLst/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fi-FI" sz="1800" b="1" dirty="0" err="1">
                <a:solidFill>
                  <a:srgbClr val="000000"/>
                </a:solidFill>
                <a:effectLst/>
                <a:latin typeface="APPLE CHANCERY" panose="03020702040506060504" pitchFamily="66" charset="-79"/>
                <a:cs typeface="APPLE CHANCERY" panose="03020702040506060504" pitchFamily="66" charset="-79"/>
              </a:rPr>
              <a:t>footprint</a:t>
            </a:r>
            <a:r>
              <a:rPr lang="fi-FI" sz="1800" b="1" dirty="0">
                <a:solidFill>
                  <a:srgbClr val="000000"/>
                </a:solidFill>
                <a:effectLst/>
                <a:latin typeface="APPLE CHANCERY" panose="03020702040506060504" pitchFamily="66" charset="-79"/>
                <a:cs typeface="APPLE CHANCERY" panose="03020702040506060504" pitchFamily="66" charset="-79"/>
              </a:rPr>
              <a:t> and </a:t>
            </a:r>
            <a:r>
              <a:rPr lang="fi-FI" sz="1800" b="1" dirty="0" err="1">
                <a:solidFill>
                  <a:srgbClr val="000000"/>
                </a:solidFill>
                <a:effectLst/>
                <a:latin typeface="APPLE CHANCERY" panose="03020702040506060504" pitchFamily="66" charset="-79"/>
                <a:cs typeface="APPLE CHANCERY" panose="03020702040506060504" pitchFamily="66" charset="-79"/>
              </a:rPr>
              <a:t>optimization</a:t>
            </a:r>
            <a:r>
              <a:rPr lang="fi-FI" sz="1800" b="1" dirty="0">
                <a:solidFill>
                  <a:srgbClr val="000000"/>
                </a:solidFill>
                <a:effectLst/>
                <a:latin typeface="APPLE CHANCERY" panose="03020702040506060504" pitchFamily="66" charset="-79"/>
                <a:cs typeface="APPLE CHANCERY" panose="03020702040506060504" pitchFamily="66" charset="-79"/>
              </a:rPr>
              <a:t> of </a:t>
            </a:r>
            <a:r>
              <a:rPr lang="fi-FI" sz="1800" b="1" dirty="0" err="1">
                <a:solidFill>
                  <a:srgbClr val="000000"/>
                </a:solidFill>
                <a:effectLst/>
                <a:latin typeface="APPLE CHANCERY" panose="03020702040506060504" pitchFamily="66" charset="-79"/>
                <a:cs typeface="APPLE CHANCERY" panose="03020702040506060504" pitchFamily="66" charset="-79"/>
              </a:rPr>
              <a:t>energy</a:t>
            </a:r>
            <a:r>
              <a:rPr lang="fi-FI" sz="1800" b="1" dirty="0">
                <a:solidFill>
                  <a:srgbClr val="000000"/>
                </a:solidFill>
                <a:effectLst/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fi-FI" sz="1800" b="1" dirty="0" err="1">
                <a:solidFill>
                  <a:srgbClr val="000000"/>
                </a:solidFill>
                <a:effectLst/>
                <a:latin typeface="APPLE CHANCERY" panose="03020702040506060504" pitchFamily="66" charset="-79"/>
                <a:cs typeface="APPLE CHANCERY" panose="03020702040506060504" pitchFamily="66" charset="-79"/>
              </a:rPr>
              <a:t>consumption</a:t>
            </a:r>
            <a:r>
              <a:rPr lang="fi-FI" sz="1800" b="1" dirty="0">
                <a:solidFill>
                  <a:srgbClr val="000000"/>
                </a:solidFill>
                <a:effectLst/>
                <a:latin typeface="APPLE CHANCERY" panose="03020702040506060504" pitchFamily="66" charset="-79"/>
                <a:cs typeface="APPLE CHANCERY" panose="03020702040506060504" pitchFamily="66" charset="-79"/>
              </a:rPr>
              <a:t> in SME </a:t>
            </a:r>
            <a:r>
              <a:rPr lang="fi-FI" sz="1800" b="1" dirty="0" err="1">
                <a:solidFill>
                  <a:srgbClr val="000000"/>
                </a:solidFill>
                <a:effectLst/>
                <a:latin typeface="APPLE CHANCERY" panose="03020702040506060504" pitchFamily="66" charset="-79"/>
                <a:cs typeface="APPLE CHANCERY" panose="03020702040506060504" pitchFamily="66" charset="-79"/>
              </a:rPr>
              <a:t>companies</a:t>
            </a:r>
            <a:r>
              <a:rPr lang="fi-FI" sz="1800" b="1" dirty="0">
                <a:solidFill>
                  <a:srgbClr val="000000"/>
                </a:solidFill>
                <a:effectLst/>
                <a:latin typeface="APPLE CHANCERY" panose="03020702040506060504" pitchFamily="66" charset="-79"/>
                <a:cs typeface="APPLE CHANCERY" panose="03020702040506060504" pitchFamily="66" charset="-79"/>
              </a:rPr>
              <a:t>, EAKR </a:t>
            </a:r>
            <a:r>
              <a:rPr lang="fi-FI" sz="1800" b="1" dirty="0" err="1">
                <a:solidFill>
                  <a:srgbClr val="000000"/>
                </a:solidFill>
                <a:effectLst/>
                <a:latin typeface="APPLE CHANCERY" panose="03020702040506060504" pitchFamily="66" charset="-79"/>
                <a:cs typeface="APPLE CHANCERY" panose="03020702040506060504" pitchFamily="66" charset="-79"/>
              </a:rPr>
              <a:t>project</a:t>
            </a:r>
            <a:r>
              <a:rPr lang="fi-FI" sz="1800" b="1" dirty="0">
                <a:solidFill>
                  <a:srgbClr val="000000"/>
                </a:solidFill>
                <a:effectLst/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</a:p>
          <a:p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</a:rPr>
              <a:t>1.1.2023-30.6.2025</a:t>
            </a:r>
            <a:endParaRPr lang="fi-FI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21B15A9D-4B8F-040B-14B8-1C511570DB73}"/>
              </a:ext>
            </a:extLst>
          </p:cNvPr>
          <p:cNvSpPr txBox="1"/>
          <p:nvPr/>
        </p:nvSpPr>
        <p:spPr>
          <a:xfrm>
            <a:off x="113016" y="3429000"/>
            <a:ext cx="94809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Content</a:t>
            </a:r>
          </a:p>
          <a:p>
            <a:endParaRPr lang="fi-FI" sz="1600" dirty="0"/>
          </a:p>
          <a:p>
            <a:pPr marL="342900" indent="-342900">
              <a:buFontTx/>
              <a:buAutoNum type="arabicPeriod"/>
            </a:pPr>
            <a:r>
              <a:rPr lang="fi-FI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Situation</a:t>
            </a:r>
            <a:r>
              <a:rPr lang="fi-FI" sz="1600" dirty="0">
                <a:solidFill>
                  <a:srgbClr val="000000"/>
                </a:solidFill>
                <a:latin typeface="Arial" panose="020B0604020202020204" pitchFamily="34" charset="0"/>
              </a:rPr>
              <a:t> in </a:t>
            </a:r>
            <a:r>
              <a:rPr lang="fi-FI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your</a:t>
            </a:r>
            <a:r>
              <a:rPr lang="fi-FI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i-FI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own</a:t>
            </a:r>
            <a:r>
              <a:rPr lang="fi-FI" sz="1600" dirty="0">
                <a:solidFill>
                  <a:srgbClr val="000000"/>
                </a:solidFill>
                <a:latin typeface="Arial" panose="020B0604020202020204" pitchFamily="34" charset="0"/>
              </a:rPr>
              <a:t> country: </a:t>
            </a:r>
            <a:r>
              <a:rPr lang="fi-FI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carbon</a:t>
            </a:r>
            <a:r>
              <a:rPr lang="fi-FI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i-FI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emissions</a:t>
            </a:r>
            <a:r>
              <a:rPr lang="fi-FI" sz="1600" dirty="0">
                <a:solidFill>
                  <a:srgbClr val="000000"/>
                </a:solidFill>
                <a:latin typeface="Arial" panose="020B0604020202020204" pitchFamily="34" charset="0"/>
              </a:rPr>
              <a:t> in </a:t>
            </a:r>
            <a:r>
              <a:rPr lang="fi-FI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industries</a:t>
            </a:r>
            <a:r>
              <a:rPr lang="fi-FI" sz="1600" dirty="0">
                <a:solidFill>
                  <a:srgbClr val="000000"/>
                </a:solidFill>
                <a:latin typeface="Arial" panose="020B0604020202020204" pitchFamily="34" charset="0"/>
              </a:rPr>
              <a:t> and </a:t>
            </a:r>
            <a:r>
              <a:rPr lang="fi-FI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homes</a:t>
            </a:r>
            <a:r>
              <a:rPr lang="fi-FI" sz="1600" dirty="0">
                <a:solidFill>
                  <a:srgbClr val="000000"/>
                </a:solidFill>
                <a:latin typeface="Arial" panose="020B0604020202020204" pitchFamily="34" charset="0"/>
              </a:rPr>
              <a:t>? </a:t>
            </a:r>
            <a:r>
              <a:rPr lang="fi-FI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Experiences</a:t>
            </a:r>
            <a:endParaRPr lang="fi-FI" sz="1600" dirty="0"/>
          </a:p>
          <a:p>
            <a:pPr marL="342900" indent="-342900">
              <a:buAutoNum type="arabicPeriod"/>
            </a:pPr>
            <a:r>
              <a:rPr lang="fi-FI" sz="1600" dirty="0"/>
              <a:t>Project -</a:t>
            </a:r>
            <a:r>
              <a:rPr lang="fi-FI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Carbon</a:t>
            </a:r>
            <a:r>
              <a:rPr lang="fi-FI" sz="16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footprint</a:t>
            </a:r>
            <a:r>
              <a:rPr lang="fi-FI" sz="16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lang="fi-FI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optimization</a:t>
            </a:r>
            <a:r>
              <a:rPr lang="fi-FI" sz="16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lang="fi-FI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energy</a:t>
            </a:r>
            <a:r>
              <a:rPr lang="fi-FI" sz="16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consumption</a:t>
            </a:r>
            <a:r>
              <a:rPr lang="fi-FI" sz="16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in SME </a:t>
            </a:r>
            <a:r>
              <a:rPr lang="fi-FI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companies</a:t>
            </a:r>
            <a:r>
              <a:rPr lang="fi-FI" sz="16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</a:t>
            </a:r>
          </a:p>
          <a:p>
            <a:pPr marL="342900" indent="-342900">
              <a:buAutoNum type="arabicPeriod"/>
            </a:pPr>
            <a:r>
              <a:rPr lang="fi-FI" sz="1600" dirty="0">
                <a:solidFill>
                  <a:srgbClr val="000000"/>
                </a:solidFill>
                <a:latin typeface="Arial" panose="020B0604020202020204" pitchFamily="34" charset="0"/>
              </a:rPr>
              <a:t>Can</a:t>
            </a:r>
            <a:r>
              <a:rPr lang="fi-FI" sz="16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solar</a:t>
            </a:r>
            <a:r>
              <a:rPr lang="fi-FI" sz="16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energy</a:t>
            </a:r>
            <a:r>
              <a:rPr lang="fi-FI" sz="16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lang="fi-FI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lower</a:t>
            </a:r>
            <a:r>
              <a:rPr lang="fi-FI" sz="16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carbon</a:t>
            </a:r>
            <a:r>
              <a:rPr lang="fi-FI" sz="16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emissions</a:t>
            </a:r>
            <a:r>
              <a:rPr lang="fi-FI" sz="16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give</a:t>
            </a:r>
            <a:r>
              <a:rPr lang="fi-FI" sz="16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competitive</a:t>
            </a:r>
            <a:r>
              <a:rPr lang="fi-FI" sz="16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advantage</a:t>
            </a:r>
            <a:r>
              <a:rPr lang="fi-FI" sz="16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to </a:t>
            </a:r>
            <a:r>
              <a:rPr lang="fi-FI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company</a:t>
            </a:r>
            <a:r>
              <a:rPr lang="fi-FI" sz="16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?</a:t>
            </a:r>
          </a:p>
          <a:p>
            <a:pPr marL="342900" indent="-342900">
              <a:buAutoNum type="arabicPeriod"/>
            </a:pPr>
            <a:r>
              <a:rPr lang="fi-FI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Develope</a:t>
            </a:r>
            <a:r>
              <a:rPr lang="fi-FI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i-FI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similar</a:t>
            </a:r>
            <a:r>
              <a:rPr lang="fi-FI" sz="1600" dirty="0">
                <a:solidFill>
                  <a:srgbClr val="000000"/>
                </a:solidFill>
                <a:latin typeface="Arial" panose="020B0604020202020204" pitchFamily="34" charset="0"/>
              </a:rPr>
              <a:t> EU </a:t>
            </a:r>
            <a:r>
              <a:rPr lang="fi-FI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project</a:t>
            </a:r>
            <a:r>
              <a:rPr lang="fi-FI" sz="1600" dirty="0">
                <a:solidFill>
                  <a:srgbClr val="000000"/>
                </a:solidFill>
                <a:latin typeface="Arial" panose="020B0604020202020204" pitchFamily="34" charset="0"/>
              </a:rPr>
              <a:t> (</a:t>
            </a:r>
            <a:r>
              <a:rPr lang="fi-FI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or</a:t>
            </a:r>
            <a:r>
              <a:rPr lang="fi-FI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i-FI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local</a:t>
            </a:r>
            <a:r>
              <a:rPr lang="fi-FI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i-FI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fund</a:t>
            </a:r>
            <a:r>
              <a:rPr lang="fi-FI" sz="1600" dirty="0">
                <a:solidFill>
                  <a:srgbClr val="000000"/>
                </a:solidFill>
                <a:latin typeface="Arial" panose="020B0604020202020204" pitchFamily="34" charset="0"/>
              </a:rPr>
              <a:t>) for </a:t>
            </a:r>
            <a:r>
              <a:rPr lang="fi-FI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your</a:t>
            </a:r>
            <a:r>
              <a:rPr lang="fi-FI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i-FI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own</a:t>
            </a:r>
            <a:r>
              <a:rPr lang="fi-FI" sz="1600" dirty="0">
                <a:solidFill>
                  <a:srgbClr val="000000"/>
                </a:solidFill>
                <a:latin typeface="Arial" panose="020B0604020202020204" pitchFamily="34" charset="0"/>
              </a:rPr>
              <a:t> UAS</a:t>
            </a:r>
            <a:r>
              <a:rPr lang="fi-FI" sz="16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lvl="1"/>
            <a:r>
              <a:rPr lang="fi-FI" sz="1600" dirty="0">
                <a:solidFill>
                  <a:srgbClr val="000000"/>
                </a:solidFill>
                <a:latin typeface="Arial" panose="020B0604020202020204" pitchFamily="34" charset="0"/>
              </a:rPr>
              <a:t>* Basic idea, </a:t>
            </a:r>
            <a:r>
              <a:rPr lang="fi-FI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process</a:t>
            </a:r>
            <a:r>
              <a:rPr lang="fi-FI" sz="16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legal</a:t>
            </a:r>
            <a:r>
              <a:rPr lang="fi-FI" sz="1600" dirty="0">
                <a:solidFill>
                  <a:srgbClr val="000000"/>
                </a:solidFill>
                <a:latin typeface="Arial" panose="020B0604020202020204" pitchFamily="34" charset="0"/>
              </a:rPr>
              <a:t> ESG </a:t>
            </a:r>
            <a:r>
              <a:rPr lang="fi-FI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reporting</a:t>
            </a:r>
            <a:r>
              <a:rPr lang="fi-FI" sz="16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competitive</a:t>
            </a:r>
            <a:r>
              <a:rPr lang="fi-FI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i-FI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advantage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259875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7BA1EE-C3FB-8C96-3187-263E24F96E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03755587-3E9A-DE66-E635-C82E4E17654A}"/>
              </a:ext>
            </a:extLst>
          </p:cNvPr>
          <p:cNvSpPr txBox="1">
            <a:spLocks/>
          </p:cNvSpPr>
          <p:nvPr/>
        </p:nvSpPr>
        <p:spPr>
          <a:xfrm>
            <a:off x="945469" y="552883"/>
            <a:ext cx="7772400" cy="52689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16761448-0FBB-9729-9242-C35F71599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469" y="743672"/>
            <a:ext cx="2005758" cy="920576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D4301F17-69DF-C89D-42C8-80FCE1ADA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381" y="743672"/>
            <a:ext cx="2254171" cy="701101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AEF2D287-F673-D675-4791-98ADD37894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0048" y="880843"/>
            <a:ext cx="2682696" cy="563930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6A9A7D89-6593-A995-832D-C053D27B23B3}"/>
              </a:ext>
            </a:extLst>
          </p:cNvPr>
          <p:cNvSpPr txBox="1"/>
          <p:nvPr/>
        </p:nvSpPr>
        <p:spPr>
          <a:xfrm>
            <a:off x="426131" y="1772734"/>
            <a:ext cx="791661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2. </a:t>
            </a:r>
            <a:r>
              <a:rPr lang="fi-FI" sz="1800" b="1" dirty="0" err="1">
                <a:solidFill>
                  <a:srgbClr val="000000"/>
                </a:solidFill>
                <a:effectLst/>
                <a:latin typeface="APPLE CHANCERY" panose="03020702040506060504" pitchFamily="66" charset="-79"/>
                <a:cs typeface="APPLE CHANCERY" panose="03020702040506060504" pitchFamily="66" charset="-79"/>
              </a:rPr>
              <a:t>Carbon</a:t>
            </a:r>
            <a:r>
              <a:rPr lang="fi-FI" sz="1800" b="1" dirty="0">
                <a:solidFill>
                  <a:srgbClr val="000000"/>
                </a:solidFill>
                <a:effectLst/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fi-FI" sz="1800" b="1" dirty="0" err="1">
                <a:solidFill>
                  <a:srgbClr val="000000"/>
                </a:solidFill>
                <a:effectLst/>
                <a:latin typeface="APPLE CHANCERY" panose="03020702040506060504" pitchFamily="66" charset="-79"/>
                <a:cs typeface="APPLE CHANCERY" panose="03020702040506060504" pitchFamily="66" charset="-79"/>
              </a:rPr>
              <a:t>footprint</a:t>
            </a:r>
            <a:r>
              <a:rPr lang="fi-FI" sz="1800" b="1" dirty="0">
                <a:solidFill>
                  <a:srgbClr val="000000"/>
                </a:solidFill>
                <a:effectLst/>
                <a:latin typeface="APPLE CHANCERY" panose="03020702040506060504" pitchFamily="66" charset="-79"/>
                <a:cs typeface="APPLE CHANCERY" panose="03020702040506060504" pitchFamily="66" charset="-79"/>
              </a:rPr>
              <a:t> and </a:t>
            </a:r>
            <a:r>
              <a:rPr lang="fi-FI" sz="1800" b="1" dirty="0" err="1">
                <a:solidFill>
                  <a:srgbClr val="000000"/>
                </a:solidFill>
                <a:effectLst/>
                <a:latin typeface="APPLE CHANCERY" panose="03020702040506060504" pitchFamily="66" charset="-79"/>
                <a:cs typeface="APPLE CHANCERY" panose="03020702040506060504" pitchFamily="66" charset="-79"/>
              </a:rPr>
              <a:t>optimization</a:t>
            </a:r>
            <a:r>
              <a:rPr lang="fi-FI" sz="1800" b="1" dirty="0">
                <a:solidFill>
                  <a:srgbClr val="000000"/>
                </a:solidFill>
                <a:effectLst/>
                <a:latin typeface="APPLE CHANCERY" panose="03020702040506060504" pitchFamily="66" charset="-79"/>
                <a:cs typeface="APPLE CHANCERY" panose="03020702040506060504" pitchFamily="66" charset="-79"/>
              </a:rPr>
              <a:t> of </a:t>
            </a:r>
            <a:r>
              <a:rPr lang="fi-FI" sz="1800" b="1" dirty="0" err="1">
                <a:solidFill>
                  <a:srgbClr val="000000"/>
                </a:solidFill>
                <a:effectLst/>
                <a:latin typeface="APPLE CHANCERY" panose="03020702040506060504" pitchFamily="66" charset="-79"/>
                <a:cs typeface="APPLE CHANCERY" panose="03020702040506060504" pitchFamily="66" charset="-79"/>
              </a:rPr>
              <a:t>energy</a:t>
            </a:r>
            <a:r>
              <a:rPr lang="fi-FI" sz="1800" b="1" dirty="0">
                <a:solidFill>
                  <a:srgbClr val="000000"/>
                </a:solidFill>
                <a:effectLst/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fi-FI" sz="1800" b="1" dirty="0" err="1">
                <a:solidFill>
                  <a:srgbClr val="000000"/>
                </a:solidFill>
                <a:effectLst/>
                <a:latin typeface="APPLE CHANCERY" panose="03020702040506060504" pitchFamily="66" charset="-79"/>
                <a:cs typeface="APPLE CHANCERY" panose="03020702040506060504" pitchFamily="66" charset="-79"/>
              </a:rPr>
              <a:t>consumption</a:t>
            </a:r>
            <a:r>
              <a:rPr lang="fi-FI" sz="1800" b="1" dirty="0">
                <a:solidFill>
                  <a:srgbClr val="000000"/>
                </a:solidFill>
                <a:effectLst/>
                <a:latin typeface="APPLE CHANCERY" panose="03020702040506060504" pitchFamily="66" charset="-79"/>
                <a:cs typeface="APPLE CHANCERY" panose="03020702040506060504" pitchFamily="66" charset="-79"/>
              </a:rPr>
              <a:t> in SME </a:t>
            </a:r>
            <a:r>
              <a:rPr lang="fi-FI" sz="1800" b="1" dirty="0" err="1">
                <a:solidFill>
                  <a:srgbClr val="000000"/>
                </a:solidFill>
                <a:effectLst/>
                <a:latin typeface="APPLE CHANCERY" panose="03020702040506060504" pitchFamily="66" charset="-79"/>
                <a:cs typeface="APPLE CHANCERY" panose="03020702040506060504" pitchFamily="66" charset="-79"/>
              </a:rPr>
              <a:t>companies</a:t>
            </a:r>
            <a:r>
              <a:rPr lang="fi-FI" sz="1800" b="1" dirty="0">
                <a:solidFill>
                  <a:srgbClr val="000000"/>
                </a:solidFill>
                <a:effectLst/>
                <a:latin typeface="APPLE CHANCERY" panose="03020702040506060504" pitchFamily="66" charset="-79"/>
                <a:cs typeface="APPLE CHANCERY" panose="03020702040506060504" pitchFamily="66" charset="-79"/>
              </a:rPr>
              <a:t>, EAKR </a:t>
            </a:r>
            <a:r>
              <a:rPr lang="fi-FI" sz="1800" b="1" dirty="0" err="1">
                <a:solidFill>
                  <a:srgbClr val="000000"/>
                </a:solidFill>
                <a:effectLst/>
                <a:latin typeface="APPLE CHANCERY" panose="03020702040506060504" pitchFamily="66" charset="-79"/>
                <a:cs typeface="APPLE CHANCERY" panose="03020702040506060504" pitchFamily="66" charset="-79"/>
              </a:rPr>
              <a:t>project</a:t>
            </a:r>
            <a:r>
              <a:rPr lang="fi-FI" sz="1800" b="1" dirty="0">
                <a:solidFill>
                  <a:srgbClr val="000000"/>
                </a:solidFill>
                <a:effectLst/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</a:p>
          <a:p>
            <a:endParaRPr lang="fi-FI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this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project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carbon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footprint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optimization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energy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consumption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in SME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companies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and</a:t>
            </a:r>
          </a:p>
          <a:p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other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organizations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is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studied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Savonia UAS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will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develop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methods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tools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for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evaluation</a:t>
            </a:r>
            <a:endParaRPr lang="fi-FI" sz="140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of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carbon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footprint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optimization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solar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energy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systems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Local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SME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companies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other</a:t>
            </a:r>
            <a:endParaRPr lang="fi-FI" sz="140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relevant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organizations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are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offering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pilot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cases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for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project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implementer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(Savonia) and for</a:t>
            </a:r>
          </a:p>
          <a:p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ongoing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development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process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project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contributes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significantly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to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know-how of</a:t>
            </a:r>
          </a:p>
          <a:p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low-carbon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operations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region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and, for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example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introduction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solar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electricity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in</a:t>
            </a:r>
          </a:p>
          <a:p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companies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after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project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can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immediately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reduce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carbon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footprint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results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are</a:t>
            </a:r>
            <a:endParaRPr lang="fi-FI" sz="140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distributed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e.g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with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workshop-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type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arrangements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And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after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project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results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will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be</a:t>
            </a:r>
            <a:endParaRPr lang="fi-FI" sz="140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distributed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region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with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help of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Savonia's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teaching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activities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and RDI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projects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</a:t>
            </a:r>
            <a:endParaRPr lang="fi-FI" sz="140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future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One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key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factor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behind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project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is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that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larger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companies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can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demand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carbon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footprint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report</a:t>
            </a:r>
            <a:endParaRPr lang="fi-FI" sz="140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from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SMEs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and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companies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themselves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not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have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expertise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to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this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Furthermore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</a:t>
            </a:r>
          </a:p>
          <a:p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order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to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generate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reasonable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payback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period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optimization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of a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suitable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solar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power</a:t>
            </a:r>
            <a:endParaRPr lang="fi-FI" sz="140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system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requires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information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about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energy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consumption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object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This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is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usually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not</a:t>
            </a:r>
            <a:endParaRPr lang="fi-FI" sz="140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taken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into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account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by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companies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selling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solar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power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systems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These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are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one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key</a:t>
            </a:r>
            <a:endParaRPr lang="fi-FI" sz="140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challenges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identified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during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preparation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phase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project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order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to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reduce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carbon</a:t>
            </a:r>
            <a:endParaRPr lang="fi-FI" sz="140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footprint</a:t>
            </a:r>
            <a:r>
              <a:rPr lang="fi-FI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lang="fi-FI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SMEs</a:t>
            </a:r>
            <a:endParaRPr lang="fi-FI" sz="140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303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7BA1EE-C3FB-8C96-3187-263E24F96E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03755587-3E9A-DE66-E635-C82E4E17654A}"/>
              </a:ext>
            </a:extLst>
          </p:cNvPr>
          <p:cNvSpPr txBox="1">
            <a:spLocks/>
          </p:cNvSpPr>
          <p:nvPr/>
        </p:nvSpPr>
        <p:spPr>
          <a:xfrm>
            <a:off x="945469" y="552883"/>
            <a:ext cx="7772400" cy="52689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16761448-0FBB-9729-9242-C35F71599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469" y="743672"/>
            <a:ext cx="2005758" cy="920576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D4301F17-69DF-C89D-42C8-80FCE1ADA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381" y="743672"/>
            <a:ext cx="2254171" cy="701101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AEF2D287-F673-D675-4791-98ADD37894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0048" y="880843"/>
            <a:ext cx="2682696" cy="563930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6A9A7D89-6593-A995-832D-C053D27B23B3}"/>
              </a:ext>
            </a:extLst>
          </p:cNvPr>
          <p:cNvSpPr txBox="1"/>
          <p:nvPr/>
        </p:nvSpPr>
        <p:spPr>
          <a:xfrm>
            <a:off x="426131" y="1992208"/>
            <a:ext cx="791661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2. </a:t>
            </a:r>
            <a:r>
              <a:rPr lang="fi-FI" sz="1800" b="1" dirty="0" err="1">
                <a:solidFill>
                  <a:srgbClr val="000000"/>
                </a:solidFill>
                <a:effectLst/>
                <a:latin typeface="APPLE CHANCERY" panose="03020702040506060504" pitchFamily="66" charset="-79"/>
                <a:cs typeface="APPLE CHANCERY" panose="03020702040506060504" pitchFamily="66" charset="-79"/>
              </a:rPr>
              <a:t>Carbon</a:t>
            </a:r>
            <a:r>
              <a:rPr lang="fi-FI" sz="1800" b="1" dirty="0">
                <a:solidFill>
                  <a:srgbClr val="000000"/>
                </a:solidFill>
                <a:effectLst/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fi-FI" sz="1800" b="1" dirty="0" err="1">
                <a:solidFill>
                  <a:srgbClr val="000000"/>
                </a:solidFill>
                <a:effectLst/>
                <a:latin typeface="APPLE CHANCERY" panose="03020702040506060504" pitchFamily="66" charset="-79"/>
                <a:cs typeface="APPLE CHANCERY" panose="03020702040506060504" pitchFamily="66" charset="-79"/>
              </a:rPr>
              <a:t>footprint</a:t>
            </a:r>
            <a:r>
              <a:rPr lang="fi-FI" sz="1800" b="1" dirty="0">
                <a:solidFill>
                  <a:srgbClr val="000000"/>
                </a:solidFill>
                <a:effectLst/>
                <a:latin typeface="APPLE CHANCERY" panose="03020702040506060504" pitchFamily="66" charset="-79"/>
                <a:cs typeface="APPLE CHANCERY" panose="03020702040506060504" pitchFamily="66" charset="-79"/>
              </a:rPr>
              <a:t> and </a:t>
            </a:r>
            <a:r>
              <a:rPr lang="fi-FI" sz="1800" b="1" dirty="0" err="1">
                <a:solidFill>
                  <a:srgbClr val="000000"/>
                </a:solidFill>
                <a:effectLst/>
                <a:latin typeface="APPLE CHANCERY" panose="03020702040506060504" pitchFamily="66" charset="-79"/>
                <a:cs typeface="APPLE CHANCERY" panose="03020702040506060504" pitchFamily="66" charset="-79"/>
              </a:rPr>
              <a:t>optimization</a:t>
            </a:r>
            <a:r>
              <a:rPr lang="fi-FI" sz="1800" b="1" dirty="0">
                <a:solidFill>
                  <a:srgbClr val="000000"/>
                </a:solidFill>
                <a:effectLst/>
                <a:latin typeface="APPLE CHANCERY" panose="03020702040506060504" pitchFamily="66" charset="-79"/>
                <a:cs typeface="APPLE CHANCERY" panose="03020702040506060504" pitchFamily="66" charset="-79"/>
              </a:rPr>
              <a:t> of </a:t>
            </a:r>
            <a:r>
              <a:rPr lang="fi-FI" sz="1800" b="1" dirty="0" err="1">
                <a:solidFill>
                  <a:srgbClr val="000000"/>
                </a:solidFill>
                <a:effectLst/>
                <a:latin typeface="APPLE CHANCERY" panose="03020702040506060504" pitchFamily="66" charset="-79"/>
                <a:cs typeface="APPLE CHANCERY" panose="03020702040506060504" pitchFamily="66" charset="-79"/>
              </a:rPr>
              <a:t>energy</a:t>
            </a:r>
            <a:r>
              <a:rPr lang="fi-FI" sz="1800" b="1" dirty="0">
                <a:solidFill>
                  <a:srgbClr val="000000"/>
                </a:solidFill>
                <a:effectLst/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fi-FI" sz="1800" b="1" dirty="0" err="1">
                <a:solidFill>
                  <a:srgbClr val="000000"/>
                </a:solidFill>
                <a:effectLst/>
                <a:latin typeface="APPLE CHANCERY" panose="03020702040506060504" pitchFamily="66" charset="-79"/>
                <a:cs typeface="APPLE CHANCERY" panose="03020702040506060504" pitchFamily="66" charset="-79"/>
              </a:rPr>
              <a:t>consumption</a:t>
            </a:r>
            <a:r>
              <a:rPr lang="fi-FI" sz="1800" b="1" dirty="0">
                <a:solidFill>
                  <a:srgbClr val="000000"/>
                </a:solidFill>
                <a:effectLst/>
                <a:latin typeface="APPLE CHANCERY" panose="03020702040506060504" pitchFamily="66" charset="-79"/>
                <a:cs typeface="APPLE CHANCERY" panose="03020702040506060504" pitchFamily="66" charset="-79"/>
              </a:rPr>
              <a:t> in SME </a:t>
            </a:r>
            <a:r>
              <a:rPr lang="fi-FI" sz="1800" b="1" dirty="0" err="1">
                <a:solidFill>
                  <a:srgbClr val="000000"/>
                </a:solidFill>
                <a:effectLst/>
                <a:latin typeface="APPLE CHANCERY" panose="03020702040506060504" pitchFamily="66" charset="-79"/>
                <a:cs typeface="APPLE CHANCERY" panose="03020702040506060504" pitchFamily="66" charset="-79"/>
              </a:rPr>
              <a:t>companies</a:t>
            </a:r>
            <a:r>
              <a:rPr lang="fi-FI" sz="1800" b="1" dirty="0">
                <a:solidFill>
                  <a:srgbClr val="000000"/>
                </a:solidFill>
                <a:effectLst/>
                <a:latin typeface="APPLE CHANCERY" panose="03020702040506060504" pitchFamily="66" charset="-79"/>
                <a:cs typeface="APPLE CHANCERY" panose="03020702040506060504" pitchFamily="66" charset="-79"/>
              </a:rPr>
              <a:t>, EAKR </a:t>
            </a:r>
            <a:r>
              <a:rPr lang="fi-FI" sz="1800" b="1" dirty="0" err="1">
                <a:solidFill>
                  <a:srgbClr val="000000"/>
                </a:solidFill>
                <a:effectLst/>
                <a:latin typeface="APPLE CHANCERY" panose="03020702040506060504" pitchFamily="66" charset="-79"/>
                <a:cs typeface="APPLE CHANCERY" panose="03020702040506060504" pitchFamily="66" charset="-79"/>
              </a:rPr>
              <a:t>project</a:t>
            </a:r>
            <a:r>
              <a:rPr lang="fi-FI" sz="1800" b="1" dirty="0">
                <a:solidFill>
                  <a:srgbClr val="000000"/>
                </a:solidFill>
                <a:effectLst/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</a:p>
          <a:p>
            <a:endParaRPr lang="fi-FI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i-FI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Target: </a:t>
            </a:r>
            <a:r>
              <a:rPr lang="fi-FI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develope</a:t>
            </a:r>
            <a:r>
              <a:rPr lang="fi-FI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fi-FI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process</a:t>
            </a:r>
            <a:r>
              <a:rPr lang="fi-FI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concept</a:t>
            </a:r>
            <a:r>
              <a:rPr lang="fi-FI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how</a:t>
            </a:r>
            <a:r>
              <a:rPr lang="fi-FI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to </a:t>
            </a:r>
            <a:r>
              <a:rPr lang="fi-FI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optimize</a:t>
            </a:r>
            <a:r>
              <a:rPr lang="fi-FI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solar</a:t>
            </a:r>
            <a:r>
              <a:rPr lang="fi-FI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energy</a:t>
            </a:r>
            <a:r>
              <a:rPr lang="fi-FI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system</a:t>
            </a:r>
            <a:r>
              <a:rPr lang="fi-FI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lang="fi-FI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lower</a:t>
            </a:r>
            <a:r>
              <a:rPr lang="fi-FI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carbon</a:t>
            </a:r>
            <a:r>
              <a:rPr lang="fi-FI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emissions</a:t>
            </a:r>
            <a:r>
              <a:rPr lang="fi-FI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at </a:t>
            </a:r>
            <a:r>
              <a:rPr lang="fi-FI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fi-FI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same</a:t>
            </a:r>
            <a:r>
              <a:rPr lang="fi-FI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time</a:t>
            </a:r>
            <a:endParaRPr lang="fi-FI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fi-FI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i-FI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Developing</a:t>
            </a:r>
            <a:r>
              <a:rPr lang="fi-FI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process</a:t>
            </a:r>
            <a:endParaRPr lang="fi-FI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</a:rPr>
              <a:t>10 </a:t>
            </a:r>
            <a:r>
              <a:rPr lang="fi-FI" dirty="0" err="1">
                <a:solidFill>
                  <a:srgbClr val="000000"/>
                </a:solidFill>
                <a:latin typeface="Arial" panose="020B0604020202020204" pitchFamily="34" charset="0"/>
              </a:rPr>
              <a:t>pilot</a:t>
            </a: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i-FI" dirty="0" err="1">
                <a:solidFill>
                  <a:srgbClr val="000000"/>
                </a:solidFill>
                <a:latin typeface="Arial" panose="020B0604020202020204" pitchFamily="34" charset="0"/>
              </a:rPr>
              <a:t>companies</a:t>
            </a:r>
            <a:endParaRPr lang="fi-FI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i-FI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Develope</a:t>
            </a:r>
            <a:r>
              <a:rPr lang="fi-FI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 data </a:t>
            </a:r>
            <a:r>
              <a:rPr lang="fi-FI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bace</a:t>
            </a:r>
            <a:r>
              <a:rPr lang="fi-FI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for a </a:t>
            </a:r>
            <a:r>
              <a:rPr lang="fi-FI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todays</a:t>
            </a:r>
            <a:r>
              <a:rPr lang="fi-FI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electricity</a:t>
            </a:r>
            <a:r>
              <a:rPr lang="fi-FI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</a:t>
            </a:r>
            <a:r>
              <a:rPr lang="fi-FI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consumption</a:t>
            </a:r>
            <a:r>
              <a:rPr lang="fi-FI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fi-FI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whole</a:t>
            </a:r>
            <a:r>
              <a:rPr lang="fi-FI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year</a:t>
            </a:r>
            <a:r>
              <a:rPr lang="fi-FI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1 </a:t>
            </a:r>
            <a:r>
              <a:rPr lang="fi-FI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hour</a:t>
            </a:r>
            <a:r>
              <a:rPr lang="fi-FI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 err="1">
                <a:solidFill>
                  <a:srgbClr val="000000"/>
                </a:solidFill>
                <a:latin typeface="Arial" panose="020B0604020202020204" pitchFamily="34" charset="0"/>
              </a:rPr>
              <a:t>Use</a:t>
            </a: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</a:rPr>
              <a:t> PVGIS </a:t>
            </a:r>
            <a:r>
              <a:rPr lang="fi-FI" dirty="0" err="1">
                <a:solidFill>
                  <a:srgbClr val="000000"/>
                </a:solidFill>
                <a:latin typeface="Arial" panose="020B0604020202020204" pitchFamily="34" charset="0"/>
              </a:rPr>
              <a:t>databace</a:t>
            </a: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</a:rPr>
              <a:t> to </a:t>
            </a:r>
            <a:r>
              <a:rPr lang="fi-FI" dirty="0" err="1">
                <a:solidFill>
                  <a:srgbClr val="000000"/>
                </a:solidFill>
                <a:latin typeface="Arial" panose="020B0604020202020204" pitchFamily="34" charset="0"/>
              </a:rPr>
              <a:t>gather</a:t>
            </a: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i-FI" dirty="0" err="1">
                <a:solidFill>
                  <a:srgbClr val="000000"/>
                </a:solidFill>
                <a:latin typeface="Arial" panose="020B0604020202020204" pitchFamily="34" charset="0"/>
              </a:rPr>
              <a:t>solar</a:t>
            </a: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i-FI" dirty="0" err="1">
                <a:solidFill>
                  <a:srgbClr val="000000"/>
                </a:solidFill>
                <a:latin typeface="Arial" panose="020B0604020202020204" pitchFamily="34" charset="0"/>
              </a:rPr>
              <a:t>energy</a:t>
            </a: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i-FI" dirty="0" err="1">
                <a:solidFill>
                  <a:srgbClr val="000000"/>
                </a:solidFill>
                <a:latin typeface="Arial" panose="020B0604020202020204" pitchFamily="34" charset="0"/>
              </a:rPr>
              <a:t>information</a:t>
            </a: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</a:rPr>
              <a:t> in </a:t>
            </a:r>
            <a:r>
              <a:rPr lang="fi-FI" dirty="0" err="1">
                <a:solidFill>
                  <a:srgbClr val="000000"/>
                </a:solidFill>
                <a:latin typeface="Arial" panose="020B0604020202020204" pitchFamily="34" charset="0"/>
              </a:rPr>
              <a:t>one</a:t>
            </a: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i-FI" dirty="0" err="1">
                <a:solidFill>
                  <a:srgbClr val="000000"/>
                </a:solidFill>
                <a:latin typeface="Arial" panose="020B0604020202020204" pitchFamily="34" charset="0"/>
              </a:rPr>
              <a:t>unique</a:t>
            </a: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i-FI" dirty="0" err="1">
                <a:solidFill>
                  <a:srgbClr val="000000"/>
                </a:solidFill>
                <a:latin typeface="Arial" panose="020B0604020202020204" pitchFamily="34" charset="0"/>
              </a:rPr>
              <a:t>place</a:t>
            </a: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</a:rPr>
              <a:t> and </a:t>
            </a:r>
            <a:r>
              <a:rPr lang="fi-FI" dirty="0" err="1">
                <a:solidFill>
                  <a:srgbClr val="000000"/>
                </a:solidFill>
                <a:latin typeface="Arial" panose="020B0604020202020204" pitchFamily="34" charset="0"/>
              </a:rPr>
              <a:t>building</a:t>
            </a:r>
            <a:endParaRPr lang="fi-FI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i-FI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Analyce</a:t>
            </a: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fi-FI" dirty="0" err="1">
                <a:solidFill>
                  <a:srgbClr val="000000"/>
                </a:solidFill>
                <a:latin typeface="Arial" panose="020B0604020202020204" pitchFamily="34" charset="0"/>
              </a:rPr>
              <a:t>potential</a:t>
            </a: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i-FI" dirty="0" err="1">
                <a:solidFill>
                  <a:srgbClr val="000000"/>
                </a:solidFill>
                <a:latin typeface="Arial" panose="020B0604020202020204" pitchFamily="34" charset="0"/>
              </a:rPr>
              <a:t>solar</a:t>
            </a: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i-FI" dirty="0" err="1">
                <a:solidFill>
                  <a:srgbClr val="000000"/>
                </a:solidFill>
                <a:latin typeface="Arial" panose="020B0604020202020204" pitchFamily="34" charset="0"/>
              </a:rPr>
              <a:t>energy</a:t>
            </a: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</a:rPr>
              <a:t> for m2 and </a:t>
            </a:r>
            <a:r>
              <a:rPr lang="fi-FI" dirty="0" err="1">
                <a:solidFill>
                  <a:srgbClr val="000000"/>
                </a:solidFill>
                <a:latin typeface="Arial" panose="020B0604020202020204" pitchFamily="34" charset="0"/>
              </a:rPr>
              <a:t>electricity</a:t>
            </a: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i-FI" dirty="0" err="1">
                <a:solidFill>
                  <a:srgbClr val="000000"/>
                </a:solidFill>
                <a:latin typeface="Arial" panose="020B0604020202020204" pitchFamily="34" charset="0"/>
              </a:rPr>
              <a:t>concumption</a:t>
            </a: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</a:rPr>
              <a:t>, &gt; </a:t>
            </a:r>
            <a:r>
              <a:rPr lang="fi-FI" dirty="0" err="1">
                <a:solidFill>
                  <a:srgbClr val="000000"/>
                </a:solidFill>
                <a:latin typeface="Arial" panose="020B0604020202020204" pitchFamily="34" charset="0"/>
              </a:rPr>
              <a:t>result</a:t>
            </a: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i-FI" dirty="0" err="1">
                <a:solidFill>
                  <a:srgbClr val="000000"/>
                </a:solidFill>
                <a:latin typeface="Arial" panose="020B0604020202020204" pitchFamily="34" charset="0"/>
              </a:rPr>
              <a:t>the</a:t>
            </a: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i-FI" dirty="0" err="1">
                <a:solidFill>
                  <a:srgbClr val="000000"/>
                </a:solidFill>
                <a:latin typeface="Arial" panose="020B0604020202020204" pitchFamily="34" charset="0"/>
              </a:rPr>
              <a:t>size</a:t>
            </a: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</a:rPr>
              <a:t> of </a:t>
            </a:r>
            <a:r>
              <a:rPr lang="fi-FI" dirty="0" err="1">
                <a:solidFill>
                  <a:srgbClr val="000000"/>
                </a:solidFill>
                <a:latin typeface="Arial" panose="020B0604020202020204" pitchFamily="34" charset="0"/>
              </a:rPr>
              <a:t>optimal</a:t>
            </a: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i-FI" dirty="0" err="1">
                <a:solidFill>
                  <a:srgbClr val="000000"/>
                </a:solidFill>
                <a:latin typeface="Arial" panose="020B0604020202020204" pitchFamily="34" charset="0"/>
              </a:rPr>
              <a:t>solar</a:t>
            </a: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i-FI" dirty="0" err="1">
                <a:solidFill>
                  <a:srgbClr val="000000"/>
                </a:solidFill>
                <a:latin typeface="Arial" panose="020B0604020202020204" pitchFamily="34" charset="0"/>
              </a:rPr>
              <a:t>energy</a:t>
            </a: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i-FI" dirty="0" err="1">
                <a:solidFill>
                  <a:srgbClr val="000000"/>
                </a:solidFill>
                <a:latin typeface="Arial" panose="020B0604020202020204" pitchFamily="34" charset="0"/>
              </a:rPr>
              <a:t>solution</a:t>
            </a: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</a:rPr>
              <a:t> for a </a:t>
            </a:r>
            <a:r>
              <a:rPr lang="fi-FI" dirty="0" err="1">
                <a:solidFill>
                  <a:srgbClr val="000000"/>
                </a:solidFill>
                <a:latin typeface="Arial" panose="020B0604020202020204" pitchFamily="34" charset="0"/>
              </a:rPr>
              <a:t>company</a:t>
            </a:r>
            <a:endParaRPr lang="fi-FI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i-FI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Develope</a:t>
            </a:r>
            <a:r>
              <a:rPr lang="fi-FI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service</a:t>
            </a:r>
            <a:r>
              <a:rPr lang="fi-FI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concept</a:t>
            </a:r>
            <a:r>
              <a:rPr lang="fi-FI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lang="fi-FI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onlin</a:t>
            </a:r>
            <a:r>
              <a:rPr lang="fi-FI" dirty="0" err="1">
                <a:solidFill>
                  <a:srgbClr val="000000"/>
                </a:solidFill>
                <a:latin typeface="Arial" panose="020B0604020202020204" pitchFamily="34" charset="0"/>
              </a:rPr>
              <a:t>e</a:t>
            </a: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i-FI" dirty="0" err="1">
                <a:solidFill>
                  <a:srgbClr val="000000"/>
                </a:solidFill>
                <a:latin typeface="Arial" panose="020B0604020202020204" pitchFamily="34" charset="0"/>
              </a:rPr>
              <a:t>course</a:t>
            </a: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</a:rPr>
              <a:t> for Savonia! </a:t>
            </a:r>
            <a:r>
              <a:rPr lang="fi-FI" dirty="0" err="1">
                <a:solidFill>
                  <a:srgbClr val="000000"/>
                </a:solidFill>
                <a:latin typeface="Arial" panose="020B0604020202020204" pitchFamily="34" charset="0"/>
              </a:rPr>
              <a:t>Very</a:t>
            </a: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i-FI" dirty="0" err="1">
                <a:solidFill>
                  <a:srgbClr val="000000"/>
                </a:solidFill>
                <a:latin typeface="Arial" panose="020B0604020202020204" pitchFamily="34" charset="0"/>
              </a:rPr>
              <a:t>important</a:t>
            </a: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i-FI" dirty="0" err="1">
                <a:solidFill>
                  <a:srgbClr val="000000"/>
                </a:solidFill>
                <a:latin typeface="Arial" panose="020B0604020202020204" pitchFamily="34" charset="0"/>
              </a:rPr>
              <a:t>part</a:t>
            </a: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</a:rPr>
              <a:t> of </a:t>
            </a:r>
            <a:r>
              <a:rPr lang="fi-FI" dirty="0" err="1">
                <a:solidFill>
                  <a:srgbClr val="000000"/>
                </a:solidFill>
                <a:latin typeface="Arial" panose="020B0604020202020204" pitchFamily="34" charset="0"/>
              </a:rPr>
              <a:t>project</a:t>
            </a: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</a:rPr>
              <a:t>!</a:t>
            </a:r>
            <a:endParaRPr lang="fi-FI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fi-FI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911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/>
          <p:cNvSpPr txBox="1">
            <a:spLocks/>
          </p:cNvSpPr>
          <p:nvPr/>
        </p:nvSpPr>
        <p:spPr>
          <a:xfrm>
            <a:off x="945469" y="552883"/>
            <a:ext cx="7772400" cy="52689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i-FI" sz="2800" b="1" dirty="0">
              <a:latin typeface="Cambria" panose="02040503050406030204" pitchFamily="18" charset="0"/>
            </a:endParaRPr>
          </a:p>
          <a:p>
            <a:r>
              <a:rPr lang="fi-FI" sz="2800" b="1" dirty="0" err="1">
                <a:latin typeface="Cambria" panose="02040503050406030204" pitchFamily="18" charset="0"/>
              </a:rPr>
              <a:t>Parmaco</a:t>
            </a:r>
            <a:endParaRPr lang="fi-FI" sz="2800" b="1" dirty="0">
              <a:latin typeface="Cambria" panose="02040503050406030204" pitchFamily="18" charset="0"/>
            </a:endParaRPr>
          </a:p>
          <a:p>
            <a:r>
              <a:rPr lang="fi-FI" sz="2800" b="1" dirty="0">
                <a:latin typeface="Cambria" panose="02040503050406030204" pitchFamily="18" charset="0"/>
              </a:rPr>
              <a:t>Teollisuustie 13</a:t>
            </a:r>
          </a:p>
          <a:p>
            <a:r>
              <a:rPr lang="fi-FI" sz="2800" b="1" dirty="0">
                <a:latin typeface="Cambria" panose="02040503050406030204" pitchFamily="18" charset="0"/>
              </a:rPr>
              <a:t>Leppävirta</a:t>
            </a:r>
          </a:p>
          <a:p>
            <a:endParaRPr lang="fi-FI" sz="2800" b="1" dirty="0">
              <a:latin typeface="Cambria" panose="02040503050406030204" pitchFamily="18" charset="0"/>
            </a:endParaRPr>
          </a:p>
          <a:p>
            <a:endParaRPr lang="fi-FI" sz="2800" b="1" dirty="0">
              <a:latin typeface="Cambria" panose="02040503050406030204" pitchFamily="18" charset="0"/>
            </a:endParaRPr>
          </a:p>
          <a:p>
            <a:endParaRPr lang="fi-FI" sz="2000" dirty="0">
              <a:latin typeface="Cambria" panose="02040503050406030204" pitchFamily="18" charset="0"/>
            </a:endParaRPr>
          </a:p>
          <a:p>
            <a:endParaRPr lang="fi-FI" sz="2000" dirty="0">
              <a:latin typeface="Cambria" panose="02040503050406030204" pitchFamily="18" charset="0"/>
            </a:endParaRPr>
          </a:p>
          <a:p>
            <a:r>
              <a:rPr lang="fi-FI" sz="2000" dirty="0">
                <a:latin typeface="Cambria" panose="02040503050406030204" pitchFamily="18" charset="0"/>
              </a:rPr>
              <a:t>Google </a:t>
            </a:r>
            <a:r>
              <a:rPr lang="fi-FI" sz="2000" dirty="0" err="1">
                <a:latin typeface="Cambria" panose="02040503050406030204" pitchFamily="18" charset="0"/>
              </a:rPr>
              <a:t>Maps</a:t>
            </a:r>
            <a:endParaRPr lang="fi-FI" sz="2000" dirty="0">
              <a:latin typeface="Cambria" panose="02040503050406030204" pitchFamily="18" charset="0"/>
            </a:endParaRPr>
          </a:p>
          <a:p>
            <a:endParaRPr lang="fi-FI" sz="2800" b="1" dirty="0">
              <a:latin typeface="Cambria" panose="02040503050406030204" pitchFamily="18" charset="0"/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7393" y="87357"/>
            <a:ext cx="4400550" cy="4210050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09" y="3881396"/>
            <a:ext cx="8112034" cy="2812093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985" y="2481535"/>
            <a:ext cx="2190750" cy="466725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E32ABD63-F89B-B7E5-1745-2CF8D7083FC5}"/>
              </a:ext>
            </a:extLst>
          </p:cNvPr>
          <p:cNvSpPr txBox="1"/>
          <p:nvPr/>
        </p:nvSpPr>
        <p:spPr>
          <a:xfrm>
            <a:off x="465909" y="552883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Case</a:t>
            </a:r>
          </a:p>
        </p:txBody>
      </p:sp>
    </p:spTree>
    <p:extLst>
      <p:ext uri="{BB962C8B-B14F-4D97-AF65-F5344CB8AC3E}">
        <p14:creationId xmlns:p14="http://schemas.microsoft.com/office/powerpoint/2010/main" val="2638351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/>
          <p:cNvSpPr txBox="1">
            <a:spLocks/>
          </p:cNvSpPr>
          <p:nvPr/>
        </p:nvSpPr>
        <p:spPr>
          <a:xfrm>
            <a:off x="945469" y="552883"/>
            <a:ext cx="7772400" cy="52689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Parmaco</a:t>
            </a: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, Teollisuustie 13, Leppävirta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	</a:t>
            </a:r>
            <a:r>
              <a:rPr lang="fi-FI" sz="2400" dirty="0" err="1">
                <a:solidFill>
                  <a:prstClr val="black"/>
                </a:solidFill>
                <a:latin typeface="Cambria" panose="02040503050406030204" pitchFamily="18" charset="0"/>
              </a:rPr>
              <a:t>Electricity</a:t>
            </a:r>
            <a:r>
              <a:rPr lang="fi-FI" sz="240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fi-FI" sz="2400" dirty="0" err="1">
                <a:solidFill>
                  <a:prstClr val="black"/>
                </a:solidFill>
                <a:latin typeface="Cambria" panose="02040503050406030204" pitchFamily="18" charset="0"/>
              </a:rPr>
              <a:t>consumtion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 841,2 MWh (</a:t>
            </a:r>
            <a:r>
              <a:rPr lang="fi-FI" sz="2400" dirty="0" err="1">
                <a:solidFill>
                  <a:prstClr val="black"/>
                </a:solidFill>
                <a:latin typeface="Cambria" panose="02040503050406030204" pitchFamily="18" charset="0"/>
              </a:rPr>
              <a:t>year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 2020)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 	</a:t>
            </a:r>
            <a:r>
              <a:rPr lang="fi-FI" sz="2400" dirty="0" err="1">
                <a:solidFill>
                  <a:prstClr val="black"/>
                </a:solidFill>
                <a:latin typeface="Cambria" panose="02040503050406030204" pitchFamily="18" charset="0"/>
              </a:rPr>
              <a:t>Average</a:t>
            </a:r>
            <a:r>
              <a:rPr lang="fi-FI" sz="2400" dirty="0">
                <a:solidFill>
                  <a:prstClr val="black"/>
                </a:solidFill>
                <a:latin typeface="Cambria" panose="02040503050406030204" pitchFamily="18" charset="0"/>
              </a:rPr>
              <a:t> per </a:t>
            </a:r>
            <a:r>
              <a:rPr lang="fi-FI" sz="2400" dirty="0" err="1">
                <a:solidFill>
                  <a:prstClr val="black"/>
                </a:solidFill>
                <a:latin typeface="Cambria" panose="02040503050406030204" pitchFamily="18" charset="0"/>
              </a:rPr>
              <a:t>hour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 96 kW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	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How </a:t>
            </a: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consumption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 </a:t>
            </a: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range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 2020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120" y="2297056"/>
            <a:ext cx="6601097" cy="396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208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/>
          <p:cNvSpPr txBox="1">
            <a:spLocks/>
          </p:cNvSpPr>
          <p:nvPr/>
        </p:nvSpPr>
        <p:spPr>
          <a:xfrm>
            <a:off x="748937" y="552883"/>
            <a:ext cx="7968932" cy="52689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i-FI" sz="1800" b="1" dirty="0">
              <a:latin typeface="Cambria" panose="02040503050406030204" pitchFamily="18" charset="0"/>
            </a:endParaRPr>
          </a:p>
          <a:p>
            <a:pPr fontAlgn="base"/>
            <a:endParaRPr lang="qaa-Latn-001" sz="2400" b="1" dirty="0">
              <a:latin typeface="Cambria" panose="02040503050406030204" pitchFamily="18" charset="0"/>
              <a:sym typeface="Wingdings" panose="05000000000000000000" pitchFamily="2" charset="2"/>
            </a:endParaRPr>
          </a:p>
          <a:p>
            <a:pPr fontAlgn="base"/>
            <a:r>
              <a:rPr lang="fi-FI" sz="2400" b="1" dirty="0">
                <a:latin typeface="Cambria" panose="02040503050406030204" pitchFamily="18" charset="0"/>
                <a:sym typeface="Wingdings" panose="05000000000000000000" pitchFamily="2" charset="2"/>
              </a:rPr>
              <a:t>PVGIS</a:t>
            </a:r>
          </a:p>
          <a:p>
            <a:pPr fontAlgn="base"/>
            <a:endParaRPr lang="fi-FI" sz="1800" dirty="0">
              <a:latin typeface="Cambria" panose="02040503050406030204" pitchFamily="18" charset="0"/>
              <a:sym typeface="Wingdings" panose="05000000000000000000" pitchFamily="2" charset="2"/>
            </a:endParaRPr>
          </a:p>
          <a:p>
            <a:pPr fontAlgn="base"/>
            <a:endParaRPr lang="fi-FI" sz="1800" b="1" dirty="0">
              <a:latin typeface="Cambria" panose="02040503050406030204" pitchFamily="18" charset="0"/>
              <a:sym typeface="Wingdings" panose="05000000000000000000" pitchFamily="2" charset="2"/>
            </a:endParaRPr>
          </a:p>
          <a:p>
            <a:pPr fontAlgn="base"/>
            <a:endParaRPr lang="fi-FI" sz="1800" b="1" dirty="0">
              <a:latin typeface="Cambria" panose="02040503050406030204" pitchFamily="18" charset="0"/>
              <a:sym typeface="Wingdings" panose="05000000000000000000" pitchFamily="2" charset="2"/>
            </a:endParaRPr>
          </a:p>
          <a:p>
            <a:pPr fontAlgn="base"/>
            <a:endParaRPr lang="fi-FI" sz="1800" b="1" dirty="0">
              <a:latin typeface="Cambria" panose="02040503050406030204" pitchFamily="18" charset="0"/>
              <a:sym typeface="Wingdings" panose="05000000000000000000" pitchFamily="2" charset="2"/>
            </a:endParaRPr>
          </a:p>
          <a:p>
            <a:pPr fontAlgn="base"/>
            <a:endParaRPr lang="fi-FI" sz="1800" dirty="0">
              <a:latin typeface="Cambria" panose="02040503050406030204" pitchFamily="18" charset="0"/>
              <a:hlinkClick r:id="rId2"/>
            </a:endParaRPr>
          </a:p>
          <a:p>
            <a:endParaRPr lang="fi-FI" sz="1800" dirty="0">
              <a:latin typeface="Cambria" panose="02040503050406030204" pitchFamily="18" charset="0"/>
            </a:endParaRPr>
          </a:p>
          <a:p>
            <a:endParaRPr lang="fi-FI" sz="1800" b="1" dirty="0">
              <a:latin typeface="Cambria" panose="02040503050406030204" pitchFamily="18" charset="0"/>
            </a:endParaRPr>
          </a:p>
          <a:p>
            <a:endParaRPr lang="fi-FI" sz="1800" dirty="0">
              <a:latin typeface="Cambria" panose="02040503050406030204" pitchFamily="18" charset="0"/>
              <a:hlinkClick r:id="rId2"/>
            </a:endParaRPr>
          </a:p>
          <a:p>
            <a:endParaRPr lang="fi-FI" sz="1800" b="1" baseline="-25000" dirty="0">
              <a:latin typeface="Cambria" panose="02040503050406030204" pitchFamily="18" charset="0"/>
            </a:endParaRPr>
          </a:p>
          <a:p>
            <a:endParaRPr lang="fi-FI" sz="1800" b="1" baseline="-25000" dirty="0">
              <a:latin typeface="Cambria" panose="02040503050406030204" pitchFamily="18" charset="0"/>
            </a:endParaRPr>
          </a:p>
          <a:p>
            <a:endParaRPr lang="fi-FI" sz="1800" b="1" dirty="0">
              <a:latin typeface="Cambria" panose="02040503050406030204" pitchFamily="18" charset="0"/>
            </a:endParaRPr>
          </a:p>
          <a:p>
            <a:endParaRPr lang="fi-FI" sz="1800" b="1" dirty="0">
              <a:latin typeface="Cambria" panose="02040503050406030204" pitchFamily="18" charset="0"/>
            </a:endParaRPr>
          </a:p>
          <a:p>
            <a:endParaRPr lang="fi-FI" sz="1800" b="1" dirty="0">
              <a:latin typeface="Cambria" panose="02040503050406030204" pitchFamily="18" charset="0"/>
            </a:endParaRPr>
          </a:p>
          <a:p>
            <a:endParaRPr lang="fi-FI" sz="2400" b="1" dirty="0">
              <a:latin typeface="Cambria" panose="02040503050406030204" pitchFamily="18" charset="0"/>
            </a:endParaRPr>
          </a:p>
          <a:p>
            <a:endParaRPr lang="fi-FI" sz="2400" b="1" dirty="0">
              <a:latin typeface="Cambria" panose="02040503050406030204" pitchFamily="18" charset="0"/>
            </a:endParaRPr>
          </a:p>
          <a:p>
            <a:endParaRPr lang="fi-FI" sz="2400" b="1" dirty="0">
              <a:latin typeface="Cambria" panose="02040503050406030204" pitchFamily="18" charset="0"/>
            </a:endParaRPr>
          </a:p>
          <a:p>
            <a:endParaRPr lang="fi-FI" sz="2400" b="1" dirty="0">
              <a:latin typeface="Cambria" panose="02040503050406030204" pitchFamily="18" charset="0"/>
            </a:endParaRPr>
          </a:p>
          <a:p>
            <a:endParaRPr lang="fi-FI" sz="2400" b="1" dirty="0">
              <a:latin typeface="Cambria" panose="02040503050406030204" pitchFamily="18" charset="0"/>
            </a:endParaRPr>
          </a:p>
          <a:p>
            <a:endParaRPr lang="fi-FI" sz="2400" dirty="0">
              <a:latin typeface="Cambria" panose="02040503050406030204" pitchFamily="18" charset="0"/>
            </a:endParaRPr>
          </a:p>
          <a:p>
            <a:endParaRPr lang="fi-FI" sz="2400" dirty="0">
              <a:latin typeface="Cambria" panose="02040503050406030204" pitchFamily="18" charset="0"/>
            </a:endParaRPr>
          </a:p>
          <a:p>
            <a:endParaRPr lang="fi-FI" sz="2800" b="1" dirty="0">
              <a:latin typeface="Cambria" panose="02040503050406030204" pitchFamily="18" charset="0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1E46B494-D123-B332-35F4-05E169066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124" y="1988801"/>
            <a:ext cx="8560455" cy="383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077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/>
          <p:cNvSpPr txBox="1">
            <a:spLocks/>
          </p:cNvSpPr>
          <p:nvPr/>
        </p:nvSpPr>
        <p:spPr>
          <a:xfrm>
            <a:off x="945469" y="552883"/>
            <a:ext cx="7772400" cy="52689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qaa-Latn-001" sz="2400" b="1" dirty="0">
              <a:latin typeface="Cambria" panose="02040503050406030204" pitchFamily="18" charset="0"/>
            </a:endParaRPr>
          </a:p>
          <a:p>
            <a:r>
              <a:rPr lang="fi-FI" sz="2400" b="1" dirty="0" err="1">
                <a:latin typeface="Cambria" panose="02040503050406030204" pitchFamily="18" charset="0"/>
              </a:rPr>
              <a:t>Solar</a:t>
            </a:r>
            <a:r>
              <a:rPr lang="fi-FI" sz="2400" b="1" dirty="0">
                <a:latin typeface="Cambria" panose="02040503050406030204" pitchFamily="18" charset="0"/>
              </a:rPr>
              <a:t> </a:t>
            </a:r>
            <a:r>
              <a:rPr lang="fi-FI" sz="2400" b="1" dirty="0" err="1">
                <a:latin typeface="Cambria" panose="02040503050406030204" pitchFamily="18" charset="0"/>
              </a:rPr>
              <a:t>panels</a:t>
            </a:r>
            <a:r>
              <a:rPr lang="fi-FI" sz="2400" b="1" dirty="0">
                <a:latin typeface="Cambria" panose="02040503050406030204" pitchFamily="18" charset="0"/>
              </a:rPr>
              <a:t> </a:t>
            </a:r>
            <a:r>
              <a:rPr lang="fi-FI" sz="2400" b="1" dirty="0" err="1">
                <a:latin typeface="Cambria" panose="02040503050406030204" pitchFamily="18" charset="0"/>
              </a:rPr>
              <a:t>estimate</a:t>
            </a:r>
            <a:r>
              <a:rPr lang="fi-FI" sz="2400" b="1" dirty="0">
                <a:latin typeface="Cambria" panose="02040503050406030204" pitchFamily="18" charset="0"/>
              </a:rPr>
              <a:t> </a:t>
            </a:r>
            <a:r>
              <a:rPr lang="fi-FI" sz="2400" b="1" dirty="0" err="1">
                <a:latin typeface="Cambria" panose="02040503050406030204" pitchFamily="18" charset="0"/>
              </a:rPr>
              <a:t>electricity</a:t>
            </a:r>
            <a:r>
              <a:rPr lang="fi-FI" sz="2400" b="1" dirty="0">
                <a:latin typeface="Cambria" panose="02040503050406030204" pitchFamily="18" charset="0"/>
              </a:rPr>
              <a:t> </a:t>
            </a:r>
            <a:r>
              <a:rPr lang="fi-FI" sz="2400" b="1" dirty="0" err="1">
                <a:latin typeface="Cambria" panose="02040503050406030204" pitchFamily="18" charset="0"/>
              </a:rPr>
              <a:t>production</a:t>
            </a:r>
            <a:r>
              <a:rPr lang="fi-FI" sz="2400" b="1" dirty="0">
                <a:latin typeface="Cambria" panose="02040503050406030204" pitchFamily="18" charset="0"/>
              </a:rPr>
              <a:t>, PVGIS</a:t>
            </a:r>
          </a:p>
          <a:p>
            <a:endParaRPr lang="qaa-Latn-001" sz="2400" b="1" dirty="0">
              <a:latin typeface="Cambria" panose="02040503050406030204" pitchFamily="18" charset="0"/>
            </a:endParaRPr>
          </a:p>
          <a:p>
            <a:endParaRPr lang="qaa-Latn-001" sz="2400" b="1" dirty="0">
              <a:latin typeface="Cambria" panose="02040503050406030204" pitchFamily="18" charset="0"/>
            </a:endParaRPr>
          </a:p>
          <a:p>
            <a:endParaRPr lang="qaa-Latn-001" sz="2400" b="1" dirty="0">
              <a:latin typeface="Cambria" panose="02040503050406030204" pitchFamily="18" charset="0"/>
            </a:endParaRPr>
          </a:p>
          <a:p>
            <a:endParaRPr lang="qaa-Latn-001" sz="2400" b="1" dirty="0">
              <a:latin typeface="Cambria" panose="02040503050406030204" pitchFamily="18" charset="0"/>
            </a:endParaRPr>
          </a:p>
          <a:p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hlinkClick r:id="rId2"/>
              </a:rPr>
              <a:t>https://ec.europa.eu/jrc/en/pvgis</a:t>
            </a:r>
            <a:endParaRPr lang="qaa-Latn-001" sz="2400" b="1" dirty="0">
              <a:latin typeface="Cambria" panose="02040503050406030204" pitchFamily="18" charset="0"/>
            </a:endParaRPr>
          </a:p>
          <a:p>
            <a:endParaRPr lang="qaa-Latn-001" sz="2400" b="1" dirty="0">
              <a:latin typeface="Cambria" panose="02040503050406030204" pitchFamily="18" charset="0"/>
            </a:endParaRPr>
          </a:p>
          <a:p>
            <a:r>
              <a:rPr lang="fi-FI" sz="2000" b="1" dirty="0">
                <a:latin typeface="Cambria" panose="02040503050406030204" pitchFamily="18" charset="0"/>
              </a:rPr>
              <a:t>260 </a:t>
            </a:r>
            <a:r>
              <a:rPr lang="fi-FI" sz="2000" b="1" dirty="0" err="1">
                <a:latin typeface="Cambria" panose="02040503050406030204" pitchFamily="18" charset="0"/>
              </a:rPr>
              <a:t>peaces</a:t>
            </a:r>
            <a:r>
              <a:rPr lang="fi-FI" sz="2000" b="1" dirty="0">
                <a:latin typeface="Cambria" panose="02040503050406030204" pitchFamily="18" charset="0"/>
              </a:rPr>
              <a:t> 385 </a:t>
            </a:r>
            <a:r>
              <a:rPr lang="fi-FI" sz="2000" b="1" dirty="0" err="1">
                <a:latin typeface="Cambria" panose="02040503050406030204" pitchFamily="18" charset="0"/>
              </a:rPr>
              <a:t>Wp</a:t>
            </a:r>
            <a:r>
              <a:rPr lang="fi-FI" sz="2000" b="1" dirty="0">
                <a:latin typeface="Cambria" panose="02040503050406030204" pitchFamily="18" charset="0"/>
              </a:rPr>
              <a:t> </a:t>
            </a:r>
            <a:r>
              <a:rPr lang="fi-FI" sz="2000" b="1" dirty="0" err="1">
                <a:latin typeface="Cambria" panose="02040503050406030204" pitchFamily="18" charset="0"/>
              </a:rPr>
              <a:t>solar</a:t>
            </a:r>
            <a:r>
              <a:rPr lang="fi-FI" sz="2000" b="1" dirty="0">
                <a:latin typeface="Cambria" panose="02040503050406030204" pitchFamily="18" charset="0"/>
              </a:rPr>
              <a:t> </a:t>
            </a:r>
            <a:r>
              <a:rPr lang="fi-FI" sz="2000" b="1" dirty="0" err="1">
                <a:latin typeface="Cambria" panose="02040503050406030204" pitchFamily="18" charset="0"/>
              </a:rPr>
              <a:t>panel</a:t>
            </a:r>
            <a:r>
              <a:rPr lang="fi-FI" sz="2000" b="1" dirty="0">
                <a:latin typeface="Cambria" panose="02040503050406030204" pitchFamily="18" charset="0"/>
              </a:rPr>
              <a:t>, = 100,1 </a:t>
            </a:r>
            <a:r>
              <a:rPr lang="fi-FI" sz="2000" b="1" dirty="0" err="1">
                <a:latin typeface="Cambria" panose="02040503050406030204" pitchFamily="18" charset="0"/>
              </a:rPr>
              <a:t>kWp</a:t>
            </a:r>
            <a:endParaRPr lang="fi-FI" sz="2000" b="1" dirty="0">
              <a:latin typeface="Cambria" panose="02040503050406030204" pitchFamily="18" charset="0"/>
            </a:endParaRPr>
          </a:p>
          <a:p>
            <a:r>
              <a:rPr lang="fi-FI" sz="2000" b="1" dirty="0">
                <a:latin typeface="Cambria" panose="02040503050406030204" pitchFamily="18" charset="0"/>
              </a:rPr>
              <a:t>Optimizing </a:t>
            </a:r>
            <a:r>
              <a:rPr lang="fi-FI" sz="2000" b="1" dirty="0" err="1">
                <a:latin typeface="Cambria" panose="02040503050406030204" pitchFamily="18" charset="0"/>
              </a:rPr>
              <a:t>installationg</a:t>
            </a:r>
            <a:r>
              <a:rPr lang="fi-FI" sz="2000" b="1" dirty="0">
                <a:latin typeface="Cambria" panose="02040503050406030204" pitchFamily="18" charset="0"/>
              </a:rPr>
              <a:t> </a:t>
            </a:r>
            <a:r>
              <a:rPr lang="fi-FI" sz="2000" b="1" dirty="0" err="1">
                <a:latin typeface="Cambria" panose="02040503050406030204" pitchFamily="18" charset="0"/>
              </a:rPr>
              <a:t>angle</a:t>
            </a:r>
            <a:r>
              <a:rPr lang="fi-FI" sz="2000" b="1" dirty="0">
                <a:latin typeface="Cambria" panose="02040503050406030204" pitchFamily="18" charset="0"/>
              </a:rPr>
              <a:t> and </a:t>
            </a:r>
            <a:r>
              <a:rPr lang="fi-FI" sz="2000" b="1" dirty="0" err="1">
                <a:latin typeface="Cambria" panose="02040503050406030204" pitchFamily="18" charset="0"/>
              </a:rPr>
              <a:t>projection</a:t>
            </a:r>
            <a:r>
              <a:rPr lang="fi-FI" sz="2000" b="1" dirty="0">
                <a:latin typeface="Cambria" panose="02040503050406030204" pitchFamily="18" charset="0"/>
              </a:rPr>
              <a:t> (</a:t>
            </a:r>
            <a:r>
              <a:rPr lang="fi-FI" sz="2000" b="1" dirty="0" err="1">
                <a:latin typeface="Cambria" panose="02040503050406030204" pitchFamily="18" charset="0"/>
              </a:rPr>
              <a:t>azimuth</a:t>
            </a:r>
            <a:r>
              <a:rPr lang="fi-FI" sz="2000" b="1" dirty="0">
                <a:latin typeface="Cambria" panose="02040503050406030204" pitchFamily="18" charset="0"/>
              </a:rPr>
              <a:t>)</a:t>
            </a:r>
            <a:endParaRPr lang="qaa-Latn-001" sz="2000" b="1" dirty="0">
              <a:latin typeface="Cambria" panose="02040503050406030204" pitchFamily="18" charset="0"/>
            </a:endParaRPr>
          </a:p>
          <a:p>
            <a:endParaRPr lang="qaa-Latn-001" sz="2000" b="1" dirty="0">
              <a:latin typeface="Cambria" panose="02040503050406030204" pitchFamily="18" charset="0"/>
            </a:endParaRPr>
          </a:p>
          <a:p>
            <a:r>
              <a:rPr lang="qaa-Latn-001" sz="2000" b="1">
                <a:latin typeface="Cambria" panose="02040503050406030204" pitchFamily="18" charset="0"/>
              </a:rPr>
              <a:t>PVGIS </a:t>
            </a:r>
            <a:r>
              <a:rPr lang="fi-FI" sz="2000" b="1" dirty="0" err="1">
                <a:latin typeface="Cambria" panose="02040503050406030204" pitchFamily="18" charset="0"/>
              </a:rPr>
              <a:t>gives</a:t>
            </a:r>
            <a:r>
              <a:rPr lang="fi-FI" sz="2000" b="1" dirty="0">
                <a:latin typeface="Cambria" panose="02040503050406030204" pitchFamily="18" charset="0"/>
              </a:rPr>
              <a:t> </a:t>
            </a:r>
            <a:r>
              <a:rPr lang="fi-FI" sz="2000" b="1" dirty="0" err="1">
                <a:latin typeface="Cambria" panose="02040503050406030204" pitchFamily="18" charset="0"/>
              </a:rPr>
              <a:t>estimated</a:t>
            </a:r>
            <a:r>
              <a:rPr lang="fi-FI" sz="2000" b="1" dirty="0">
                <a:latin typeface="Cambria" panose="02040503050406030204" pitchFamily="18" charset="0"/>
              </a:rPr>
              <a:t> </a:t>
            </a:r>
            <a:r>
              <a:rPr lang="fi-FI" sz="2000" b="1" dirty="0" err="1">
                <a:latin typeface="Cambria" panose="02040503050406030204" pitchFamily="18" charset="0"/>
              </a:rPr>
              <a:t>electircity</a:t>
            </a:r>
            <a:r>
              <a:rPr lang="fi-FI" sz="2000" b="1" dirty="0">
                <a:latin typeface="Cambria" panose="02040503050406030204" pitchFamily="18" charset="0"/>
              </a:rPr>
              <a:t> </a:t>
            </a:r>
            <a:r>
              <a:rPr lang="fi-FI" sz="2000" b="1" dirty="0" err="1">
                <a:latin typeface="Cambria" panose="02040503050406030204" pitchFamily="18" charset="0"/>
              </a:rPr>
              <a:t>production</a:t>
            </a:r>
            <a:r>
              <a:rPr lang="fi-FI" sz="2000" b="1" dirty="0">
                <a:latin typeface="Cambria" panose="02040503050406030204" pitchFamily="18" charset="0"/>
              </a:rPr>
              <a:t> for an </a:t>
            </a:r>
            <a:r>
              <a:rPr lang="fi-FI" sz="2000" b="1" dirty="0" err="1">
                <a:latin typeface="Cambria" panose="02040503050406030204" pitchFamily="18" charset="0"/>
              </a:rPr>
              <a:t>hour</a:t>
            </a:r>
            <a:endParaRPr lang="qaa-Latn-001" sz="2000" b="1" dirty="0">
              <a:latin typeface="Cambria" panose="02040503050406030204" pitchFamily="18" charset="0"/>
            </a:endParaRPr>
          </a:p>
          <a:p>
            <a:endParaRPr lang="qaa-Latn-001" sz="2000" b="1" dirty="0">
              <a:latin typeface="Cambria" panose="02040503050406030204" pitchFamily="18" charset="0"/>
            </a:endParaRPr>
          </a:p>
          <a:p>
            <a:endParaRPr lang="fi-FI" sz="2400" dirty="0">
              <a:latin typeface="Cambria" panose="02040503050406030204" pitchFamily="18" charset="0"/>
            </a:endParaRPr>
          </a:p>
          <a:p>
            <a:endParaRPr lang="fi-FI" sz="2400" b="1" dirty="0">
              <a:latin typeface="Cambria" panose="02040503050406030204" pitchFamily="18" charset="0"/>
            </a:endParaRPr>
          </a:p>
          <a:p>
            <a:endParaRPr lang="fi-FI" sz="2400" b="1" dirty="0">
              <a:latin typeface="Cambria" panose="02040503050406030204" pitchFamily="18" charset="0"/>
            </a:endParaRPr>
          </a:p>
          <a:p>
            <a:endParaRPr lang="fi-FI" sz="2400" b="1" dirty="0">
              <a:latin typeface="Cambria" panose="02040503050406030204" pitchFamily="18" charset="0"/>
            </a:endParaRPr>
          </a:p>
          <a:p>
            <a:endParaRPr lang="fi-FI" sz="2400" b="1" dirty="0">
              <a:latin typeface="Cambria" panose="02040503050406030204" pitchFamily="18" charset="0"/>
            </a:endParaRPr>
          </a:p>
          <a:p>
            <a:endParaRPr lang="fi-FI" sz="2400" b="1" dirty="0">
              <a:latin typeface="Cambria" panose="02040503050406030204" pitchFamily="18" charset="0"/>
            </a:endParaRPr>
          </a:p>
          <a:p>
            <a:endParaRPr lang="fi-FI" sz="2400" b="1" dirty="0">
              <a:latin typeface="Cambria" panose="02040503050406030204" pitchFamily="18" charset="0"/>
            </a:endParaRPr>
          </a:p>
          <a:p>
            <a:endParaRPr lang="fi-FI" sz="2400" b="1" dirty="0">
              <a:latin typeface="Cambria" panose="02040503050406030204" pitchFamily="18" charset="0"/>
            </a:endParaRPr>
          </a:p>
          <a:p>
            <a:endParaRPr lang="fi-FI" sz="2400" b="1" dirty="0">
              <a:latin typeface="Cambria" panose="02040503050406030204" pitchFamily="18" charset="0"/>
            </a:endParaRPr>
          </a:p>
          <a:p>
            <a:endParaRPr lang="fi-FI" sz="2400" dirty="0">
              <a:latin typeface="Cambria" panose="02040503050406030204" pitchFamily="18" charset="0"/>
            </a:endParaRPr>
          </a:p>
          <a:p>
            <a:endParaRPr lang="fi-FI" sz="2400" dirty="0">
              <a:latin typeface="Cambria" panose="02040503050406030204" pitchFamily="18" charset="0"/>
            </a:endParaRPr>
          </a:p>
          <a:p>
            <a:endParaRPr lang="fi-FI" sz="2800" b="1" dirty="0">
              <a:latin typeface="Cambria" panose="02040503050406030204" pitchFamily="18" charset="0"/>
            </a:endParaRP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60451A9F-C2DD-98F0-399E-22031F6CF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469" y="1543268"/>
            <a:ext cx="7772400" cy="84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654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/>
          <p:cNvSpPr txBox="1">
            <a:spLocks/>
          </p:cNvSpPr>
          <p:nvPr/>
        </p:nvSpPr>
        <p:spPr>
          <a:xfrm>
            <a:off x="945469" y="552883"/>
            <a:ext cx="7772400" cy="52689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400" b="1" dirty="0" err="1">
                <a:latin typeface="Cambria" panose="02040503050406030204" pitchFamily="18" charset="0"/>
              </a:rPr>
              <a:t>Solar</a:t>
            </a:r>
            <a:r>
              <a:rPr lang="fi-FI" sz="2400" b="1" dirty="0">
                <a:latin typeface="Cambria" panose="02040503050406030204" pitchFamily="18" charset="0"/>
              </a:rPr>
              <a:t> </a:t>
            </a:r>
            <a:r>
              <a:rPr lang="fi-FI" sz="2400" b="1" dirty="0" err="1">
                <a:latin typeface="Cambria" panose="02040503050406030204" pitchFamily="18" charset="0"/>
              </a:rPr>
              <a:t>panel</a:t>
            </a:r>
            <a:r>
              <a:rPr lang="fi-FI" sz="2400" b="1" dirty="0">
                <a:latin typeface="Cambria" panose="02040503050406030204" pitchFamily="18" charset="0"/>
              </a:rPr>
              <a:t> </a:t>
            </a:r>
            <a:r>
              <a:rPr lang="fi-FI" sz="2400" b="1" dirty="0" err="1">
                <a:latin typeface="Cambria" panose="02040503050406030204" pitchFamily="18" charset="0"/>
              </a:rPr>
              <a:t>system</a:t>
            </a:r>
            <a:r>
              <a:rPr lang="fi-FI" sz="2400" b="1" dirty="0">
                <a:latin typeface="Cambria" panose="02040503050406030204" pitchFamily="18" charset="0"/>
              </a:rPr>
              <a:t> </a:t>
            </a:r>
            <a:r>
              <a:rPr lang="fi-FI" sz="2400" b="1" dirty="0" err="1">
                <a:latin typeface="Cambria" panose="02040503050406030204" pitchFamily="18" charset="0"/>
              </a:rPr>
              <a:t>production</a:t>
            </a:r>
            <a:r>
              <a:rPr lang="fi-FI" sz="2400" b="1" dirty="0">
                <a:latin typeface="Cambria" panose="02040503050406030204" pitchFamily="18" charset="0"/>
              </a:rPr>
              <a:t> </a:t>
            </a:r>
            <a:r>
              <a:rPr lang="fi-FI" sz="2400" b="1" dirty="0" err="1">
                <a:latin typeface="Cambria" panose="02040503050406030204" pitchFamily="18" charset="0"/>
              </a:rPr>
              <a:t>estimate</a:t>
            </a:r>
            <a:r>
              <a:rPr lang="fi-FI" sz="2400" b="1" dirty="0">
                <a:latin typeface="Cambria" panose="02040503050406030204" pitchFamily="18" charset="0"/>
              </a:rPr>
              <a:t>, PVGIS</a:t>
            </a:r>
          </a:p>
          <a:p>
            <a:r>
              <a:rPr lang="fi-FI" sz="2400" b="1" dirty="0">
                <a:latin typeface="Cambria" panose="02040503050406030204" pitchFamily="18" charset="0"/>
              </a:rPr>
              <a:t>260 </a:t>
            </a:r>
            <a:r>
              <a:rPr lang="fi-FI" sz="2400" b="1" dirty="0" err="1">
                <a:latin typeface="Cambria" panose="02040503050406030204" pitchFamily="18" charset="0"/>
              </a:rPr>
              <a:t>peaces</a:t>
            </a:r>
            <a:r>
              <a:rPr lang="fi-FI" sz="2400" b="1" dirty="0">
                <a:latin typeface="Cambria" panose="02040503050406030204" pitchFamily="18" charset="0"/>
              </a:rPr>
              <a:t> 385 </a:t>
            </a:r>
            <a:r>
              <a:rPr lang="fi-FI" sz="2400" b="1" dirty="0" err="1">
                <a:latin typeface="Cambria" panose="02040503050406030204" pitchFamily="18" charset="0"/>
              </a:rPr>
              <a:t>Wp</a:t>
            </a:r>
            <a:r>
              <a:rPr lang="fi-FI" sz="2400" b="1" dirty="0">
                <a:latin typeface="Cambria" panose="02040503050406030204" pitchFamily="18" charset="0"/>
              </a:rPr>
              <a:t> </a:t>
            </a:r>
            <a:r>
              <a:rPr lang="fi-FI" sz="2400" b="1" dirty="0" err="1">
                <a:latin typeface="Cambria" panose="02040503050406030204" pitchFamily="18" charset="0"/>
              </a:rPr>
              <a:t>solar</a:t>
            </a:r>
            <a:r>
              <a:rPr lang="fi-FI" sz="2400" b="1" dirty="0">
                <a:latin typeface="Cambria" panose="02040503050406030204" pitchFamily="18" charset="0"/>
              </a:rPr>
              <a:t> </a:t>
            </a:r>
            <a:r>
              <a:rPr lang="fi-FI" sz="2400" b="1" dirty="0" err="1">
                <a:latin typeface="Cambria" panose="02040503050406030204" pitchFamily="18" charset="0"/>
              </a:rPr>
              <a:t>panel</a:t>
            </a:r>
            <a:r>
              <a:rPr lang="fi-FI" sz="2400" b="1" dirty="0">
                <a:latin typeface="Cambria" panose="02040503050406030204" pitchFamily="18" charset="0"/>
              </a:rPr>
              <a:t> , =  100,1 </a:t>
            </a:r>
            <a:r>
              <a:rPr lang="fi-FI" sz="2400" b="1" dirty="0" err="1">
                <a:latin typeface="Cambria" panose="02040503050406030204" pitchFamily="18" charset="0"/>
              </a:rPr>
              <a:t>kWp</a:t>
            </a:r>
            <a:r>
              <a:rPr lang="fi-FI" sz="2400" b="1" dirty="0">
                <a:latin typeface="Cambria" panose="02040503050406030204" pitchFamily="18" charset="0"/>
              </a:rPr>
              <a:t> </a:t>
            </a:r>
          </a:p>
          <a:p>
            <a:r>
              <a:rPr lang="fi-FI" sz="2000" dirty="0" err="1">
                <a:latin typeface="Cambria" panose="02040503050406030204" pitchFamily="18" charset="0"/>
              </a:rPr>
              <a:t>Concumption</a:t>
            </a:r>
            <a:r>
              <a:rPr lang="fi-FI" sz="2000" dirty="0">
                <a:latin typeface="Cambria" panose="02040503050406030204" pitchFamily="18" charset="0"/>
              </a:rPr>
              <a:t> data/</a:t>
            </a:r>
            <a:r>
              <a:rPr lang="fi-FI" sz="2000" dirty="0" err="1">
                <a:latin typeface="Cambria" panose="02040503050406030204" pitchFamily="18" charset="0"/>
              </a:rPr>
              <a:t>hour</a:t>
            </a:r>
            <a:r>
              <a:rPr lang="fi-FI" sz="2000" dirty="0">
                <a:latin typeface="Cambria" panose="02040503050406030204" pitchFamily="18" charset="0"/>
              </a:rPr>
              <a:t> </a:t>
            </a:r>
            <a:r>
              <a:rPr lang="fi-FI" sz="2000" dirty="0" err="1">
                <a:latin typeface="Cambria" panose="02040503050406030204" pitchFamily="18" charset="0"/>
              </a:rPr>
              <a:t>Parmaco</a:t>
            </a:r>
            <a:r>
              <a:rPr lang="fi-FI" sz="2000" dirty="0">
                <a:latin typeface="Cambria" panose="02040503050406030204" pitchFamily="18" charset="0"/>
              </a:rPr>
              <a:t>, </a:t>
            </a:r>
            <a:r>
              <a:rPr lang="fi-FI" sz="2000" dirty="0" err="1">
                <a:latin typeface="Cambria" panose="02040503050406030204" pitchFamily="18" charset="0"/>
              </a:rPr>
              <a:t>production</a:t>
            </a:r>
            <a:r>
              <a:rPr lang="fi-FI" sz="2000" dirty="0">
                <a:latin typeface="Cambria" panose="02040503050406030204" pitchFamily="18" charset="0"/>
              </a:rPr>
              <a:t> PVGIS </a:t>
            </a:r>
            <a:r>
              <a:rPr lang="fi-FI" sz="2000" dirty="0">
                <a:latin typeface="Cambria" panose="02040503050406030204" pitchFamily="18" charset="0"/>
                <a:sym typeface="Wingdings" panose="05000000000000000000" pitchFamily="2" charset="2"/>
              </a:rPr>
              <a:t> EXCEL  </a:t>
            </a:r>
            <a:endParaRPr lang="fi-FI" sz="2000" dirty="0">
              <a:latin typeface="Cambria" panose="02040503050406030204" pitchFamily="18" charset="0"/>
            </a:endParaRPr>
          </a:p>
          <a:p>
            <a:endParaRPr lang="fi-FI" sz="2400" dirty="0">
              <a:latin typeface="Cambria" panose="02040503050406030204" pitchFamily="18" charset="0"/>
            </a:endParaRPr>
          </a:p>
          <a:p>
            <a:endParaRPr lang="fi-FI" sz="2400" b="1" dirty="0">
              <a:latin typeface="Cambria" panose="02040503050406030204" pitchFamily="18" charset="0"/>
            </a:endParaRPr>
          </a:p>
          <a:p>
            <a:endParaRPr lang="fi-FI" sz="2400" b="1" dirty="0">
              <a:latin typeface="Cambria" panose="02040503050406030204" pitchFamily="18" charset="0"/>
            </a:endParaRPr>
          </a:p>
          <a:p>
            <a:endParaRPr lang="fi-FI" sz="2400" b="1" dirty="0">
              <a:latin typeface="Cambria" panose="02040503050406030204" pitchFamily="18" charset="0"/>
            </a:endParaRPr>
          </a:p>
          <a:p>
            <a:endParaRPr lang="fi-FI" sz="2400" b="1" dirty="0">
              <a:latin typeface="Cambria" panose="02040503050406030204" pitchFamily="18" charset="0"/>
            </a:endParaRPr>
          </a:p>
          <a:p>
            <a:endParaRPr lang="fi-FI" sz="2400" b="1" dirty="0">
              <a:latin typeface="Cambria" panose="02040503050406030204" pitchFamily="18" charset="0"/>
            </a:endParaRPr>
          </a:p>
          <a:p>
            <a:endParaRPr lang="fi-FI" sz="2400" b="1" dirty="0">
              <a:latin typeface="Cambria" panose="02040503050406030204" pitchFamily="18" charset="0"/>
            </a:endParaRPr>
          </a:p>
          <a:p>
            <a:endParaRPr lang="fi-FI" sz="2400" b="1" dirty="0">
              <a:latin typeface="Cambria" panose="02040503050406030204" pitchFamily="18" charset="0"/>
            </a:endParaRPr>
          </a:p>
          <a:p>
            <a:endParaRPr lang="fi-FI" sz="2400" b="1" dirty="0">
              <a:latin typeface="Cambria" panose="02040503050406030204" pitchFamily="18" charset="0"/>
            </a:endParaRPr>
          </a:p>
          <a:p>
            <a:endParaRPr lang="fi-FI" sz="2400" dirty="0">
              <a:latin typeface="Cambria" panose="02040503050406030204" pitchFamily="18" charset="0"/>
            </a:endParaRPr>
          </a:p>
          <a:p>
            <a:endParaRPr lang="fi-FI" sz="2400" dirty="0">
              <a:latin typeface="Cambria" panose="02040503050406030204" pitchFamily="18" charset="0"/>
            </a:endParaRPr>
          </a:p>
          <a:p>
            <a:endParaRPr lang="fi-FI" sz="2800" b="1" dirty="0">
              <a:latin typeface="Cambria" panose="02040503050406030204" pitchFamily="18" charset="0"/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618" y="1675583"/>
            <a:ext cx="6896100" cy="2305050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742" y="4153989"/>
            <a:ext cx="6851976" cy="229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509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ia 2018 powerpoint 4suhde3_ppt_esitys_tyhjä.potx" id="{84E0BA96-D13A-4C02-BF8E-F6710498C505}" vid="{CA1EBC23-EE35-4658-9433-5163EE84CC04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54859D7E8C92429C87FBF6518202AC" ma:contentTypeVersion="15" ma:contentTypeDescription="Create a new document." ma:contentTypeScope="" ma:versionID="10ec1567deca2f19be5f2f849ab0d3a6">
  <xsd:schema xmlns:xsd="http://www.w3.org/2001/XMLSchema" xmlns:xs="http://www.w3.org/2001/XMLSchema" xmlns:p="http://schemas.microsoft.com/office/2006/metadata/properties" xmlns:ns2="d6f3c728-a6f9-40bd-9cf0-a2ca18180f96" xmlns:ns3="0cecd529-886f-4bc8-9daf-f0d58afab4f9" targetNamespace="http://schemas.microsoft.com/office/2006/metadata/properties" ma:root="true" ma:fieldsID="980431f19073c783910b79bcdbe8cc6d" ns2:_="" ns3:_="">
    <xsd:import namespace="d6f3c728-a6f9-40bd-9cf0-a2ca18180f96"/>
    <xsd:import namespace="0cecd529-886f-4bc8-9daf-f0d58afab4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f3c728-a6f9-40bd-9cf0-a2ca18180f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27ee12cc-49ea-458b-8a70-8770974bc7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ecd529-886f-4bc8-9daf-f0d58afab4f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3f7bfd56-072d-4611-9e45-a825ef226391}" ma:internalName="TaxCatchAll" ma:showField="CatchAllData" ma:web="0cecd529-886f-4bc8-9daf-f0d58afab4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cecd529-886f-4bc8-9daf-f0d58afab4f9" xsi:nil="true"/>
    <lcf76f155ced4ddcb4097134ff3c332f xmlns="d6f3c728-a6f9-40bd-9cf0-a2ca18180f9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78CE4BF-E06C-46C9-A0FC-DE18C07E9E74}"/>
</file>

<file path=customXml/itemProps2.xml><?xml version="1.0" encoding="utf-8"?>
<ds:datastoreItem xmlns:ds="http://schemas.openxmlformats.org/officeDocument/2006/customXml" ds:itemID="{FBABA649-10BF-40BF-871D-F25A911D7AAF}"/>
</file>

<file path=customXml/itemProps3.xml><?xml version="1.0" encoding="utf-8"?>
<ds:datastoreItem xmlns:ds="http://schemas.openxmlformats.org/officeDocument/2006/customXml" ds:itemID="{C6E54A54-0A2E-41A5-B229-FFFF68D5FF1B}"/>
</file>

<file path=docProps/app.xml><?xml version="1.0" encoding="utf-8"?>
<Properties xmlns="http://schemas.openxmlformats.org/officeDocument/2006/extended-properties" xmlns:vt="http://schemas.openxmlformats.org/officeDocument/2006/docPropsVTypes">
  <Template>Savonia 2018 powerpoint 4suhde3_ppt_esitys_tyhjä</Template>
  <TotalTime>10733</TotalTime>
  <Words>844</Words>
  <Application>Microsoft Macintosh PowerPoint</Application>
  <PresentationFormat>Näytössä katseltava diaesitys (4:3)</PresentationFormat>
  <Paragraphs>297</Paragraphs>
  <Slides>15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21" baseType="lpstr">
      <vt:lpstr>APPLE CHANCERY</vt:lpstr>
      <vt:lpstr>Arial</vt:lpstr>
      <vt:lpstr>Calibri</vt:lpstr>
      <vt:lpstr>Calibri Light</vt:lpstr>
      <vt:lpstr>Cambria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SAVONIA-AMK 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Juhani Rouvali</dc:creator>
  <cp:lastModifiedBy>Jari Niemelä</cp:lastModifiedBy>
  <cp:revision>194</cp:revision>
  <dcterms:created xsi:type="dcterms:W3CDTF">2020-02-13T09:48:12Z</dcterms:created>
  <dcterms:modified xsi:type="dcterms:W3CDTF">2024-02-21T07:13:04Z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0x0101005D54859D7E8C92429C87FBF6518202AC</vt:lpwstr>
  </property>
</Properties>
</file>