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0"/>
  </p:notesMasterIdLst>
  <p:sldIdLst>
    <p:sldId id="259" r:id="rId6"/>
    <p:sldId id="256" r:id="rId7"/>
    <p:sldId id="262" r:id="rId8"/>
    <p:sldId id="296" r:id="rId9"/>
    <p:sldId id="281" r:id="rId10"/>
    <p:sldId id="266" r:id="rId11"/>
    <p:sldId id="289" r:id="rId12"/>
    <p:sldId id="295" r:id="rId13"/>
    <p:sldId id="287" r:id="rId14"/>
    <p:sldId id="293" r:id="rId15"/>
    <p:sldId id="292" r:id="rId16"/>
    <p:sldId id="291" r:id="rId17"/>
    <p:sldId id="29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C98"/>
    <a:srgbClr val="00A4CD"/>
    <a:srgbClr val="FFD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74" autoAdjust="0"/>
  </p:normalViewPr>
  <p:slideViewPr>
    <p:cSldViewPr snapToGrid="0">
      <p:cViewPr varScale="1">
        <p:scale>
          <a:sx n="108" d="100"/>
          <a:sy n="108" d="100"/>
        </p:scale>
        <p:origin x="600" y="102"/>
      </p:cViewPr>
      <p:guideLst/>
    </p:cSldViewPr>
  </p:slideViewPr>
  <p:outlineViewPr>
    <p:cViewPr>
      <p:scale>
        <a:sx n="33" d="100"/>
        <a:sy n="33" d="100"/>
      </p:scale>
      <p:origin x="0" y="-31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B766C-D144-4860-8378-C8AED84E14A7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F52D-3802-4A03-8323-AE312A03D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6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595"/>
            <a:ext cx="9144000" cy="238760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B8723287-6A80-084A-9AEC-B88C38A274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17107" y="4402697"/>
            <a:ext cx="5157787" cy="823912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5D8DF8AF-2F48-5C4F-A673-BF98321FB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820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98576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13A0638-FECF-4E12-8249-5A24119A4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589230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73110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13A0638-FECF-4E12-8249-5A24119A4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9165" y="164591"/>
            <a:ext cx="5806440" cy="553669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A4925B0-A7C3-443B-83E9-526A2BE64B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205" y="164591"/>
            <a:ext cx="5806440" cy="553669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1707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758762"/>
            <a:ext cx="9431782" cy="2852737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E10C3-C2D9-4D5D-83D9-770A6B55D3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9536" y="4191846"/>
            <a:ext cx="9431782" cy="360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151DD-7C79-4A99-864C-1B576576984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389536" y="4560256"/>
            <a:ext cx="9431782" cy="360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82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B7F3-1215-4921-A314-96E4FC2B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" y="365125"/>
            <a:ext cx="10663428" cy="62699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5817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17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, norma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TK-logo_varit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749" y="6281914"/>
            <a:ext cx="1291480" cy="396109"/>
          </a:xfrm>
          <a:prstGeom prst="rect">
            <a:avLst/>
          </a:prstGeom>
        </p:spPr>
      </p:pic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244C4EDF-27E4-421B-91EA-430CC09A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6172" y="6356351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AB77054-DF0D-4428-992C-876FEDE8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0904" y="6356351"/>
            <a:ext cx="831721" cy="365125"/>
          </a:xfrm>
        </p:spPr>
        <p:txBody>
          <a:bodyPr/>
          <a:lstStyle/>
          <a:p>
            <a:fld id="{FEAB4746-AAD7-4801-8CD9-A98B7CFEDE8C}" type="datetime1">
              <a:rPr lang="fi-FI" smtClean="0"/>
              <a:pPr/>
              <a:t>21.2.2024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0C28E2E-6D26-4C90-9A86-D1270E73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01" y="365125"/>
            <a:ext cx="10982899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DFE6889-5E2F-4704-9803-34D646D8C8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800" y="1832400"/>
            <a:ext cx="10983600" cy="435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3028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6B7E-9B68-EE46-9EC4-F78E9AC4A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D227F-2467-044D-8511-5D5CDA0FE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679A1-E103-314B-B273-59DE46A3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4F22F-7469-7A4B-886E-0DEA1E01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7FB28-09C8-A84B-8801-A70CE152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432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A822-24C3-304A-838E-AF6FB303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D43AC-946B-5B42-BE50-E6728ED01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9A9F3-F34D-D941-ADAC-466A686F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43B6-0872-5D43-A71D-05CF728A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BB9A6-3390-D34D-8B82-6AC35C37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354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B2A4-BDEB-BC41-A818-86D09D39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3DC61-220C-6940-AAC9-D69F0831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4E025-396E-6143-8072-9369BF01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D2BD7-9CDA-5742-83AB-CB34C045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A2AB-2E57-064D-8BD4-8D375796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3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FE2D-A425-CC46-B7D8-9DDCB473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6E053-9A91-434D-9701-220B8AE14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47B2C-205C-B949-A11D-E98372E25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C6BF7-C04D-F540-8753-571E6D72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30428-5699-1342-9813-8094FDB6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BB546-2A64-3E4B-A1F9-9D3A2C22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17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ictur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7">
            <a:extLst>
              <a:ext uri="{FF2B5EF4-FFF2-40B4-BE49-F238E27FC236}">
                <a16:creationId xmlns:a16="http://schemas.microsoft.com/office/drawing/2014/main" id="{5126C2F4-CD3E-DE40-B9E4-0D0F09D339C5}"/>
              </a:ext>
            </a:extLst>
          </p:cNvPr>
          <p:cNvSpPr/>
          <p:nvPr userDrawn="1"/>
        </p:nvSpPr>
        <p:spPr>
          <a:xfrm>
            <a:off x="0" y="-1"/>
            <a:ext cx="12192000" cy="593634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595"/>
            <a:ext cx="9144000" cy="2387600"/>
          </a:xfr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DDA9F-DC3B-4803-9730-F564F287A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42018"/>
            <a:ext cx="9144000" cy="1655762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4180072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F490-E25A-7549-B6FC-E94F4CF6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3A978-6735-7C48-80B1-00E36C00F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D027F-D6DD-0846-83B4-35B01554A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CBBDA-CEE0-B144-988F-0FC46E95F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B4696-3D32-444B-93E6-6D76ED40A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791B7-CAA3-9346-A48E-359939DF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923921-6774-B140-AF40-E57FF518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71A87-37C0-CA4F-9CAF-9A928CF3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71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9BA8-1C24-4040-AEC9-F9F986D7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EB895-C7F4-124D-95CA-3C824CB4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A2EA7-80B5-264A-A855-95875A63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ABBB7-05BE-8E41-8077-D87467D7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2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9CCCB-F803-0349-9E54-E9701745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646F9-1943-494F-BFC5-91F57E7C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67096-8B11-5146-B65B-DEF9B4AB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76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E377-8F81-534A-8C5C-828900F6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B00F-0C7E-A744-969B-C7C5018F6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7EF06-8A64-1744-8B47-E5A035653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1AB26-30E3-1748-8CDA-AAA6D4E5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542C9-B767-374F-99BB-1906039B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231F0-7D96-DF43-A008-41BB3617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79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1A4B-0987-6348-9C64-C32BE0C9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995A8-7B87-9548-8AA5-0B19E2793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1374A-D566-1D4B-BC47-DDAC4B9ED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8B712-1200-454E-882B-10508617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58247-CAE2-0648-89D0-1EE3CDF5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D06C1-6FD4-6A4A-AB92-6FDBB06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6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D2FA-8C0C-4741-AE62-E0E7FECD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E1A50-14FA-E04F-96F5-A6C48963B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CB2C8-17DB-DA42-858C-3495148C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54FE-08F1-7E45-94EB-67CDE114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CE2D5-08CB-684F-BC2D-051A4C42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0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319D4-1656-5545-8E2C-9801C2DCF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40870-0266-8B46-B07B-B192852D9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1B404-A41E-4B45-94C1-CD9023FC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92E19-E8C6-124E-B4D1-F7178233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18EA-417D-2847-83F8-30C2A805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59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65259" y="39767"/>
            <a:ext cx="11624320" cy="78454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53" name="logo_bar.png" descr="logo_b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498" y="-12520"/>
            <a:ext cx="242487" cy="88911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5564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692594"/>
            <a:ext cx="4694400" cy="4784662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72FC982-DA0F-4EC6-9E18-B415AECBAB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5999" cy="589230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71201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0868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808"/>
            <a:ext cx="9360000" cy="3639312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4022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786"/>
            <a:ext cx="4889066" cy="3645334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60B309-4C5E-46DE-A832-32BA260737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0930" y="1886786"/>
            <a:ext cx="4889066" cy="3645334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8187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100"/>
            <a:ext cx="4889066" cy="3342020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60B309-4C5E-46DE-A832-32BA260737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0930" y="2190100"/>
            <a:ext cx="4889066" cy="3342020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F3B56D-9577-4E8F-BADA-CE87085A997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9789" y="1757429"/>
            <a:ext cx="4887478" cy="361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5A6492-7F8A-40F8-A303-F85F69C9F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0930" y="1757429"/>
            <a:ext cx="4887478" cy="361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6674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9066" cy="1033907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786"/>
            <a:ext cx="4889066" cy="3645334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13A0638-FECF-4E12-8249-5A24119A4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5999" cy="589230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3041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9066" cy="1033907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786"/>
            <a:ext cx="4889066" cy="3645334"/>
          </a:xfrm>
        </p:spPr>
        <p:txBody>
          <a:bodyPr/>
          <a:lstStyle>
            <a:lvl1pPr>
              <a:lnSpc>
                <a:spcPct val="80000"/>
              </a:lnSpc>
              <a:defRPr sz="2000"/>
            </a:lvl1pPr>
            <a:lvl2pPr>
              <a:lnSpc>
                <a:spcPct val="80000"/>
              </a:lnSpc>
              <a:defRPr sz="1800"/>
            </a:lvl2pPr>
            <a:lvl3pPr>
              <a:lnSpc>
                <a:spcPct val="80000"/>
              </a:lnSpc>
              <a:defRPr sz="1800"/>
            </a:lvl3pPr>
            <a:lvl4pPr>
              <a:lnSpc>
                <a:spcPct val="80000"/>
              </a:lnSpc>
              <a:defRPr sz="1800"/>
            </a:lvl4pPr>
            <a:lvl5pPr>
              <a:lnSpc>
                <a:spcPct val="80000"/>
              </a:lnSpc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13A0638-FECF-4E12-8249-5A24119A4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5937" y="274319"/>
            <a:ext cx="5591556" cy="26334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8BC2DE-23EE-4F0E-A759-42E68FCA6E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5937" y="3054095"/>
            <a:ext cx="5591556" cy="26334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02195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2">
            <a:extLst>
              <a:ext uri="{FF2B5EF4-FFF2-40B4-BE49-F238E27FC236}">
                <a16:creationId xmlns:a16="http://schemas.microsoft.com/office/drawing/2014/main" id="{D1E499DF-39A6-429A-A8B5-51C710E9F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94173"/>
            <a:ext cx="12192000" cy="963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BCEDC-5BF0-4641-B029-97A0073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8EF0-5CC6-4362-996D-AE27B9C2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2808"/>
            <a:ext cx="10515600" cy="3639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7" name="Kuva 22">
            <a:extLst>
              <a:ext uri="{FF2B5EF4-FFF2-40B4-BE49-F238E27FC236}">
                <a16:creationId xmlns:a16="http://schemas.microsoft.com/office/drawing/2014/main" id="{1C046967-E22F-D446-AAE0-4AE5894A24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0934" y="6061887"/>
            <a:ext cx="2720547" cy="620421"/>
          </a:xfrm>
          <a:prstGeom prst="rect">
            <a:avLst/>
          </a:prstGeom>
        </p:spPr>
      </p:pic>
      <p:pic>
        <p:nvPicPr>
          <p:cNvPr id="6" name="Kuva 8">
            <a:extLst>
              <a:ext uri="{FF2B5EF4-FFF2-40B4-BE49-F238E27FC236}">
                <a16:creationId xmlns:a16="http://schemas.microsoft.com/office/drawing/2014/main" id="{F8302C0B-8009-7A4B-8E80-086E806B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343697" y="5894173"/>
            <a:ext cx="2848303" cy="919389"/>
          </a:xfrm>
          <a:prstGeom prst="rect">
            <a:avLst/>
          </a:prstGeom>
        </p:spPr>
      </p:pic>
      <p:sp>
        <p:nvSpPr>
          <p:cNvPr id="8" name="Tekstiruutu 18">
            <a:extLst>
              <a:ext uri="{FF2B5EF4-FFF2-40B4-BE49-F238E27FC236}">
                <a16:creationId xmlns:a16="http://schemas.microsoft.com/office/drawing/2014/main" id="{3B4F48B9-42BE-EE4B-AECF-066D7BD77D75}"/>
              </a:ext>
            </a:extLst>
          </p:cNvPr>
          <p:cNvSpPr txBox="1"/>
          <p:nvPr userDrawn="1"/>
        </p:nvSpPr>
        <p:spPr>
          <a:xfrm>
            <a:off x="2753497" y="6191420"/>
            <a:ext cx="668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Uudistuva ja osaava Suomi 2021–2027 </a:t>
            </a:r>
          </a:p>
        </p:txBody>
      </p:sp>
    </p:spTree>
    <p:extLst>
      <p:ext uri="{BB962C8B-B14F-4D97-AF65-F5344CB8AC3E}">
        <p14:creationId xmlns:p14="http://schemas.microsoft.com/office/powerpoint/2010/main" val="420315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7" r:id="rId3"/>
    <p:sldLayoutId id="2147483650" r:id="rId4"/>
    <p:sldLayoutId id="2147483662" r:id="rId5"/>
    <p:sldLayoutId id="2147483664" r:id="rId6"/>
    <p:sldLayoutId id="2147483665" r:id="rId7"/>
    <p:sldLayoutId id="2147483666" r:id="rId8"/>
    <p:sldLayoutId id="2147483668" r:id="rId9"/>
    <p:sldLayoutId id="2147483669" r:id="rId10"/>
    <p:sldLayoutId id="2147483670" r:id="rId11"/>
    <p:sldLayoutId id="2147483651" r:id="rId12"/>
    <p:sldLayoutId id="2147483654" r:id="rId13"/>
    <p:sldLayoutId id="2147483655" r:id="rId14"/>
    <p:sldLayoutId id="214748367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95C9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System Font Regular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C3992-DFF5-0D40-ADD1-A3D254C7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FCAD-B267-E64B-B43F-0DD6A30B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EECF-9320-D647-85B5-3074DBC4D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2C58D-9B57-D040-89EB-DCF3332481F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3B35D-E4A9-E444-A215-5EC93EE8A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8A0A-1B57-9344-8CB8-5387B5ECE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09BE0-133F-9945-BE07-C74C290B2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69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projektit.gtk.fi/setelit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9F52-D099-4F59-B334-EDEB5AD1A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latin typeface="Tahoma"/>
                <a:ea typeface="Tahoma"/>
                <a:cs typeface="Tahoma"/>
              </a:rPr>
              <a:t>SETELIT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en-GB" sz="1800" b="1" dirty="0">
                <a:solidFill>
                  <a:srgbClr val="195C98"/>
                </a:solidFill>
              </a:rPr>
              <a:t>Secondary waste streams, added value and productization</a:t>
            </a:r>
            <a:br>
              <a:rPr lang="en-GB" sz="1800" b="1" dirty="0">
                <a:solidFill>
                  <a:srgbClr val="195C98"/>
                </a:solidFill>
              </a:rPr>
            </a:br>
            <a:r>
              <a:rPr lang="en-GB" sz="1800" b="1" dirty="0">
                <a:solidFill>
                  <a:srgbClr val="195C98"/>
                </a:solidFill>
              </a:rPr>
              <a:t>in mining industry</a:t>
            </a:r>
            <a:br>
              <a:rPr lang="fi-FI" sz="7200" b="1" dirty="0">
                <a:solidFill>
                  <a:srgbClr val="195C98"/>
                </a:solidFill>
              </a:rPr>
            </a:br>
            <a:endParaRPr lang="fi-FI" dirty="0"/>
          </a:p>
        </p:txBody>
      </p:sp>
      <p:pic>
        <p:nvPicPr>
          <p:cNvPr id="4" name="Kuva 3" descr="Kuva, joka sisältää kohteen teksti, logo, Fontti, symboli&#10;&#10;Kuvaus luotu automaattisesti">
            <a:extLst>
              <a:ext uri="{FF2B5EF4-FFF2-40B4-BE49-F238E27FC236}">
                <a16:creationId xmlns:a16="http://schemas.microsoft.com/office/drawing/2014/main" id="{0EEDC77B-4233-6209-5550-04F197C5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277" y="5983733"/>
            <a:ext cx="2543175" cy="781050"/>
          </a:xfrm>
          <a:prstGeom prst="rect">
            <a:avLst/>
          </a:prstGeom>
        </p:spPr>
      </p:pic>
      <p:pic>
        <p:nvPicPr>
          <p:cNvPr id="7" name="Kuva 6" descr="Kuva, joka sisältää kohteen virvoke, henkilö, juomavälineet, sisä-&#10;&#10;Kuvaus luotu automaattisesti">
            <a:extLst>
              <a:ext uri="{FF2B5EF4-FFF2-40B4-BE49-F238E27FC236}">
                <a16:creationId xmlns:a16="http://schemas.microsoft.com/office/drawing/2014/main" id="{2BC52BC4-3EEF-717C-EACC-CDB37BA50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68" y="621857"/>
            <a:ext cx="1785687" cy="238091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D291C39-A849-432F-ADF2-8490832C5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91" y="4120435"/>
            <a:ext cx="1562011" cy="1435787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5AB7C05F-6CF2-9EC1-4C7A-C93D37C20BB8}"/>
              </a:ext>
            </a:extLst>
          </p:cNvPr>
          <p:cNvSpPr/>
          <p:nvPr/>
        </p:nvSpPr>
        <p:spPr>
          <a:xfrm>
            <a:off x="2014502" y="4025029"/>
            <a:ext cx="320131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Petri Juntunen,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MSc (Tech.)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Senior Specialist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Savonia University of Applied 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Helvetica Light"/>
              </a:rPr>
              <a:t>Department of Environmental Engineering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Contact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E: petri.juntunen@savonia.fi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M: +358 44 785 6045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avonia-ammattikorkeakoulun logo.">
            <a:extLst>
              <a:ext uri="{FF2B5EF4-FFF2-40B4-BE49-F238E27FC236}">
                <a16:creationId xmlns:a16="http://schemas.microsoft.com/office/drawing/2014/main" id="{7E240A96-D826-24A2-CE88-8F2C3C003C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20" y="5337365"/>
            <a:ext cx="1268735" cy="36504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A4755C2-9D66-420A-2EFD-02A0DA00B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048" y="5119172"/>
            <a:ext cx="16954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59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95E3AC-D8D7-8C30-6361-07B7592A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458" y="365125"/>
            <a:ext cx="6089342" cy="96075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flowloop</a:t>
            </a:r>
            <a:endParaRPr lang="fi-FI" dirty="0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45C21D7E-86CF-A379-5461-4031CEA77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856" y="2287345"/>
            <a:ext cx="2506266" cy="334168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65B2FE9-72FD-FCD7-A0BC-E1634E95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7537"/>
            <a:ext cx="4124417" cy="2095500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CA20BF7C-12E1-2AC0-A576-1D6C2C4799A7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uva 25">
            <a:extLst>
              <a:ext uri="{FF2B5EF4-FFF2-40B4-BE49-F238E27FC236}">
                <a16:creationId xmlns:a16="http://schemas.microsoft.com/office/drawing/2014/main" id="{C23A9DB4-D4F9-0848-16E8-38239894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478" y="464273"/>
            <a:ext cx="3946340" cy="5252404"/>
          </a:xfrm>
          <a:prstGeom prst="rect">
            <a:avLst/>
          </a:prstGeom>
        </p:spPr>
      </p:pic>
      <p:sp>
        <p:nvSpPr>
          <p:cNvPr id="27" name="Otsikko 1">
            <a:extLst>
              <a:ext uri="{FF2B5EF4-FFF2-40B4-BE49-F238E27FC236}">
                <a16:creationId xmlns:a16="http://schemas.microsoft.com/office/drawing/2014/main" id="{BEE8F290-1091-F8E0-22F5-0AB9FA72F775}"/>
              </a:ext>
            </a:extLst>
          </p:cNvPr>
          <p:cNvSpPr txBox="1">
            <a:spLocks/>
          </p:cNvSpPr>
          <p:nvPr/>
        </p:nvSpPr>
        <p:spPr>
          <a:xfrm>
            <a:off x="690464" y="309141"/>
            <a:ext cx="7201678" cy="960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95C9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product:</a:t>
            </a:r>
          </a:p>
          <a:p>
            <a:r>
              <a:rPr lang="en-US" dirty="0"/>
              <a:t>Case 3D printing</a:t>
            </a: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734D115-3055-D9D3-328A-1BCD9EB9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50" y="2988913"/>
            <a:ext cx="5933243" cy="24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3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D27E47-7F46-0CB1-9905-E775E7B6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82"/>
            <a:ext cx="10515600" cy="1508125"/>
          </a:xfrm>
        </p:spPr>
        <p:txBody>
          <a:bodyPr/>
          <a:lstStyle/>
          <a:p>
            <a:r>
              <a:rPr lang="en-US" dirty="0"/>
              <a:t>create guidebook for end-of-waste process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3D20BA-9057-892F-C160-31E687F0B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learning module about circular economy in mining (Merja Tolvanen)</a:t>
            </a:r>
          </a:p>
          <a:p>
            <a:r>
              <a:rPr lang="en-US" dirty="0" err="1"/>
              <a:t>Banchelor</a:t>
            </a:r>
            <a:r>
              <a:rPr lang="en-US" dirty="0"/>
              <a:t> studies (carbon footprint calculations)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0B764BF-5382-AAB9-803E-2F8A3100748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Education pack for students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55E7CA7-D393-5FDD-89D2-AF8E1A420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End of waste manual</a:t>
            </a:r>
            <a:endParaRPr lang="fi-F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285BE9-EAB4-D9FE-BE93-1BF5A213503D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79" y="2190750"/>
            <a:ext cx="4331817" cy="33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5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diagrammi, ympyrä&#10;&#10;Kuvaus luotu automaattisesti">
            <a:extLst>
              <a:ext uri="{FF2B5EF4-FFF2-40B4-BE49-F238E27FC236}">
                <a16:creationId xmlns:a16="http://schemas.microsoft.com/office/drawing/2014/main" id="{1EC14696-34C9-996A-583E-55127E049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" y="2198627"/>
            <a:ext cx="3277609" cy="3341688"/>
          </a:xfrm>
        </p:spPr>
      </p:pic>
      <p:pic>
        <p:nvPicPr>
          <p:cNvPr id="10" name="Kuva 9" descr="Kuva, joka sisältää kohteen Värikkyys, kuvakaappaus, Grafiikka, graafinen suunnittelu&#10;&#10;Kuvaus luotu automaattisesti">
            <a:extLst>
              <a:ext uri="{FF2B5EF4-FFF2-40B4-BE49-F238E27FC236}">
                <a16:creationId xmlns:a16="http://schemas.microsoft.com/office/drawing/2014/main" id="{3F483F36-2911-D656-AB7C-4C831C031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86" y="1944963"/>
            <a:ext cx="6902682" cy="385170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E97D5E1-185F-CB1B-6DEC-F05F3212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91" y="474455"/>
            <a:ext cx="5492780" cy="147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9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4AAF-2876-48B4-B214-71FFE3CC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758762"/>
            <a:ext cx="9431782" cy="2852737"/>
          </a:xfrm>
        </p:spPr>
        <p:txBody>
          <a:bodyPr/>
          <a:lstStyle/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!</a:t>
            </a:r>
            <a:br>
              <a:rPr lang="fi-FI" dirty="0"/>
            </a:br>
            <a:r>
              <a:rPr lang="fi-FI" dirty="0" err="1"/>
              <a:t>Questions</a:t>
            </a:r>
            <a:r>
              <a:rPr lang="fi-FI" dirty="0"/>
              <a:t>?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C57521-A08F-4FD7-BE7F-C40AE8909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neea.heino@gtk.fi</a:t>
            </a:r>
          </a:p>
          <a:p>
            <a:r>
              <a:rPr lang="fi-FI" dirty="0"/>
              <a:t>petri.juntunen@savonia.fi</a:t>
            </a:r>
          </a:p>
          <a:p>
            <a:endParaRPr lang="en-GB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E7D2E55-9370-47F8-86BA-035C3C4ED95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89536" y="4560256"/>
            <a:ext cx="9431782" cy="781050"/>
          </a:xfrm>
        </p:spPr>
        <p:txBody>
          <a:bodyPr/>
          <a:lstStyle/>
          <a:p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Setelit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(gtk.fi)</a:t>
            </a:r>
            <a:endParaRPr lang="en-GB" dirty="0"/>
          </a:p>
        </p:txBody>
      </p:sp>
      <p:pic>
        <p:nvPicPr>
          <p:cNvPr id="6" name="Kuva 5" descr="Kuva, joka sisältää kohteen teksti, logo, Fontti, symboli&#10;&#10;Kuvaus luotu automaattisesti">
            <a:extLst>
              <a:ext uri="{FF2B5EF4-FFF2-40B4-BE49-F238E27FC236}">
                <a16:creationId xmlns:a16="http://schemas.microsoft.com/office/drawing/2014/main" id="{9F6FBBB0-0F33-2CD8-FECF-D30722B6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277" y="5983733"/>
            <a:ext cx="25431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8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F948B-569D-1143-9608-782B728B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9757" y="215745"/>
            <a:ext cx="4806461" cy="4178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food, video&#10;&#10;Description automatically generated">
            <a:extLst>
              <a:ext uri="{FF2B5EF4-FFF2-40B4-BE49-F238E27FC236}">
                <a16:creationId xmlns:a16="http://schemas.microsoft.com/office/drawing/2014/main" id="{9A52E6F3-2C6D-2E45-901E-398E1C6BB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2" y="147129"/>
            <a:ext cx="1557892" cy="608484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10" y="40924"/>
            <a:ext cx="2007344" cy="714689"/>
          </a:xfrm>
          <a:prstGeom prst="rect">
            <a:avLst/>
          </a:prstGeom>
        </p:spPr>
      </p:pic>
      <p:pic>
        <p:nvPicPr>
          <p:cNvPr id="20" name="Picture 2" descr="Savonia-ammattikorkeakoulun logo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11" y="215745"/>
            <a:ext cx="1268735" cy="365046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0DD611B3-13BE-749E-E82C-7C2986360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195" y="1011727"/>
            <a:ext cx="10294144" cy="579045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416BF95-FEED-57DC-8E83-F9592FAE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81" y="4012966"/>
            <a:ext cx="2023429" cy="26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8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4C20-5008-42D4-8921-0D9EB469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SETELIT </a:t>
            </a:r>
            <a:br>
              <a:rPr lang="fi-FI" dirty="0"/>
            </a:br>
            <a:br>
              <a:rPr lang="fi-FI" sz="2400" dirty="0"/>
            </a:br>
            <a:r>
              <a:rPr lang="en-GB" sz="2400" dirty="0"/>
              <a:t>Secondary waste streams, added value and productization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7521E-999C-43A2-AF83-7FC32F1092D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63480" y="1886787"/>
            <a:ext cx="11079331" cy="3645334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66700" indent="-266700">
              <a:lnSpc>
                <a:spcPct val="100000"/>
              </a:lnSpc>
            </a:pPr>
            <a:r>
              <a:rPr lang="en-US" sz="1800" dirty="0"/>
              <a:t>1.3.2023 - 30.11.2025</a:t>
            </a:r>
            <a:endParaRPr lang="fi-FI" sz="1800" dirty="0"/>
          </a:p>
          <a:p>
            <a:pPr marL="266700" indent="-266700"/>
            <a:r>
              <a:rPr lang="en-US" sz="1800" dirty="0"/>
              <a:t>ERDF A renewing and competent Finland 2021-2027</a:t>
            </a:r>
            <a:endParaRPr lang="en-US" sz="1600" dirty="0"/>
          </a:p>
          <a:p>
            <a:pPr marL="266700" indent="-266700"/>
            <a:r>
              <a:rPr lang="en-US" sz="1800" dirty="0"/>
              <a:t>Funding authority: </a:t>
            </a:r>
            <a:r>
              <a:rPr lang="en-US" sz="1600" dirty="0"/>
              <a:t>The regional council of </a:t>
            </a:r>
            <a:r>
              <a:rPr lang="en-US" sz="1600" dirty="0" err="1"/>
              <a:t>Pohjois-Savo</a:t>
            </a:r>
            <a:endParaRPr lang="en-US" sz="1800" dirty="0">
              <a:cs typeface="Calibri"/>
            </a:endParaRPr>
          </a:p>
          <a:p>
            <a:pPr marL="266700" indent="-266700"/>
            <a:r>
              <a:rPr lang="en-US" sz="1800" dirty="0"/>
              <a:t>Company partners: </a:t>
            </a:r>
            <a:r>
              <a:rPr lang="en-US" sz="1600" dirty="0"/>
              <a:t>Agnico Eagle Finland Oy, Alva Oy, </a:t>
            </a:r>
            <a:r>
              <a:rPr lang="en-US" sz="1600" dirty="0" err="1"/>
              <a:t>Fatec</a:t>
            </a:r>
            <a:r>
              <a:rPr lang="en-US" sz="1600" dirty="0"/>
              <a:t> Oy, </a:t>
            </a:r>
            <a:r>
              <a:rPr lang="en-US" sz="1600" dirty="0" err="1"/>
              <a:t>Fescon</a:t>
            </a:r>
            <a:r>
              <a:rPr lang="en-US" sz="1600" dirty="0"/>
              <a:t> Oy, LKAB Minerals Oy, Sibelco Nordic Oy, Sika Finland Oy and Yara Suomi Oy</a:t>
            </a:r>
          </a:p>
          <a:p>
            <a:pPr marL="266700" indent="-266700"/>
            <a:r>
              <a:rPr lang="en-US" sz="1800" dirty="0"/>
              <a:t>Total budget approx. 776 000 €</a:t>
            </a:r>
            <a:endParaRPr lang="en-US" sz="1800" dirty="0">
              <a:cs typeface="Calibri" panose="020F0502020204030204"/>
            </a:endParaRPr>
          </a:p>
          <a:p>
            <a:pPr marL="266700" indent="-266700"/>
            <a:r>
              <a:rPr lang="en-US" sz="1800" dirty="0"/>
              <a:t>Lead partner GTK, Co-partner Savonia</a:t>
            </a:r>
            <a:endParaRPr lang="en-US" sz="1800" dirty="0">
              <a:cs typeface="Calibri" panose="020F0502020204030204"/>
            </a:endParaRPr>
          </a:p>
        </p:txBody>
      </p:sp>
      <p:pic>
        <p:nvPicPr>
          <p:cNvPr id="6" name="Kuva 5" descr="Kuva, joka sisältää kohteen teksti, logo, Fontti, symboli&#10;&#10;Kuvaus luotu automaattisesti">
            <a:extLst>
              <a:ext uri="{FF2B5EF4-FFF2-40B4-BE49-F238E27FC236}">
                <a16:creationId xmlns:a16="http://schemas.microsoft.com/office/drawing/2014/main" id="{C1B34FCF-D2C4-0C12-3ABC-BE5EDCD4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277" y="5983733"/>
            <a:ext cx="25431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AD07BB-0AE3-3AF5-B21E-7492FCE6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958624-4EAC-3DA2-1332-F4714A4D0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45" y="1486645"/>
            <a:ext cx="10515600" cy="22145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up to 96% of the processed ore ( 46 Mt, 2017) ends up in large impoundments as extractive waste i.e. mine tailings. 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This mode of operation is inefficient in terms of energy and material efficiency, environmental protection, and the economy.</a:t>
            </a:r>
          </a:p>
          <a:p>
            <a:r>
              <a:rPr lang="fi-FI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Need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fi-FI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end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</a:rPr>
              <a:t>-of </a:t>
            </a:r>
            <a:r>
              <a:rPr lang="fi-FI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waste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guidance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A308FD7-0A69-D059-FDB3-C3DC52F43000}"/>
              </a:ext>
            </a:extLst>
          </p:cNvPr>
          <p:cNvSpPr txBox="1"/>
          <p:nvPr/>
        </p:nvSpPr>
        <p:spPr>
          <a:xfrm>
            <a:off x="836645" y="4165424"/>
            <a:ext cx="746449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GOALS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Supporting the carbon-neutral Finland goal by promoting the low-carbon operations of the mining industry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Promotion of the circular economy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Increasing material and energy efficiency ​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Reducing the amount of waste and reducing emissions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Increasing digitization to support the circular economy ​</a:t>
            </a:r>
          </a:p>
          <a:p>
            <a:pPr marL="532130" lvl="1" indent="0">
              <a:buNone/>
            </a:pPr>
            <a:endParaRPr lang="en-US" sz="1600" dirty="0"/>
          </a:p>
        </p:txBody>
      </p:sp>
      <p:pic>
        <p:nvPicPr>
          <p:cNvPr id="6" name="Kuva 5" descr="Kuva, joka sisältää kohteen henkilö, Leivontakulho, Ruoanlaittoväline, sekoitus&#10;&#10;Kuvaus luotu automaattisesti">
            <a:extLst>
              <a:ext uri="{FF2B5EF4-FFF2-40B4-BE49-F238E27FC236}">
                <a16:creationId xmlns:a16="http://schemas.microsoft.com/office/drawing/2014/main" id="{3276EF9F-C1D0-8DAA-43A3-B14E75F51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96" y="3027285"/>
            <a:ext cx="2873036" cy="38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0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F865635-D524-413A-A413-CF07CF24A30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7665" y="499770"/>
            <a:ext cx="11128309" cy="62596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C7262052-0639-44B7-84DC-BFE988D19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EAB4746-AAD7-4801-8CD9-A98B7CFEDE8C}" type="datetime1">
              <a:rPr lang="fi-FI" smtClean="0"/>
              <a:pPr>
                <a:spcAft>
                  <a:spcPts val="600"/>
                </a:spcAft>
              </a:pPr>
              <a:t>21.2.2024</a:t>
            </a:fld>
            <a:endParaRPr lang="fi-FI"/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DF48CF52-601F-D8DD-4588-F536F24E468D}"/>
              </a:ext>
            </a:extLst>
          </p:cNvPr>
          <p:cNvSpPr/>
          <p:nvPr/>
        </p:nvSpPr>
        <p:spPr>
          <a:xfrm>
            <a:off x="9916896" y="4233190"/>
            <a:ext cx="2254878" cy="12363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Digital recipe tool</a:t>
            </a:r>
            <a:endParaRPr lang="fi-FI" dirty="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899B69A2-626B-C11C-63FA-5CE323E95C5F}"/>
              </a:ext>
            </a:extLst>
          </p:cNvPr>
          <p:cNvSpPr/>
          <p:nvPr/>
        </p:nvSpPr>
        <p:spPr>
          <a:xfrm>
            <a:off x="9832919" y="1829418"/>
            <a:ext cx="2254878" cy="11010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promote research services</a:t>
            </a:r>
            <a:endParaRPr lang="fi-FI" dirty="0"/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E9C1ED07-C4AA-1BD7-6C26-5444B456BCBD}"/>
              </a:ext>
            </a:extLst>
          </p:cNvPr>
          <p:cNvSpPr/>
          <p:nvPr/>
        </p:nvSpPr>
        <p:spPr>
          <a:xfrm>
            <a:off x="9832919" y="2963660"/>
            <a:ext cx="2338855" cy="12363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guidebook for end-of-waste process 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E13791E-B322-C6BE-B6B3-1FA2FDB580AC}"/>
              </a:ext>
            </a:extLst>
          </p:cNvPr>
          <p:cNvSpPr txBox="1"/>
          <p:nvPr/>
        </p:nvSpPr>
        <p:spPr>
          <a:xfrm>
            <a:off x="1147665" y="699796"/>
            <a:ext cx="91719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/>
              <a:t>In this project the main focus is in the concrete like materials</a:t>
            </a:r>
            <a:endParaRPr lang="fi-FI" sz="2800" dirty="0" err="1"/>
          </a:p>
        </p:txBody>
      </p:sp>
    </p:spTree>
    <p:extLst>
      <p:ext uri="{BB962C8B-B14F-4D97-AF65-F5344CB8AC3E}">
        <p14:creationId xmlns:p14="http://schemas.microsoft.com/office/powerpoint/2010/main" val="136662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logo, Fontti, symboli&#10;&#10;Kuvaus luotu automaattisesti">
            <a:extLst>
              <a:ext uri="{FF2B5EF4-FFF2-40B4-BE49-F238E27FC236}">
                <a16:creationId xmlns:a16="http://schemas.microsoft.com/office/drawing/2014/main" id="{4ED87EE9-1E27-9FFB-8093-61B0D6EF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277" y="5983733"/>
            <a:ext cx="2543175" cy="781050"/>
          </a:xfrm>
          <a:prstGeom prst="rect">
            <a:avLst/>
          </a:prstGeom>
        </p:spPr>
      </p:pic>
      <p:pic>
        <p:nvPicPr>
          <p:cNvPr id="9" name="Kuvan paikkamerkki 8" descr="Kuva, joka sisältää kohteen teksti, kuvakaappaus, Fontti, Sähkönsininen&#10;&#10;Kuvaus luotu automaattisesti">
            <a:extLst>
              <a:ext uri="{FF2B5EF4-FFF2-40B4-BE49-F238E27FC236}">
                <a16:creationId xmlns:a16="http://schemas.microsoft.com/office/drawing/2014/main" id="{D6849F96-87C0-239B-E819-85259E97D3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448"/>
          <a:stretch>
            <a:fillRect/>
          </a:stretch>
        </p:blipFill>
        <p:spPr>
          <a:xfrm>
            <a:off x="1" y="158621"/>
            <a:ext cx="12191999" cy="5892304"/>
          </a:xfrm>
        </p:spPr>
      </p:pic>
    </p:spTree>
    <p:extLst>
      <p:ext uri="{BB962C8B-B14F-4D97-AF65-F5344CB8AC3E}">
        <p14:creationId xmlns:p14="http://schemas.microsoft.com/office/powerpoint/2010/main" val="349837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C5E1E7-4A42-CFD3-BE2B-B50F6297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the materials</a:t>
            </a:r>
            <a:endParaRPr lang="fi-FI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EBE13C1-649E-F730-CACF-1CC9CB5F835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448518" y="2190750"/>
            <a:ext cx="4454339" cy="3341688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3E80553-125C-87C2-B0D9-BC1907B4CC1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The materials</a:t>
            </a:r>
            <a:endParaRPr lang="fi-FI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873DADDB-4BF9-57C0-ADEF-813630F64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Tailings</a:t>
            </a:r>
          </a:p>
          <a:p>
            <a:r>
              <a:rPr lang="en-US" dirty="0"/>
              <a:t>Binders</a:t>
            </a:r>
          </a:p>
          <a:p>
            <a:r>
              <a:rPr lang="en-US" dirty="0"/>
              <a:t>Water</a:t>
            </a:r>
          </a:p>
          <a:p>
            <a:r>
              <a:rPr lang="en-US" dirty="0"/>
              <a:t>Fillers</a:t>
            </a:r>
          </a:p>
          <a:p>
            <a:r>
              <a:rPr lang="en-US" dirty="0"/>
              <a:t>Additives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329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CE7A4C-7B8C-FF8E-E6C6-91EC7EBE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the raw materials</a:t>
            </a:r>
            <a:endParaRPr lang="fi-FI" dirty="0"/>
          </a:p>
        </p:txBody>
      </p:sp>
      <p:pic>
        <p:nvPicPr>
          <p:cNvPr id="10" name="Sisällön paikkamerkki 9" descr="Kuva, joka sisältää kohteen kone, Tiedeinstrumentti, sisä-, elektroniikka&#10;&#10;Kuvaus luotu automaattisesti">
            <a:extLst>
              <a:ext uri="{FF2B5EF4-FFF2-40B4-BE49-F238E27FC236}">
                <a16:creationId xmlns:a16="http://schemas.microsoft.com/office/drawing/2014/main" id="{1614DEB6-B0E6-8C40-FDC2-431F9E43D47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57" y="2275429"/>
            <a:ext cx="4889500" cy="3256691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4C50DED-2175-3F9E-92E1-CACBB290E01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4C160AF-768E-B8E4-A5C1-8122FB8F3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" name="Sisällön paikkamerkki 13" descr="Kuva, joka sisältää kohteen Rahankäsittely&#10;&#10;Kuvaus luotu automaattisesti">
            <a:extLst>
              <a:ext uri="{FF2B5EF4-FFF2-40B4-BE49-F238E27FC236}">
                <a16:creationId xmlns:a16="http://schemas.microsoft.com/office/drawing/2014/main" id="{276A696F-7C04-C309-C8DD-0D9B2502C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5" y="2398472"/>
            <a:ext cx="4289391" cy="2860990"/>
          </a:xfrm>
        </p:spPr>
      </p:pic>
    </p:spTree>
    <p:extLst>
      <p:ext uri="{BB962C8B-B14F-4D97-AF65-F5344CB8AC3E}">
        <p14:creationId xmlns:p14="http://schemas.microsoft.com/office/powerpoint/2010/main" val="265804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4370B3-4649-31DA-C065-884D07DC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540" y="539015"/>
            <a:ext cx="8184472" cy="1253163"/>
          </a:xfrm>
        </p:spPr>
        <p:txBody>
          <a:bodyPr/>
          <a:lstStyle/>
          <a:p>
            <a:r>
              <a:rPr lang="en-US" dirty="0"/>
              <a:t>Recipe design &amp; Making the test samples &amp; characterize</a:t>
            </a:r>
            <a:endParaRPr lang="fi-FI" dirty="0"/>
          </a:p>
        </p:txBody>
      </p:sp>
      <p:pic>
        <p:nvPicPr>
          <p:cNvPr id="8" name="Sisällön paikkamerkki 7" descr="Kuva, joka sisältää kohteen pöytäastiasto, sisä-, kuppi, Mitta-astia&#10;&#10;Kuvaus luotu automaattisesti">
            <a:extLst>
              <a:ext uri="{FF2B5EF4-FFF2-40B4-BE49-F238E27FC236}">
                <a16:creationId xmlns:a16="http://schemas.microsoft.com/office/drawing/2014/main" id="{9B15DC7F-AD46-AB50-1E8F-3E1BAC41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7416"/>
            <a:ext cx="2127403" cy="2836537"/>
          </a:xfrm>
        </p:spPr>
      </p:pic>
      <p:pic>
        <p:nvPicPr>
          <p:cNvPr id="11" name="Kuva 10" descr="Kuva, joka sisältää kohteen teksti, lämpömittari, sisä-&#10;&#10;Kuvaus luotu automaattisesti">
            <a:extLst>
              <a:ext uri="{FF2B5EF4-FFF2-40B4-BE49-F238E27FC236}">
                <a16:creationId xmlns:a16="http://schemas.microsoft.com/office/drawing/2014/main" id="{33C58248-25D2-7179-AF7C-203B15E20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4374" y="2740393"/>
            <a:ext cx="2127403" cy="2836537"/>
          </a:xfrm>
          <a:prstGeom prst="rect">
            <a:avLst/>
          </a:prstGeom>
        </p:spPr>
      </p:pic>
      <p:sp>
        <p:nvSpPr>
          <p:cNvPr id="9" name="Nuoli: Oikea 8">
            <a:extLst>
              <a:ext uri="{FF2B5EF4-FFF2-40B4-BE49-F238E27FC236}">
                <a16:creationId xmlns:a16="http://schemas.microsoft.com/office/drawing/2014/main" id="{7F85CD24-EE9C-5ADA-69F3-B7AC1FE99DC3}"/>
              </a:ext>
            </a:extLst>
          </p:cNvPr>
          <p:cNvSpPr/>
          <p:nvPr/>
        </p:nvSpPr>
        <p:spPr>
          <a:xfrm>
            <a:off x="1670042" y="3719358"/>
            <a:ext cx="1715679" cy="6190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henkilö, vaate, työkalu, Haalarityöntekijä&#10;&#10;Kuvaus luotu automaattisesti">
            <a:extLst>
              <a:ext uri="{FF2B5EF4-FFF2-40B4-BE49-F238E27FC236}">
                <a16:creationId xmlns:a16="http://schemas.microsoft.com/office/drawing/2014/main" id="{DCE161E6-E7C7-B194-AFD9-CD06335D5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1" y="452822"/>
            <a:ext cx="1715679" cy="2287572"/>
          </a:xfrm>
          <a:prstGeom prst="rect">
            <a:avLst/>
          </a:prstGeom>
        </p:spPr>
      </p:pic>
      <p:pic>
        <p:nvPicPr>
          <p:cNvPr id="17" name="Kuva 16" descr="Kuva, joka sisältää kohteen sisä-, vaasi, Asetelmavalokuvaus, sylinteri&#10;&#10;Kuvaus luotu automaattisesti">
            <a:extLst>
              <a:ext uri="{FF2B5EF4-FFF2-40B4-BE49-F238E27FC236}">
                <a16:creationId xmlns:a16="http://schemas.microsoft.com/office/drawing/2014/main" id="{C8E76E82-424E-78F7-B7C5-14532FCD0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15" y="2480874"/>
            <a:ext cx="2324424" cy="3096057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E6FEFE79-ED61-D74E-85B6-9CE7A82DF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59" y="2625384"/>
            <a:ext cx="2298391" cy="3066554"/>
          </a:xfrm>
          <a:prstGeom prst="rect">
            <a:avLst/>
          </a:prstGeom>
        </p:spPr>
      </p:pic>
      <p:sp>
        <p:nvSpPr>
          <p:cNvPr id="12" name="Nuoli: Oikea 11">
            <a:extLst>
              <a:ext uri="{FF2B5EF4-FFF2-40B4-BE49-F238E27FC236}">
                <a16:creationId xmlns:a16="http://schemas.microsoft.com/office/drawing/2014/main" id="{7AD700DD-997F-0374-1ED8-96009312FC5E}"/>
              </a:ext>
            </a:extLst>
          </p:cNvPr>
          <p:cNvSpPr/>
          <p:nvPr/>
        </p:nvSpPr>
        <p:spPr>
          <a:xfrm>
            <a:off x="6660464" y="3842887"/>
            <a:ext cx="1715679" cy="6190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9237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M 1 cyan 2 sininen">
      <a:dk1>
        <a:srgbClr val="000000"/>
      </a:dk1>
      <a:lt1>
        <a:srgbClr val="FFFFFF"/>
      </a:lt1>
      <a:dk2>
        <a:srgbClr val="195C98"/>
      </a:dk2>
      <a:lt2>
        <a:srgbClr val="E7E6E6"/>
      </a:lt2>
      <a:accent1>
        <a:srgbClr val="31E1E9"/>
      </a:accent1>
      <a:accent2>
        <a:srgbClr val="195C98"/>
      </a:accent2>
      <a:accent3>
        <a:srgbClr val="767171"/>
      </a:accent3>
      <a:accent4>
        <a:srgbClr val="BFBFBF"/>
      </a:accent4>
      <a:accent5>
        <a:srgbClr val="98F0F4"/>
      </a:accent5>
      <a:accent6>
        <a:srgbClr val="8CADCC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_EU-rahastot_TEM_v3_TEM-logo" id="{404F51EF-D9AE-AC4C-93F0-C51AE1CFA334}" vid="{1F4B9051-922E-F843-8D00-507E33FDF335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4859D7E8C92429C87FBF6518202AC" ma:contentTypeVersion="15" ma:contentTypeDescription="Create a new document." ma:contentTypeScope="" ma:versionID="10ec1567deca2f19be5f2f849ab0d3a6">
  <xsd:schema xmlns:xsd="http://www.w3.org/2001/XMLSchema" xmlns:xs="http://www.w3.org/2001/XMLSchema" xmlns:p="http://schemas.microsoft.com/office/2006/metadata/properties" xmlns:ns2="d6f3c728-a6f9-40bd-9cf0-a2ca18180f96" xmlns:ns3="0cecd529-886f-4bc8-9daf-f0d58afab4f9" targetNamespace="http://schemas.microsoft.com/office/2006/metadata/properties" ma:root="true" ma:fieldsID="980431f19073c783910b79bcdbe8cc6d" ns2:_="" ns3:_="">
    <xsd:import namespace="d6f3c728-a6f9-40bd-9cf0-a2ca18180f96"/>
    <xsd:import namespace="0cecd529-886f-4bc8-9daf-f0d58afab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3c728-a6f9-40bd-9cf0-a2ca18180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7ee12cc-49ea-458b-8a70-8770974bc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cd529-886f-4bc8-9daf-f0d58afab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f7bfd56-072d-4611-9e45-a825ef226391}" ma:internalName="TaxCatchAll" ma:showField="CatchAllData" ma:web="0cecd529-886f-4bc8-9daf-f0d58afab4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ecd529-886f-4bc8-9daf-f0d58afab4f9" xsi:nil="true"/>
    <lcf76f155ced4ddcb4097134ff3c332f xmlns="d6f3c728-a6f9-40bd-9cf0-a2ca18180f9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24CAE3-8F48-4776-BC9D-F97B9896D46A}"/>
</file>

<file path=customXml/itemProps2.xml><?xml version="1.0" encoding="utf-8"?>
<ds:datastoreItem xmlns:ds="http://schemas.openxmlformats.org/officeDocument/2006/customXml" ds:itemID="{EDE78DFF-2B82-4040-8AE7-D144DFB85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22BDAD-7DFE-4DF6-99A2-DCEDB5D7CFD9}">
  <ds:schemaRefs>
    <ds:schemaRef ds:uri="http://schemas.openxmlformats.org/package/2006/metadata/core-properties"/>
    <ds:schemaRef ds:uri="http://purl.org/dc/terms/"/>
    <ds:schemaRef ds:uri="14d342ad-5bb7-494a-80ab-b4e48e0ce7a0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891c1a07-41b0-488e-9ebd-cb166dc3f59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FI_EU-rahastot_TEM_v3_TEM-logo</Template>
  <TotalTime>1865</TotalTime>
  <Words>339</Words>
  <Application>Microsoft Office PowerPoint</Application>
  <PresentationFormat>Laajakuva</PresentationFormat>
  <Paragraphs>52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Helvetica Light</vt:lpstr>
      <vt:lpstr>Helvetica Neue</vt:lpstr>
      <vt:lpstr>Helvetica Neue Condensed</vt:lpstr>
      <vt:lpstr>System Font Regular</vt:lpstr>
      <vt:lpstr>Tahoma</vt:lpstr>
      <vt:lpstr>Office-teema</vt:lpstr>
      <vt:lpstr>Office Theme</vt:lpstr>
      <vt:lpstr>SETELIT Secondary waste streams, added value and productization in mining industry </vt:lpstr>
      <vt:lpstr>PowerPoint-esitys</vt:lpstr>
      <vt:lpstr>SETELIT   Secondary waste streams, added value and productization</vt:lpstr>
      <vt:lpstr>Background</vt:lpstr>
      <vt:lpstr>PowerPoint-esitys</vt:lpstr>
      <vt:lpstr>PowerPoint-esitys</vt:lpstr>
      <vt:lpstr>Selection of the materials</vt:lpstr>
      <vt:lpstr>Characterization of the raw materials</vt:lpstr>
      <vt:lpstr>Recipe design &amp; Making the test samples &amp; characterize</vt:lpstr>
      <vt:lpstr>The flowloop</vt:lpstr>
      <vt:lpstr>PowerPoint-esitys</vt:lpstr>
      <vt:lpstr>create guidebook for end-of-waste process  </vt:lpstr>
      <vt:lpstr>PowerPoint-esitys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Heino Neea (GTK)</dc:creator>
  <cp:lastModifiedBy>Petri Juntunen</cp:lastModifiedBy>
  <cp:revision>38</cp:revision>
  <dcterms:created xsi:type="dcterms:W3CDTF">2023-04-21T11:00:42Z</dcterms:created>
  <dcterms:modified xsi:type="dcterms:W3CDTF">2024-02-21T06:04:19Z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0x010100CA25541D8BC69B4787A27331B931D4EA</vt:lpwstr>
  </property>
  <property fmtid="{D5CDD505-2E9C-101B-9397-08002B2CF9AE}" pid="3" name="MediaServiceImageTags">
    <vt:lpwstr/>
  </property>
</Properties>
</file>