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108"/>
  </p:notesMasterIdLst>
  <p:sldIdLst>
    <p:sldId id="4287" r:id="rId5"/>
    <p:sldId id="4306" r:id="rId6"/>
    <p:sldId id="4345" r:id="rId7"/>
    <p:sldId id="4365" r:id="rId8"/>
    <p:sldId id="4389" r:id="rId9"/>
    <p:sldId id="4396" r:id="rId10"/>
    <p:sldId id="4395" r:id="rId11"/>
    <p:sldId id="4394" r:id="rId12"/>
    <p:sldId id="4393" r:id="rId13"/>
    <p:sldId id="4392" r:id="rId14"/>
    <p:sldId id="4391" r:id="rId15"/>
    <p:sldId id="4390" r:id="rId16"/>
    <p:sldId id="4412" r:id="rId17"/>
    <p:sldId id="4411" r:id="rId18"/>
    <p:sldId id="4410" r:id="rId19"/>
    <p:sldId id="4409" r:id="rId20"/>
    <p:sldId id="4408" r:id="rId21"/>
    <p:sldId id="4407" r:id="rId22"/>
    <p:sldId id="4406" r:id="rId23"/>
    <p:sldId id="4405" r:id="rId24"/>
    <p:sldId id="4404" r:id="rId25"/>
    <p:sldId id="4403" r:id="rId26"/>
    <p:sldId id="4431" r:id="rId27"/>
    <p:sldId id="4401" r:id="rId28"/>
    <p:sldId id="4400" r:id="rId29"/>
    <p:sldId id="4399" r:id="rId30"/>
    <p:sldId id="4398" r:id="rId31"/>
    <p:sldId id="4397" r:id="rId32"/>
    <p:sldId id="4366" r:id="rId33"/>
    <p:sldId id="4432" r:id="rId34"/>
    <p:sldId id="4640" r:id="rId35"/>
    <p:sldId id="4642" r:id="rId36"/>
    <p:sldId id="4641" r:id="rId37"/>
    <p:sldId id="4645" r:id="rId38"/>
    <p:sldId id="4643" r:id="rId39"/>
    <p:sldId id="4646" r:id="rId40"/>
    <p:sldId id="4647" r:id="rId41"/>
    <p:sldId id="4648" r:id="rId42"/>
    <p:sldId id="4644" r:id="rId43"/>
    <p:sldId id="4649" r:id="rId44"/>
    <p:sldId id="4650" r:id="rId45"/>
    <p:sldId id="4651" r:id="rId46"/>
    <p:sldId id="4652" r:id="rId47"/>
    <p:sldId id="4658" r:id="rId48"/>
    <p:sldId id="4342" r:id="rId49"/>
    <p:sldId id="4633" r:id="rId50"/>
    <p:sldId id="4654" r:id="rId51"/>
    <p:sldId id="4655" r:id="rId52"/>
    <p:sldId id="4656" r:id="rId53"/>
    <p:sldId id="4635" r:id="rId54"/>
    <p:sldId id="4636" r:id="rId55"/>
    <p:sldId id="4637" r:id="rId56"/>
    <p:sldId id="4638" r:id="rId57"/>
    <p:sldId id="4639" r:id="rId58"/>
    <p:sldId id="4657" r:id="rId59"/>
    <p:sldId id="4346" r:id="rId60"/>
    <p:sldId id="4437" r:id="rId61"/>
    <p:sldId id="4322" r:id="rId62"/>
    <p:sldId id="4436" r:id="rId63"/>
    <p:sldId id="4438" r:id="rId64"/>
    <p:sldId id="4351" r:id="rId65"/>
    <p:sldId id="4353" r:id="rId66"/>
    <p:sldId id="4434" r:id="rId67"/>
    <p:sldId id="4447" r:id="rId68"/>
    <p:sldId id="4439" r:id="rId69"/>
    <p:sldId id="4440" r:id="rId70"/>
    <p:sldId id="4435" r:id="rId71"/>
    <p:sldId id="4442" r:id="rId72"/>
    <p:sldId id="4443" r:id="rId73"/>
    <p:sldId id="4444" r:id="rId74"/>
    <p:sldId id="4355" r:id="rId75"/>
    <p:sldId id="4445" r:id="rId76"/>
    <p:sldId id="4354" r:id="rId77"/>
    <p:sldId id="4347" r:id="rId78"/>
    <p:sldId id="4430" r:id="rId79"/>
    <p:sldId id="4429" r:id="rId80"/>
    <p:sldId id="4428" r:id="rId81"/>
    <p:sldId id="4424" r:id="rId82"/>
    <p:sldId id="4423" r:id="rId83"/>
    <p:sldId id="4422" r:id="rId84"/>
    <p:sldId id="4421" r:id="rId85"/>
    <p:sldId id="4420" r:id="rId86"/>
    <p:sldId id="4419" r:id="rId87"/>
    <p:sldId id="4418" r:id="rId88"/>
    <p:sldId id="4417" r:id="rId89"/>
    <p:sldId id="4348" r:id="rId90"/>
    <p:sldId id="4448" r:id="rId91"/>
    <p:sldId id="4338" r:id="rId92"/>
    <p:sldId id="4449" r:id="rId93"/>
    <p:sldId id="4450" r:id="rId94"/>
    <p:sldId id="4451" r:id="rId95"/>
    <p:sldId id="4452" r:id="rId96"/>
    <p:sldId id="4453" r:id="rId97"/>
    <p:sldId id="4454" r:id="rId98"/>
    <p:sldId id="4455" r:id="rId99"/>
    <p:sldId id="4456" r:id="rId100"/>
    <p:sldId id="4458" r:id="rId101"/>
    <p:sldId id="4457" r:id="rId102"/>
    <p:sldId id="4459" r:id="rId103"/>
    <p:sldId id="4460" r:id="rId104"/>
    <p:sldId id="4461" r:id="rId105"/>
    <p:sldId id="4462" r:id="rId106"/>
    <p:sldId id="4263" r:id="rId10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037"/>
    <a:srgbClr val="000000"/>
    <a:srgbClr val="F1A0C2"/>
    <a:srgbClr val="B2DEDD"/>
    <a:srgbClr val="FDE4CF"/>
    <a:srgbClr val="B2DDDC"/>
    <a:srgbClr val="EAEBED"/>
    <a:srgbClr val="EF5655"/>
    <a:srgbClr val="28AF95"/>
    <a:srgbClr val="F9B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8CE18E-46EA-4646-9908-807C380F014F}" v="29" dt="2023-10-04T15:07:31.9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inimized">
    <p:restoredLeft sz="12017" autoAdjust="0"/>
    <p:restoredTop sz="0" autoAdjust="0"/>
  </p:normalViewPr>
  <p:slideViewPr>
    <p:cSldViewPr snapToGrid="0">
      <p:cViewPr varScale="1">
        <p:scale>
          <a:sx n="27" d="100"/>
          <a:sy n="27" d="100"/>
        </p:scale>
        <p:origin x="4002" y="48"/>
      </p:cViewPr>
      <p:guideLst/>
    </p:cSldViewPr>
  </p:slideViewPr>
  <p:notesTextViewPr>
    <p:cViewPr>
      <p:scale>
        <a:sx n="1" d="1"/>
        <a:sy n="1" d="1"/>
      </p:scale>
      <p:origin x="0" y="0"/>
    </p:cViewPr>
  </p:notesTextViewPr>
  <p:sorterViewPr>
    <p:cViewPr>
      <p:scale>
        <a:sx n="100" d="100"/>
        <a:sy n="100" d="100"/>
      </p:scale>
      <p:origin x="0" y="-2219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tableStyles" Target="tableStyle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microsoft.com/office/2015/10/relationships/revisionInfo" Target="revisionInfo.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notesMaster" Target="notesMasters/notesMaster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presProps" Target="presProp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9A7F18-0DCD-4867-B420-488E31B8B688}" type="doc">
      <dgm:prSet loTypeId="urn:microsoft.com/office/officeart/2005/8/layout/cycle8" loCatId="cycle" qsTypeId="urn:microsoft.com/office/officeart/2005/8/quickstyle/simple1" qsCatId="simple" csTypeId="urn:microsoft.com/office/officeart/2005/8/colors/accent0_1" csCatId="mainScheme" phldr="1"/>
      <dgm:spPr/>
    </dgm:pt>
    <dgm:pt modelId="{5D5CF0D3-43A2-4294-8BB8-597D959F170C}">
      <dgm:prSet phldrT="[Text]"/>
      <dgm:spPr>
        <a:solidFill>
          <a:srgbClr val="28AF95"/>
        </a:solidFill>
      </dgm:spPr>
      <dgm:t>
        <a:bodyPr/>
        <a:lstStyle/>
        <a:p>
          <a:r>
            <a:rPr lang="en-IE" b="1" dirty="0">
              <a:solidFill>
                <a:srgbClr val="000000"/>
              </a:solidFill>
            </a:rPr>
            <a:t>Recycling</a:t>
          </a:r>
        </a:p>
      </dgm:t>
    </dgm:pt>
    <dgm:pt modelId="{C86FC806-4CA1-4008-BAAC-3BF9502B6F7C}" type="parTrans" cxnId="{17CC51F6-72F8-4491-9DA4-F212D911744E}">
      <dgm:prSet/>
      <dgm:spPr/>
      <dgm:t>
        <a:bodyPr/>
        <a:lstStyle/>
        <a:p>
          <a:endParaRPr lang="en-IE"/>
        </a:p>
      </dgm:t>
    </dgm:pt>
    <dgm:pt modelId="{39718C9A-802F-43A1-BCA3-022213248E23}" type="sibTrans" cxnId="{17CC51F6-72F8-4491-9DA4-F212D911744E}">
      <dgm:prSet/>
      <dgm:spPr/>
      <dgm:t>
        <a:bodyPr/>
        <a:lstStyle/>
        <a:p>
          <a:endParaRPr lang="en-IE"/>
        </a:p>
      </dgm:t>
    </dgm:pt>
    <dgm:pt modelId="{438460A1-79BD-4412-A538-C4E0BE3C8833}">
      <dgm:prSet phldrT="[Text]"/>
      <dgm:spPr>
        <a:solidFill>
          <a:srgbClr val="F79037"/>
        </a:solidFill>
      </dgm:spPr>
      <dgm:t>
        <a:bodyPr/>
        <a:lstStyle/>
        <a:p>
          <a:endParaRPr lang="en-IE" b="1" dirty="0">
            <a:solidFill>
              <a:srgbClr val="000000"/>
            </a:solidFill>
          </a:endParaRPr>
        </a:p>
        <a:p>
          <a:r>
            <a:rPr lang="en-IE" b="1" dirty="0">
              <a:solidFill>
                <a:srgbClr val="000000"/>
              </a:solidFill>
            </a:rPr>
            <a:t>Sustainable Production</a:t>
          </a:r>
        </a:p>
      </dgm:t>
    </dgm:pt>
    <dgm:pt modelId="{9ABE50C1-9E29-4504-8E01-3EBC0042AE32}" type="parTrans" cxnId="{2E4315BD-9590-4763-954F-8FDFB0AF5BC5}">
      <dgm:prSet/>
      <dgm:spPr/>
      <dgm:t>
        <a:bodyPr/>
        <a:lstStyle/>
        <a:p>
          <a:endParaRPr lang="en-IE"/>
        </a:p>
      </dgm:t>
    </dgm:pt>
    <dgm:pt modelId="{42A1C5DB-E5F9-4527-897F-C3088232C5E6}" type="sibTrans" cxnId="{2E4315BD-9590-4763-954F-8FDFB0AF5BC5}">
      <dgm:prSet/>
      <dgm:spPr/>
      <dgm:t>
        <a:bodyPr/>
        <a:lstStyle/>
        <a:p>
          <a:endParaRPr lang="en-IE"/>
        </a:p>
      </dgm:t>
    </dgm:pt>
    <dgm:pt modelId="{32E79074-8B4B-41A0-8049-3A5991046079}">
      <dgm:prSet phldrT="[Text]"/>
      <dgm:spPr>
        <a:solidFill>
          <a:srgbClr val="F1A0C2"/>
        </a:solidFill>
      </dgm:spPr>
      <dgm:t>
        <a:bodyPr/>
        <a:lstStyle/>
        <a:p>
          <a:r>
            <a:rPr lang="en-IE" b="1" dirty="0">
              <a:solidFill>
                <a:srgbClr val="000000"/>
              </a:solidFill>
            </a:rPr>
            <a:t>Sustainable Use</a:t>
          </a:r>
        </a:p>
      </dgm:t>
    </dgm:pt>
    <dgm:pt modelId="{48E1EA85-B129-4FC7-9504-8848B6B33C12}" type="parTrans" cxnId="{063C9F94-D5B7-4BCB-9528-0B23848DE692}">
      <dgm:prSet/>
      <dgm:spPr/>
      <dgm:t>
        <a:bodyPr/>
        <a:lstStyle/>
        <a:p>
          <a:endParaRPr lang="en-IE"/>
        </a:p>
      </dgm:t>
    </dgm:pt>
    <dgm:pt modelId="{6881686D-2247-4259-AE30-F736B9E47D00}" type="sibTrans" cxnId="{063C9F94-D5B7-4BCB-9528-0B23848DE692}">
      <dgm:prSet/>
      <dgm:spPr/>
      <dgm:t>
        <a:bodyPr/>
        <a:lstStyle/>
        <a:p>
          <a:endParaRPr lang="en-IE"/>
        </a:p>
      </dgm:t>
    </dgm:pt>
    <dgm:pt modelId="{8CA20725-B22E-483B-87C0-F704BEB42232}" type="pres">
      <dgm:prSet presAssocID="{249A7F18-0DCD-4867-B420-488E31B8B688}" presName="compositeShape" presStyleCnt="0">
        <dgm:presLayoutVars>
          <dgm:chMax val="7"/>
          <dgm:dir/>
          <dgm:resizeHandles val="exact"/>
        </dgm:presLayoutVars>
      </dgm:prSet>
      <dgm:spPr/>
    </dgm:pt>
    <dgm:pt modelId="{832E8F1D-38A6-4007-8DC2-E5085D0968DD}" type="pres">
      <dgm:prSet presAssocID="{249A7F18-0DCD-4867-B420-488E31B8B688}" presName="wedge1" presStyleLbl="node1" presStyleIdx="0" presStyleCnt="3"/>
      <dgm:spPr/>
    </dgm:pt>
    <dgm:pt modelId="{B5F5D838-07BE-40A2-9752-5EEB4EBE1988}" type="pres">
      <dgm:prSet presAssocID="{249A7F18-0DCD-4867-B420-488E31B8B688}" presName="dummy1a" presStyleCnt="0"/>
      <dgm:spPr/>
    </dgm:pt>
    <dgm:pt modelId="{CC20944A-B342-4E0A-A1FC-8691DB35F447}" type="pres">
      <dgm:prSet presAssocID="{249A7F18-0DCD-4867-B420-488E31B8B688}" presName="dummy1b" presStyleCnt="0"/>
      <dgm:spPr/>
    </dgm:pt>
    <dgm:pt modelId="{DD5293D2-2D63-4CEB-A6AD-60CD826B7E3D}" type="pres">
      <dgm:prSet presAssocID="{249A7F18-0DCD-4867-B420-488E31B8B688}" presName="wedge1Tx" presStyleLbl="node1" presStyleIdx="0" presStyleCnt="3">
        <dgm:presLayoutVars>
          <dgm:chMax val="0"/>
          <dgm:chPref val="0"/>
          <dgm:bulletEnabled val="1"/>
        </dgm:presLayoutVars>
      </dgm:prSet>
      <dgm:spPr/>
    </dgm:pt>
    <dgm:pt modelId="{718F1792-3E72-4D52-892A-DFB8A8BE1B5A}" type="pres">
      <dgm:prSet presAssocID="{249A7F18-0DCD-4867-B420-488E31B8B688}" presName="wedge2" presStyleLbl="node1" presStyleIdx="1" presStyleCnt="3"/>
      <dgm:spPr/>
    </dgm:pt>
    <dgm:pt modelId="{44F78E58-2AA9-4AEE-BA2E-29A282EB4616}" type="pres">
      <dgm:prSet presAssocID="{249A7F18-0DCD-4867-B420-488E31B8B688}" presName="dummy2a" presStyleCnt="0"/>
      <dgm:spPr/>
    </dgm:pt>
    <dgm:pt modelId="{CF135463-F999-4626-A578-50A27B5D4606}" type="pres">
      <dgm:prSet presAssocID="{249A7F18-0DCD-4867-B420-488E31B8B688}" presName="dummy2b" presStyleCnt="0"/>
      <dgm:spPr/>
    </dgm:pt>
    <dgm:pt modelId="{79C2F16B-5D0D-4C70-A7D5-F645FC1EF838}" type="pres">
      <dgm:prSet presAssocID="{249A7F18-0DCD-4867-B420-488E31B8B688}" presName="wedge2Tx" presStyleLbl="node1" presStyleIdx="1" presStyleCnt="3">
        <dgm:presLayoutVars>
          <dgm:chMax val="0"/>
          <dgm:chPref val="0"/>
          <dgm:bulletEnabled val="1"/>
        </dgm:presLayoutVars>
      </dgm:prSet>
      <dgm:spPr/>
    </dgm:pt>
    <dgm:pt modelId="{A523F142-C36B-41A4-94A1-3FA7AADAF793}" type="pres">
      <dgm:prSet presAssocID="{249A7F18-0DCD-4867-B420-488E31B8B688}" presName="wedge3" presStyleLbl="node1" presStyleIdx="2" presStyleCnt="3"/>
      <dgm:spPr/>
    </dgm:pt>
    <dgm:pt modelId="{C7DA56C6-7E21-4B35-869B-50190EE31DBF}" type="pres">
      <dgm:prSet presAssocID="{249A7F18-0DCD-4867-B420-488E31B8B688}" presName="dummy3a" presStyleCnt="0"/>
      <dgm:spPr/>
    </dgm:pt>
    <dgm:pt modelId="{3A0C70A0-6C32-4211-85D1-EE9213BCE47C}" type="pres">
      <dgm:prSet presAssocID="{249A7F18-0DCD-4867-B420-488E31B8B688}" presName="dummy3b" presStyleCnt="0"/>
      <dgm:spPr/>
    </dgm:pt>
    <dgm:pt modelId="{D32D63BD-D2AA-465B-8DD7-466C0CD9E479}" type="pres">
      <dgm:prSet presAssocID="{249A7F18-0DCD-4867-B420-488E31B8B688}" presName="wedge3Tx" presStyleLbl="node1" presStyleIdx="2" presStyleCnt="3">
        <dgm:presLayoutVars>
          <dgm:chMax val="0"/>
          <dgm:chPref val="0"/>
          <dgm:bulletEnabled val="1"/>
        </dgm:presLayoutVars>
      </dgm:prSet>
      <dgm:spPr/>
    </dgm:pt>
    <dgm:pt modelId="{2E34C531-C7BC-4FFD-8B53-694F03D6FAD9}" type="pres">
      <dgm:prSet presAssocID="{39718C9A-802F-43A1-BCA3-022213248E23}" presName="arrowWedge1" presStyleLbl="fgSibTrans2D1" presStyleIdx="0" presStyleCnt="3"/>
      <dgm:spPr>
        <a:solidFill>
          <a:srgbClr val="EF5655"/>
        </a:solidFill>
      </dgm:spPr>
    </dgm:pt>
    <dgm:pt modelId="{A581FACA-55A6-4FE3-9180-60DA72A05DDF}" type="pres">
      <dgm:prSet presAssocID="{42A1C5DB-E5F9-4527-897F-C3088232C5E6}" presName="arrowWedge2" presStyleLbl="fgSibTrans2D1" presStyleIdx="1" presStyleCnt="3"/>
      <dgm:spPr>
        <a:solidFill>
          <a:srgbClr val="EF5655"/>
        </a:solidFill>
      </dgm:spPr>
    </dgm:pt>
    <dgm:pt modelId="{7B3CC2D5-1035-4548-AB44-1B58A9A445A1}" type="pres">
      <dgm:prSet presAssocID="{6881686D-2247-4259-AE30-F736B9E47D00}" presName="arrowWedge3" presStyleLbl="fgSibTrans2D1" presStyleIdx="2" presStyleCnt="3"/>
      <dgm:spPr>
        <a:solidFill>
          <a:srgbClr val="EF5655"/>
        </a:solidFill>
      </dgm:spPr>
    </dgm:pt>
  </dgm:ptLst>
  <dgm:cxnLst>
    <dgm:cxn modelId="{6940C528-C35C-4EBF-8B3D-B8DB51332C33}" type="presOf" srcId="{438460A1-79BD-4412-A538-C4E0BE3C8833}" destId="{718F1792-3E72-4D52-892A-DFB8A8BE1B5A}" srcOrd="0" destOrd="0" presId="urn:microsoft.com/office/officeart/2005/8/layout/cycle8"/>
    <dgm:cxn modelId="{8884E646-3712-41B7-9D36-87DB1F165C0A}" type="presOf" srcId="{438460A1-79BD-4412-A538-C4E0BE3C8833}" destId="{79C2F16B-5D0D-4C70-A7D5-F645FC1EF838}" srcOrd="1" destOrd="0" presId="urn:microsoft.com/office/officeart/2005/8/layout/cycle8"/>
    <dgm:cxn modelId="{AC877075-BF08-4BF3-A9F6-ECA136A7890A}" type="presOf" srcId="{32E79074-8B4B-41A0-8049-3A5991046079}" destId="{A523F142-C36B-41A4-94A1-3FA7AADAF793}" srcOrd="0" destOrd="0" presId="urn:microsoft.com/office/officeart/2005/8/layout/cycle8"/>
    <dgm:cxn modelId="{063C9F94-D5B7-4BCB-9528-0B23848DE692}" srcId="{249A7F18-0DCD-4867-B420-488E31B8B688}" destId="{32E79074-8B4B-41A0-8049-3A5991046079}" srcOrd="2" destOrd="0" parTransId="{48E1EA85-B129-4FC7-9504-8848B6B33C12}" sibTransId="{6881686D-2247-4259-AE30-F736B9E47D00}"/>
    <dgm:cxn modelId="{1F16E99A-CD54-4CBC-83FF-533F23D5B71D}" type="presOf" srcId="{32E79074-8B4B-41A0-8049-3A5991046079}" destId="{D32D63BD-D2AA-465B-8DD7-466C0CD9E479}" srcOrd="1" destOrd="0" presId="urn:microsoft.com/office/officeart/2005/8/layout/cycle8"/>
    <dgm:cxn modelId="{3539BC9F-8C67-4053-8EB9-2BD5E0944C50}" type="presOf" srcId="{249A7F18-0DCD-4867-B420-488E31B8B688}" destId="{8CA20725-B22E-483B-87C0-F704BEB42232}" srcOrd="0" destOrd="0" presId="urn:microsoft.com/office/officeart/2005/8/layout/cycle8"/>
    <dgm:cxn modelId="{F8C562BC-3CD1-4A1D-8332-1A9DC71B260D}" type="presOf" srcId="{5D5CF0D3-43A2-4294-8BB8-597D959F170C}" destId="{832E8F1D-38A6-4007-8DC2-E5085D0968DD}" srcOrd="0" destOrd="0" presId="urn:microsoft.com/office/officeart/2005/8/layout/cycle8"/>
    <dgm:cxn modelId="{2E4315BD-9590-4763-954F-8FDFB0AF5BC5}" srcId="{249A7F18-0DCD-4867-B420-488E31B8B688}" destId="{438460A1-79BD-4412-A538-C4E0BE3C8833}" srcOrd="1" destOrd="0" parTransId="{9ABE50C1-9E29-4504-8E01-3EBC0042AE32}" sibTransId="{42A1C5DB-E5F9-4527-897F-C3088232C5E6}"/>
    <dgm:cxn modelId="{1E3EFAC8-9EBB-4856-9569-6A705E87E32E}" type="presOf" srcId="{5D5CF0D3-43A2-4294-8BB8-597D959F170C}" destId="{DD5293D2-2D63-4CEB-A6AD-60CD826B7E3D}" srcOrd="1" destOrd="0" presId="urn:microsoft.com/office/officeart/2005/8/layout/cycle8"/>
    <dgm:cxn modelId="{17CC51F6-72F8-4491-9DA4-F212D911744E}" srcId="{249A7F18-0DCD-4867-B420-488E31B8B688}" destId="{5D5CF0D3-43A2-4294-8BB8-597D959F170C}" srcOrd="0" destOrd="0" parTransId="{C86FC806-4CA1-4008-BAAC-3BF9502B6F7C}" sibTransId="{39718C9A-802F-43A1-BCA3-022213248E23}"/>
    <dgm:cxn modelId="{D0D4F8D4-33D4-4530-B237-1C3D07CB1CD0}" type="presParOf" srcId="{8CA20725-B22E-483B-87C0-F704BEB42232}" destId="{832E8F1D-38A6-4007-8DC2-E5085D0968DD}" srcOrd="0" destOrd="0" presId="urn:microsoft.com/office/officeart/2005/8/layout/cycle8"/>
    <dgm:cxn modelId="{82D9C34A-DD51-428A-A67C-14CF1E22FE98}" type="presParOf" srcId="{8CA20725-B22E-483B-87C0-F704BEB42232}" destId="{B5F5D838-07BE-40A2-9752-5EEB4EBE1988}" srcOrd="1" destOrd="0" presId="urn:microsoft.com/office/officeart/2005/8/layout/cycle8"/>
    <dgm:cxn modelId="{A459A29C-1692-41D5-A27F-3228AACA22BB}" type="presParOf" srcId="{8CA20725-B22E-483B-87C0-F704BEB42232}" destId="{CC20944A-B342-4E0A-A1FC-8691DB35F447}" srcOrd="2" destOrd="0" presId="urn:microsoft.com/office/officeart/2005/8/layout/cycle8"/>
    <dgm:cxn modelId="{2A148176-93F0-4ABF-840C-5DF11C0E07A9}" type="presParOf" srcId="{8CA20725-B22E-483B-87C0-F704BEB42232}" destId="{DD5293D2-2D63-4CEB-A6AD-60CD826B7E3D}" srcOrd="3" destOrd="0" presId="urn:microsoft.com/office/officeart/2005/8/layout/cycle8"/>
    <dgm:cxn modelId="{5C37CA91-2603-4434-9AFD-84B401D9E146}" type="presParOf" srcId="{8CA20725-B22E-483B-87C0-F704BEB42232}" destId="{718F1792-3E72-4D52-892A-DFB8A8BE1B5A}" srcOrd="4" destOrd="0" presId="urn:microsoft.com/office/officeart/2005/8/layout/cycle8"/>
    <dgm:cxn modelId="{88ABEB69-D1EA-4FF7-87EB-463293F0CEF7}" type="presParOf" srcId="{8CA20725-B22E-483B-87C0-F704BEB42232}" destId="{44F78E58-2AA9-4AEE-BA2E-29A282EB4616}" srcOrd="5" destOrd="0" presId="urn:microsoft.com/office/officeart/2005/8/layout/cycle8"/>
    <dgm:cxn modelId="{7E5FC303-AF06-4C36-8F26-5FE870EEA6C9}" type="presParOf" srcId="{8CA20725-B22E-483B-87C0-F704BEB42232}" destId="{CF135463-F999-4626-A578-50A27B5D4606}" srcOrd="6" destOrd="0" presId="urn:microsoft.com/office/officeart/2005/8/layout/cycle8"/>
    <dgm:cxn modelId="{79D4CF49-0DD4-47CB-BFE5-6C10CE17421A}" type="presParOf" srcId="{8CA20725-B22E-483B-87C0-F704BEB42232}" destId="{79C2F16B-5D0D-4C70-A7D5-F645FC1EF838}" srcOrd="7" destOrd="0" presId="urn:microsoft.com/office/officeart/2005/8/layout/cycle8"/>
    <dgm:cxn modelId="{FF17A0CB-4D96-4389-BEAE-AA038481C0DE}" type="presParOf" srcId="{8CA20725-B22E-483B-87C0-F704BEB42232}" destId="{A523F142-C36B-41A4-94A1-3FA7AADAF793}" srcOrd="8" destOrd="0" presId="urn:microsoft.com/office/officeart/2005/8/layout/cycle8"/>
    <dgm:cxn modelId="{33C93479-14D3-4ACF-ADD0-F28969F4C7AC}" type="presParOf" srcId="{8CA20725-B22E-483B-87C0-F704BEB42232}" destId="{C7DA56C6-7E21-4B35-869B-50190EE31DBF}" srcOrd="9" destOrd="0" presId="urn:microsoft.com/office/officeart/2005/8/layout/cycle8"/>
    <dgm:cxn modelId="{4D12AA7F-15CE-4BE4-BB1C-DC6729BC2A33}" type="presParOf" srcId="{8CA20725-B22E-483B-87C0-F704BEB42232}" destId="{3A0C70A0-6C32-4211-85D1-EE9213BCE47C}" srcOrd="10" destOrd="0" presId="urn:microsoft.com/office/officeart/2005/8/layout/cycle8"/>
    <dgm:cxn modelId="{7AD4D5E7-F12B-407A-AC3B-1DA112F133CC}" type="presParOf" srcId="{8CA20725-B22E-483B-87C0-F704BEB42232}" destId="{D32D63BD-D2AA-465B-8DD7-466C0CD9E479}" srcOrd="11" destOrd="0" presId="urn:microsoft.com/office/officeart/2005/8/layout/cycle8"/>
    <dgm:cxn modelId="{24F820CE-3E4E-44DF-A5D3-0A6E2FB70426}" type="presParOf" srcId="{8CA20725-B22E-483B-87C0-F704BEB42232}" destId="{2E34C531-C7BC-4FFD-8B53-694F03D6FAD9}" srcOrd="12" destOrd="0" presId="urn:microsoft.com/office/officeart/2005/8/layout/cycle8"/>
    <dgm:cxn modelId="{8D129C79-C332-4E27-B8C2-F51DF19F077D}" type="presParOf" srcId="{8CA20725-B22E-483B-87C0-F704BEB42232}" destId="{A581FACA-55A6-4FE3-9180-60DA72A05DDF}" srcOrd="13" destOrd="0" presId="urn:microsoft.com/office/officeart/2005/8/layout/cycle8"/>
    <dgm:cxn modelId="{EC07CD7A-FDEF-46D0-8C17-01DA1D4D0AA8}" type="presParOf" srcId="{8CA20725-B22E-483B-87C0-F704BEB42232}" destId="{7B3CC2D5-1035-4548-AB44-1B58A9A445A1}"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E8F1D-38A6-4007-8DC2-E5085D0968DD}">
      <dsp:nvSpPr>
        <dsp:cNvPr id="0" name=""/>
        <dsp:cNvSpPr/>
      </dsp:nvSpPr>
      <dsp:spPr>
        <a:xfrm>
          <a:off x="1216448" y="205916"/>
          <a:ext cx="2661077" cy="2661077"/>
        </a:xfrm>
        <a:prstGeom prst="pie">
          <a:avLst>
            <a:gd name="adj1" fmla="val 16200000"/>
            <a:gd name="adj2" fmla="val 1800000"/>
          </a:avLst>
        </a:prstGeom>
        <a:solidFill>
          <a:srgbClr val="28AF95"/>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IE" sz="1300" b="1" kern="1200" dirty="0">
              <a:solidFill>
                <a:srgbClr val="000000"/>
              </a:solidFill>
            </a:rPr>
            <a:t>Recycling</a:t>
          </a:r>
        </a:p>
      </dsp:txBody>
      <dsp:txXfrm>
        <a:off x="2618899" y="769811"/>
        <a:ext cx="950384" cy="791987"/>
      </dsp:txXfrm>
    </dsp:sp>
    <dsp:sp modelId="{718F1792-3E72-4D52-892A-DFB8A8BE1B5A}">
      <dsp:nvSpPr>
        <dsp:cNvPr id="0" name=""/>
        <dsp:cNvSpPr/>
      </dsp:nvSpPr>
      <dsp:spPr>
        <a:xfrm>
          <a:off x="1161642" y="300955"/>
          <a:ext cx="2661077" cy="2661077"/>
        </a:xfrm>
        <a:prstGeom prst="pie">
          <a:avLst>
            <a:gd name="adj1" fmla="val 1800000"/>
            <a:gd name="adj2" fmla="val 9000000"/>
          </a:avLst>
        </a:prstGeom>
        <a:solidFill>
          <a:srgbClr val="F79037"/>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IE" sz="1300" b="1" kern="1200" dirty="0">
            <a:solidFill>
              <a:srgbClr val="000000"/>
            </a:solidFill>
          </a:endParaRPr>
        </a:p>
        <a:p>
          <a:pPr marL="0" lvl="0" indent="0" algn="ctr" defTabSz="577850">
            <a:lnSpc>
              <a:spcPct val="90000"/>
            </a:lnSpc>
            <a:spcBef>
              <a:spcPct val="0"/>
            </a:spcBef>
            <a:spcAft>
              <a:spcPct val="35000"/>
            </a:spcAft>
            <a:buNone/>
          </a:pPr>
          <a:r>
            <a:rPr lang="en-IE" sz="1300" b="1" kern="1200" dirty="0">
              <a:solidFill>
                <a:srgbClr val="000000"/>
              </a:solidFill>
            </a:rPr>
            <a:t>Sustainable Production</a:t>
          </a:r>
        </a:p>
      </dsp:txBody>
      <dsp:txXfrm>
        <a:off x="1795232" y="2027487"/>
        <a:ext cx="1425577" cy="696948"/>
      </dsp:txXfrm>
    </dsp:sp>
    <dsp:sp modelId="{A523F142-C36B-41A4-94A1-3FA7AADAF793}">
      <dsp:nvSpPr>
        <dsp:cNvPr id="0" name=""/>
        <dsp:cNvSpPr/>
      </dsp:nvSpPr>
      <dsp:spPr>
        <a:xfrm>
          <a:off x="1106837" y="205916"/>
          <a:ext cx="2661077" cy="2661077"/>
        </a:xfrm>
        <a:prstGeom prst="pie">
          <a:avLst>
            <a:gd name="adj1" fmla="val 9000000"/>
            <a:gd name="adj2" fmla="val 16200000"/>
          </a:avLst>
        </a:prstGeom>
        <a:solidFill>
          <a:srgbClr val="F1A0C2"/>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IE" sz="1300" b="1" kern="1200" dirty="0">
              <a:solidFill>
                <a:srgbClr val="000000"/>
              </a:solidFill>
            </a:rPr>
            <a:t>Sustainable Use</a:t>
          </a:r>
        </a:p>
      </dsp:txBody>
      <dsp:txXfrm>
        <a:off x="1415078" y="769811"/>
        <a:ext cx="950384" cy="791987"/>
      </dsp:txXfrm>
    </dsp:sp>
    <dsp:sp modelId="{2E34C531-C7BC-4FFD-8B53-694F03D6FAD9}">
      <dsp:nvSpPr>
        <dsp:cNvPr id="0" name=""/>
        <dsp:cNvSpPr/>
      </dsp:nvSpPr>
      <dsp:spPr>
        <a:xfrm>
          <a:off x="1051934" y="41183"/>
          <a:ext cx="2990543" cy="2990543"/>
        </a:xfrm>
        <a:prstGeom prst="circularArrow">
          <a:avLst>
            <a:gd name="adj1" fmla="val 5085"/>
            <a:gd name="adj2" fmla="val 327528"/>
            <a:gd name="adj3" fmla="val 1472472"/>
            <a:gd name="adj4" fmla="val 16199432"/>
            <a:gd name="adj5" fmla="val 5932"/>
          </a:avLst>
        </a:prstGeom>
        <a:solidFill>
          <a:srgbClr val="EF5655"/>
        </a:solidFill>
        <a:ln>
          <a:noFill/>
        </a:ln>
        <a:effectLst/>
      </dsp:spPr>
      <dsp:style>
        <a:lnRef idx="0">
          <a:scrgbClr r="0" g="0" b="0"/>
        </a:lnRef>
        <a:fillRef idx="1">
          <a:scrgbClr r="0" g="0" b="0"/>
        </a:fillRef>
        <a:effectRef idx="0">
          <a:scrgbClr r="0" g="0" b="0"/>
        </a:effectRef>
        <a:fontRef idx="minor">
          <a:schemeClr val="lt1"/>
        </a:fontRef>
      </dsp:style>
    </dsp:sp>
    <dsp:sp modelId="{A581FACA-55A6-4FE3-9180-60DA72A05DDF}">
      <dsp:nvSpPr>
        <dsp:cNvPr id="0" name=""/>
        <dsp:cNvSpPr/>
      </dsp:nvSpPr>
      <dsp:spPr>
        <a:xfrm>
          <a:off x="996909" y="136053"/>
          <a:ext cx="2990543" cy="2990543"/>
        </a:xfrm>
        <a:prstGeom prst="circularArrow">
          <a:avLst>
            <a:gd name="adj1" fmla="val 5085"/>
            <a:gd name="adj2" fmla="val 327528"/>
            <a:gd name="adj3" fmla="val 8671970"/>
            <a:gd name="adj4" fmla="val 1800502"/>
            <a:gd name="adj5" fmla="val 5932"/>
          </a:avLst>
        </a:prstGeom>
        <a:solidFill>
          <a:srgbClr val="EF5655"/>
        </a:solidFill>
        <a:ln>
          <a:noFill/>
        </a:ln>
        <a:effectLst/>
      </dsp:spPr>
      <dsp:style>
        <a:lnRef idx="0">
          <a:scrgbClr r="0" g="0" b="0"/>
        </a:lnRef>
        <a:fillRef idx="1">
          <a:scrgbClr r="0" g="0" b="0"/>
        </a:fillRef>
        <a:effectRef idx="0">
          <a:scrgbClr r="0" g="0" b="0"/>
        </a:effectRef>
        <a:fontRef idx="minor">
          <a:schemeClr val="lt1"/>
        </a:fontRef>
      </dsp:style>
    </dsp:sp>
    <dsp:sp modelId="{7B3CC2D5-1035-4548-AB44-1B58A9A445A1}">
      <dsp:nvSpPr>
        <dsp:cNvPr id="0" name=""/>
        <dsp:cNvSpPr/>
      </dsp:nvSpPr>
      <dsp:spPr>
        <a:xfrm>
          <a:off x="941884" y="41183"/>
          <a:ext cx="2990543" cy="2990543"/>
        </a:xfrm>
        <a:prstGeom prst="circularArrow">
          <a:avLst>
            <a:gd name="adj1" fmla="val 5085"/>
            <a:gd name="adj2" fmla="val 327528"/>
            <a:gd name="adj3" fmla="val 15873039"/>
            <a:gd name="adj4" fmla="val 9000000"/>
            <a:gd name="adj5" fmla="val 5932"/>
          </a:avLst>
        </a:prstGeom>
        <a:solidFill>
          <a:srgbClr val="EF5655"/>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204409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2</a:t>
            </a:fld>
            <a:endParaRPr lang="en-US"/>
          </a:p>
        </p:txBody>
      </p:sp>
    </p:spTree>
    <p:extLst>
      <p:ext uri="{BB962C8B-B14F-4D97-AF65-F5344CB8AC3E}">
        <p14:creationId xmlns:p14="http://schemas.microsoft.com/office/powerpoint/2010/main" val="4226468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4BE5DE82-CF29-044D-9158-06A811149881}" type="slidenum">
              <a:rPr lang="en-US" smtClean="0"/>
              <a:t>17</a:t>
            </a:fld>
            <a:endParaRPr lang="en-US"/>
          </a:p>
        </p:txBody>
      </p:sp>
    </p:spTree>
    <p:extLst>
      <p:ext uri="{BB962C8B-B14F-4D97-AF65-F5344CB8AC3E}">
        <p14:creationId xmlns:p14="http://schemas.microsoft.com/office/powerpoint/2010/main" val="3734604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45</a:t>
            </a:fld>
            <a:endParaRPr lang="en-US"/>
          </a:p>
        </p:txBody>
      </p:sp>
    </p:spTree>
    <p:extLst>
      <p:ext uri="{BB962C8B-B14F-4D97-AF65-F5344CB8AC3E}">
        <p14:creationId xmlns:p14="http://schemas.microsoft.com/office/powerpoint/2010/main" val="1725568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4BE5DE82-CF29-044D-9158-06A811149881}" type="slidenum">
              <a:rPr lang="en-US" smtClean="0"/>
              <a:t>80</a:t>
            </a:fld>
            <a:endParaRPr lang="en-US"/>
          </a:p>
        </p:txBody>
      </p:sp>
    </p:spTree>
    <p:extLst>
      <p:ext uri="{BB962C8B-B14F-4D97-AF65-F5344CB8AC3E}">
        <p14:creationId xmlns:p14="http://schemas.microsoft.com/office/powerpoint/2010/main" val="3430992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103</a:t>
            </a:fld>
            <a:endParaRPr lang="en-US"/>
          </a:p>
        </p:txBody>
      </p:sp>
    </p:spTree>
    <p:extLst>
      <p:ext uri="{BB962C8B-B14F-4D97-AF65-F5344CB8AC3E}">
        <p14:creationId xmlns:p14="http://schemas.microsoft.com/office/powerpoint/2010/main" val="717219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a:solidFill>
                  <a:srgbClr val="000000"/>
                </a:solidFill>
                <a:effectLst/>
                <a:latin typeface="+mn-lt"/>
                <a:ea typeface="+mn-ea"/>
                <a:cs typeface="+mn-cs"/>
                <a:sym typeface="Quattrocento Sans"/>
              </a:rPr>
              <a:t>FONT TYPEFACE &amp; SIZE</a:t>
            </a:r>
            <a:endParaRPr lang="en-IE" sz="3600" baseline="0">
              <a:solidFill>
                <a:srgbClr val="000000"/>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a:solidFill>
                  <a:srgbClr val="000000"/>
                </a:solidFill>
                <a:effectLst/>
                <a:latin typeface="+mn-lt"/>
                <a:ea typeface="+mn-ea"/>
                <a:cs typeface="+mn-cs"/>
              </a:rPr>
              <a:t>PLEASE</a:t>
            </a:r>
            <a:r>
              <a:rPr lang="en-IE" sz="3000" b="0" i="0" u="none" strike="noStrike" kern="1200" baseline="0">
                <a:solidFill>
                  <a:srgbClr val="000000"/>
                </a:solidFill>
                <a:effectLst/>
                <a:latin typeface="+mn-lt"/>
                <a:ea typeface="+mn-ea"/>
                <a:cs typeface="+mn-cs"/>
              </a:rPr>
              <a:t> ENSURE TO KEEP FONTS AS PER THE LAYOUT</a:t>
            </a:r>
            <a:endParaRPr lang="en-IE" sz="3000" b="0" i="0" u="none" strike="noStrike" kern="1200">
              <a:solidFill>
                <a:srgbClr val="000000"/>
              </a:solidFill>
              <a:effectLst/>
              <a:latin typeface="+mn-lt"/>
              <a:ea typeface="+mn-ea"/>
              <a:cs typeface="+mn-cs"/>
            </a:endParaRPr>
          </a:p>
          <a:p>
            <a:pPr fontAlgn="base"/>
            <a:endParaRPr lang="en-IE" sz="3000" b="0" i="0" u="none" strike="noStrike" kern="1200">
              <a:solidFill>
                <a:srgbClr val="000000"/>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a:solidFill>
                  <a:srgbClr val="000000"/>
                </a:solidFill>
                <a:effectLst/>
                <a:latin typeface="+mn-lt"/>
                <a:ea typeface="+mn-ea"/>
                <a:cs typeface="+mn-cs"/>
              </a:rPr>
              <a:t>48 point </a:t>
            </a:r>
            <a:r>
              <a:rPr lang="en-IE" sz="3000" b="0" i="0" u="none" strike="noStrike" kern="1200" baseline="0">
                <a:solidFill>
                  <a:srgbClr val="000000"/>
                </a:solidFill>
                <a:effectLst/>
                <a:latin typeface="+mn-lt"/>
                <a:ea typeface="+mn-ea"/>
                <a:cs typeface="+mn-cs"/>
              </a:rPr>
              <a:t> -  </a:t>
            </a:r>
            <a:r>
              <a:rPr lang="en-IE" sz="3000" b="0" i="0" u="none" strike="noStrike" kern="1200">
                <a:solidFill>
                  <a:srgbClr val="000000"/>
                </a:solidFill>
                <a:effectLst/>
                <a:latin typeface="+mn-lt"/>
                <a:ea typeface="+mn-ea"/>
                <a:cs typeface="+mn-cs"/>
              </a:rPr>
              <a:t>Divider</a:t>
            </a:r>
            <a:r>
              <a:rPr lang="en-IE" sz="3000" b="0" i="0" u="none" strike="noStrike" kern="1200" baseline="0">
                <a:solidFill>
                  <a:srgbClr val="000000"/>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a:solidFill>
                <a:srgbClr val="000000"/>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36 point</a:t>
            </a:r>
            <a:r>
              <a:rPr lang="en-IE" sz="3000" b="0" i="0" u="none" strike="noStrike" kern="1200" baseline="0">
                <a:solidFill>
                  <a:srgbClr val="000000"/>
                </a:solidFill>
                <a:effectLst/>
                <a:latin typeface="+mn-lt"/>
                <a:ea typeface="+mn-ea"/>
                <a:cs typeface="+mn-cs"/>
              </a:rPr>
              <a:t>  -  </a:t>
            </a:r>
            <a:r>
              <a:rPr lang="en-IE" sz="3000" b="0" i="0" u="none" strike="noStrike" kern="1200">
                <a:solidFill>
                  <a:srgbClr val="000000"/>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30 point</a:t>
            </a:r>
            <a:r>
              <a:rPr lang="en-IE" sz="3000" b="0" i="0" u="none" strike="noStrike" kern="1200" baseline="0">
                <a:solidFill>
                  <a:srgbClr val="000000"/>
                </a:solidFill>
                <a:effectLst/>
                <a:latin typeface="+mn-lt"/>
                <a:ea typeface="+mn-ea"/>
                <a:cs typeface="+mn-cs"/>
              </a:rPr>
              <a:t>  -  </a:t>
            </a:r>
            <a:r>
              <a:rPr lang="en-IE" sz="3000" b="0" i="0" u="none" strike="noStrike" kern="1200">
                <a:solidFill>
                  <a:srgbClr val="000000"/>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	</a:t>
            </a:r>
            <a:r>
              <a:rPr lang="en-IE" sz="3000" b="0" i="0" u="none" strike="noStrike" kern="1200" baseline="0">
                <a:solidFill>
                  <a:srgbClr val="000000"/>
                </a:solidFill>
                <a:effectLst/>
                <a:latin typeface="+mn-lt"/>
                <a:ea typeface="+mn-ea"/>
                <a:cs typeface="+mn-cs"/>
              </a:rPr>
              <a:t>       </a:t>
            </a:r>
            <a:r>
              <a:rPr lang="en-IE" sz="3000" b="0" i="0" u="none" strike="noStrike" kern="1200">
                <a:solidFill>
                  <a:srgbClr val="000000"/>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24 point</a:t>
            </a:r>
            <a:r>
              <a:rPr lang="en-IE" sz="3000" b="0" i="0" u="none" strike="noStrike" kern="1200" baseline="0">
                <a:solidFill>
                  <a:srgbClr val="000000"/>
                </a:solidFill>
                <a:effectLst/>
                <a:latin typeface="+mn-lt"/>
                <a:ea typeface="+mn-ea"/>
                <a:cs typeface="+mn-cs"/>
              </a:rPr>
              <a:t>  -  </a:t>
            </a:r>
            <a:r>
              <a:rPr lang="en-IE" sz="3000" b="0" i="0" u="none" strike="noStrike" kern="1200" baseline="0">
                <a:solidFill>
                  <a:srgbClr val="000000"/>
                </a:solidFill>
                <a:effectLst/>
                <a:latin typeface="+mn-lt"/>
                <a:ea typeface="Quattrocento Sans"/>
                <a:cs typeface="Quattrocento Sans"/>
                <a:sym typeface="Quattrocento Sans"/>
              </a:rPr>
              <a:t>Main </a:t>
            </a:r>
            <a:r>
              <a:rPr lang="en-IE" sz="3000" b="0" i="0" u="none" strike="noStrike" kern="1200">
                <a:solidFill>
                  <a:srgbClr val="000000"/>
                </a:solidFill>
                <a:effectLst/>
                <a:latin typeface="+mn-lt"/>
                <a:ea typeface="+mn-ea"/>
                <a:cs typeface="+mn-cs"/>
              </a:rPr>
              <a:t>Text Body </a:t>
            </a:r>
            <a:endParaRPr lang="en-US" sz="3000">
              <a:solidFill>
                <a:srgbClr val="000000"/>
              </a:solidFill>
            </a:endParaRPr>
          </a:p>
          <a:p>
            <a:pPr fontAlgn="base"/>
            <a:endParaRPr lang="en-IE" sz="3000" b="0" i="0" u="none" strike="noStrike" kern="1200">
              <a:solidFill>
                <a:srgbClr val="000000"/>
              </a:solidFill>
              <a:effectLst/>
              <a:latin typeface="+mn-lt"/>
              <a:ea typeface="+mn-ea"/>
              <a:cs typeface="+mn-cs"/>
            </a:endParaRPr>
          </a:p>
        </p:txBody>
      </p:sp>
      <p:sp>
        <p:nvSpPr>
          <p:cNvPr id="9" name="Rectangle 8"/>
          <p:cNvSpPr/>
          <p:nvPr userDrawn="1"/>
        </p:nvSpPr>
        <p:spPr>
          <a:xfrm>
            <a:off x="424669" y="2014904"/>
            <a:ext cx="5845501" cy="2862322"/>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a:solidFill>
                  <a:srgbClr val="000000"/>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a:solidFill>
                  <a:srgbClr val="000000"/>
                </a:solidFill>
                <a:effectLst/>
                <a:latin typeface="+mn-lt"/>
                <a:ea typeface="+mn-ea"/>
                <a:cs typeface="+mn-cs"/>
                <a:sym typeface="Quattrocento Sans"/>
              </a:rPr>
              <a:t>ETHICAL FOOD ENTREPRENEURSHIP </a:t>
            </a:r>
            <a:r>
              <a:rPr lang="en-IE" sz="2400" b="0" i="0" u="none" strike="noStrike" kern="1200" baseline="0">
                <a:solidFill>
                  <a:srgbClr val="000000"/>
                </a:solidFill>
                <a:effectLst/>
                <a:latin typeface="+mn-lt"/>
                <a:ea typeface="+mn-ea"/>
                <a:cs typeface="+mn-cs"/>
                <a:sym typeface="Quattrocento Sans"/>
              </a:rPr>
              <a:t>PowerPoint is</a:t>
            </a:r>
            <a:r>
              <a:rPr lang="is-IS" sz="2400" b="0" i="0" u="none" strike="noStrike" kern="1200" baseline="0">
                <a:solidFill>
                  <a:srgbClr val="000000"/>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a:solidFill>
                <a:srgbClr val="000000"/>
              </a:solidFill>
              <a:effectLst/>
              <a:latin typeface="+mn-lt"/>
              <a:ea typeface="+mn-ea"/>
              <a:cs typeface="+mn-cs"/>
              <a:sym typeface="Quattrocento Sans"/>
            </a:endParaRPr>
          </a:p>
          <a:p>
            <a:pPr fontAlgn="base"/>
            <a:endParaRPr lang="en-IE" sz="2400" b="0" i="0" u="none" strike="noStrike" kern="1200" baseline="0">
              <a:solidFill>
                <a:srgbClr val="000000"/>
              </a:solidFill>
              <a:effectLst/>
              <a:latin typeface="+mn-lt"/>
              <a:ea typeface="+mn-ea"/>
              <a:cs typeface="+mn-cs"/>
              <a:sym typeface="Quattrocento Sans"/>
            </a:endParaRPr>
          </a:p>
          <a:p>
            <a:pPr fontAlgn="base"/>
            <a:r>
              <a:rPr lang="en-IE" sz="3600" b="1" i="1" baseline="0">
                <a:solidFill>
                  <a:srgbClr val="000000"/>
                </a:solidFill>
                <a:latin typeface="+mn-lt"/>
                <a:ea typeface="Quattrocento Sans"/>
                <a:cs typeface="Quattrocento Sans"/>
                <a:sym typeface="Quattrocento Sans"/>
              </a:rPr>
              <a:t>Calibri</a:t>
            </a:r>
            <a:endParaRPr lang="en-IE" sz="3600" baseline="0">
              <a:solidFill>
                <a:srgbClr val="000000"/>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a:solidFill>
                  <a:srgbClr val="000000"/>
                </a:solidFill>
                <a:effectLst/>
                <a:latin typeface="+mn-lt"/>
                <a:ea typeface="+mn-ea"/>
                <a:cs typeface="+mn-cs"/>
              </a:rPr>
              <a:t>*** </a:t>
            </a:r>
            <a:r>
              <a:rPr lang="en-IE" sz="2400" b="1" kern="1200">
                <a:solidFill>
                  <a:srgbClr val="000000"/>
                </a:solidFill>
                <a:effectLst/>
                <a:latin typeface="+mn-lt"/>
                <a:ea typeface="+mn-ea"/>
                <a:cs typeface="+mn-cs"/>
              </a:rPr>
              <a:t>PLEASE DELETE THIS INSTRUCTION SLIDE BEFORE PRESENTING FINAL PRESENTATION </a:t>
            </a:r>
            <a:r>
              <a:rPr lang="en-IE" sz="2400" kern="1200">
                <a:solidFill>
                  <a:srgbClr val="000000"/>
                </a:solidFill>
                <a:effectLst/>
                <a:latin typeface="+mn-lt"/>
                <a:ea typeface="+mn-ea"/>
                <a:cs typeface="+mn-cs"/>
              </a:rPr>
              <a:t>*** </a:t>
            </a:r>
            <a:endParaRPr lang="en-US" sz="2400" kern="1200">
              <a:solidFill>
                <a:srgbClr val="000000"/>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03373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127381"/>
            <a:ext cx="4867011" cy="348300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6545263" y="1452563"/>
            <a:ext cx="5646737"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49209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766434"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127381"/>
            <a:ext cx="6080941" cy="348300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7277878" y="1452563"/>
            <a:ext cx="4914122"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4016113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3135240" y="-2479364"/>
            <a:ext cx="5949081"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2" name="Text Box 5">
            <a:extLst>
              <a:ext uri="{FF2B5EF4-FFF2-40B4-BE49-F238E27FC236}">
                <a16:creationId xmlns:a16="http://schemas.microsoft.com/office/drawing/2014/main" id="{02E90343-EAE5-AC48-BE2D-AA66334653EE}"/>
              </a:ext>
            </a:extLst>
          </p:cNvPr>
          <p:cNvSpPr txBox="1"/>
          <p:nvPr userDrawn="1"/>
        </p:nvSpPr>
        <p:spPr>
          <a:xfrm>
            <a:off x="9522213" y="6284425"/>
            <a:ext cx="249989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a:solidFill>
                  <a:srgbClr val="000000"/>
                </a:solidFill>
                <a:effectLst/>
                <a:latin typeface="Calibri" panose="020F0502020204030204" pitchFamily="34" charset="0"/>
                <a:ea typeface="Open Sans" panose="020B0606030504020204" pitchFamily="34" charset="0"/>
                <a:cs typeface="Calibri" panose="020F0502020204030204" pitchFamily="34" charset="0"/>
              </a:rPr>
              <a:t>Food for People – Planet – Profit</a:t>
            </a:r>
          </a:p>
        </p:txBody>
      </p:sp>
      <p:cxnSp>
        <p:nvCxnSpPr>
          <p:cNvPr id="13" name="Straight Connector 12">
            <a:extLst>
              <a:ext uri="{FF2B5EF4-FFF2-40B4-BE49-F238E27FC236}">
                <a16:creationId xmlns:a16="http://schemas.microsoft.com/office/drawing/2014/main" id="{A65BDE9C-80A7-FC47-9866-FDA140807E8F}"/>
              </a:ext>
            </a:extLst>
          </p:cNvPr>
          <p:cNvCxnSpPr>
            <a:cxnSpLocks/>
            <a:endCxn id="12" idx="1"/>
          </p:cNvCxnSpPr>
          <p:nvPr userDrawn="1"/>
        </p:nvCxnSpPr>
        <p:spPr>
          <a:xfrm>
            <a:off x="0" y="6469196"/>
            <a:ext cx="952221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10595237" cy="3849918"/>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
        <p:nvSpPr>
          <p:cNvPr id="16" name="Freeform 15">
            <a:extLst>
              <a:ext uri="{FF2B5EF4-FFF2-40B4-BE49-F238E27FC236}">
                <a16:creationId xmlns:a16="http://schemas.microsoft.com/office/drawing/2014/main" id="{48CF3E65-FBD2-974A-AEBA-D5CF3F91D12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Tree>
    <p:extLst>
      <p:ext uri="{BB962C8B-B14F-4D97-AF65-F5344CB8AC3E}">
        <p14:creationId xmlns:p14="http://schemas.microsoft.com/office/powerpoint/2010/main" val="41910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11" name="Freeform 10">
            <a:extLst>
              <a:ext uri="{FF2B5EF4-FFF2-40B4-BE49-F238E27FC236}">
                <a16:creationId xmlns:a16="http://schemas.microsoft.com/office/drawing/2014/main" id="{495CCA75-D873-B74E-ACC4-92A1859D6E0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D36EFDA-264B-4948-A7A5-D2CBE1A3DC45}"/>
              </a:ext>
            </a:extLst>
          </p:cNvPr>
          <p:cNvSpPr/>
          <p:nvPr userDrawn="1"/>
        </p:nvSpPr>
        <p:spPr>
          <a:xfrm>
            <a:off x="3732000" y="1728265"/>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798381" y="443960"/>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Tree>
    <p:extLst>
      <p:ext uri="{BB962C8B-B14F-4D97-AF65-F5344CB8AC3E}">
        <p14:creationId xmlns:p14="http://schemas.microsoft.com/office/powerpoint/2010/main" val="480602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11" name="Freeform 10">
            <a:extLst>
              <a:ext uri="{FF2B5EF4-FFF2-40B4-BE49-F238E27FC236}">
                <a16:creationId xmlns:a16="http://schemas.microsoft.com/office/drawing/2014/main" id="{495CCA75-D873-B74E-ACC4-92A1859D6E0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D36EFDA-264B-4948-A7A5-D2CBE1A3DC45}"/>
              </a:ext>
            </a:extLst>
          </p:cNvPr>
          <p:cNvSpPr/>
          <p:nvPr userDrawn="1"/>
        </p:nvSpPr>
        <p:spPr>
          <a:xfrm>
            <a:off x="3732000" y="1657430"/>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798381" y="443960"/>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Tree>
    <p:extLst>
      <p:ext uri="{BB962C8B-B14F-4D97-AF65-F5344CB8AC3E}">
        <p14:creationId xmlns:p14="http://schemas.microsoft.com/office/powerpoint/2010/main" val="480602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03373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584411"/>
            <a:ext cx="4867011" cy="3025975"/>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6545263" y="1452563"/>
            <a:ext cx="5646737"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492094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3135240" y="-2479364"/>
            <a:ext cx="5949081"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2" name="Text Box 5">
            <a:extLst>
              <a:ext uri="{FF2B5EF4-FFF2-40B4-BE49-F238E27FC236}">
                <a16:creationId xmlns:a16="http://schemas.microsoft.com/office/drawing/2014/main" id="{02E90343-EAE5-AC48-BE2D-AA66334653EE}"/>
              </a:ext>
            </a:extLst>
          </p:cNvPr>
          <p:cNvSpPr txBox="1"/>
          <p:nvPr userDrawn="1"/>
        </p:nvSpPr>
        <p:spPr>
          <a:xfrm>
            <a:off x="9522213" y="6284425"/>
            <a:ext cx="249989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a:solidFill>
                  <a:srgbClr val="000000"/>
                </a:solidFill>
                <a:effectLst/>
                <a:latin typeface="Calibri" panose="020F0502020204030204" pitchFamily="34" charset="0"/>
                <a:ea typeface="Open Sans" panose="020B0606030504020204" pitchFamily="34" charset="0"/>
                <a:cs typeface="Calibri" panose="020F0502020204030204" pitchFamily="34" charset="0"/>
              </a:rPr>
              <a:t>Food for People – Planet – Profit</a:t>
            </a:r>
          </a:p>
        </p:txBody>
      </p:sp>
      <p:cxnSp>
        <p:nvCxnSpPr>
          <p:cNvPr id="13" name="Straight Connector 12">
            <a:extLst>
              <a:ext uri="{FF2B5EF4-FFF2-40B4-BE49-F238E27FC236}">
                <a16:creationId xmlns:a16="http://schemas.microsoft.com/office/drawing/2014/main" id="{A65BDE9C-80A7-FC47-9866-FDA140807E8F}"/>
              </a:ext>
            </a:extLst>
          </p:cNvPr>
          <p:cNvCxnSpPr>
            <a:cxnSpLocks/>
            <a:endCxn id="12" idx="1"/>
          </p:cNvCxnSpPr>
          <p:nvPr userDrawn="1"/>
        </p:nvCxnSpPr>
        <p:spPr>
          <a:xfrm>
            <a:off x="0" y="6469196"/>
            <a:ext cx="952221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10595237" cy="3849918"/>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
        <p:nvSpPr>
          <p:cNvPr id="16" name="Freeform 15">
            <a:extLst>
              <a:ext uri="{FF2B5EF4-FFF2-40B4-BE49-F238E27FC236}">
                <a16:creationId xmlns:a16="http://schemas.microsoft.com/office/drawing/2014/main" id="{48CF3E65-FBD2-974A-AEBA-D5CF3F91D12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Tree>
    <p:extLst>
      <p:ext uri="{BB962C8B-B14F-4D97-AF65-F5344CB8AC3E}">
        <p14:creationId xmlns:p14="http://schemas.microsoft.com/office/powerpoint/2010/main" val="41910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11" name="Freeform 10">
            <a:extLst>
              <a:ext uri="{FF2B5EF4-FFF2-40B4-BE49-F238E27FC236}">
                <a16:creationId xmlns:a16="http://schemas.microsoft.com/office/drawing/2014/main" id="{495CCA75-D873-B74E-ACC4-92A1859D6E0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D36EFDA-264B-4948-A7A5-D2CBE1A3DC45}"/>
              </a:ext>
            </a:extLst>
          </p:cNvPr>
          <p:cNvSpPr/>
          <p:nvPr userDrawn="1"/>
        </p:nvSpPr>
        <p:spPr>
          <a:xfrm>
            <a:off x="3732000" y="1893387"/>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798381" y="443960"/>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Tree>
    <p:extLst>
      <p:ext uri="{BB962C8B-B14F-4D97-AF65-F5344CB8AC3E}">
        <p14:creationId xmlns:p14="http://schemas.microsoft.com/office/powerpoint/2010/main" val="480602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036428" y="-2380550"/>
            <a:ext cx="6146707"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B2DEDD"/>
          </a:solidFill>
          <a:ln w="24491" cap="flat">
            <a:noFill/>
            <a:prstDash val="solid"/>
            <a:miter/>
          </a:ln>
        </p:spPr>
        <p:txBody>
          <a:bodyPr wrap="square" rtlCol="0" anchor="ctr">
            <a:noAutofit/>
          </a:bodyPr>
          <a:lstStyle/>
          <a:p>
            <a:endParaRPr lang="en-US"/>
          </a:p>
        </p:txBody>
      </p:sp>
      <p:sp>
        <p:nvSpPr>
          <p:cNvPr id="8" name="Freeform 7">
            <a:extLst>
              <a:ext uri="{FF2B5EF4-FFF2-40B4-BE49-F238E27FC236}">
                <a16:creationId xmlns:a16="http://schemas.microsoft.com/office/drawing/2014/main" id="{C9191872-FD39-9640-9FBD-E895199BE50F}"/>
              </a:ext>
            </a:extLst>
          </p:cNvPr>
          <p:cNvSpPr/>
          <p:nvPr userDrawn="1"/>
        </p:nvSpPr>
        <p:spPr>
          <a:xfrm>
            <a:off x="5280000" y="2582803"/>
            <a:ext cx="69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9" name="Rectangle 8">
            <a:extLst>
              <a:ext uri="{FF2B5EF4-FFF2-40B4-BE49-F238E27FC236}">
                <a16:creationId xmlns:a16="http://schemas.microsoft.com/office/drawing/2014/main" id="{627A825B-5E41-4E4C-888D-127C62DD902C}"/>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nvGrpSpPr>
          <p:cNvPr id="12" name="Graphic 2">
            <a:extLst>
              <a:ext uri="{FF2B5EF4-FFF2-40B4-BE49-F238E27FC236}">
                <a16:creationId xmlns:a16="http://schemas.microsoft.com/office/drawing/2014/main" id="{FDE61051-A858-B246-96EF-A9C870BC59A8}"/>
              </a:ext>
            </a:extLst>
          </p:cNvPr>
          <p:cNvGrpSpPr/>
          <p:nvPr userDrawn="1"/>
        </p:nvGrpSpPr>
        <p:grpSpPr>
          <a:xfrm>
            <a:off x="661208" y="3925766"/>
            <a:ext cx="2391959" cy="2427301"/>
            <a:chOff x="690225" y="4499263"/>
            <a:chExt cx="1499146" cy="1521296"/>
          </a:xfrm>
        </p:grpSpPr>
        <p:sp>
          <p:nvSpPr>
            <p:cNvPr id="13" name="Freeform 12">
              <a:extLst>
                <a:ext uri="{FF2B5EF4-FFF2-40B4-BE49-F238E27FC236}">
                  <a16:creationId xmlns:a16="http://schemas.microsoft.com/office/drawing/2014/main" id="{AF37075F-EE53-DD43-B1A2-8080A07F4243}"/>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14" name="Graphic 2">
              <a:extLst>
                <a:ext uri="{FF2B5EF4-FFF2-40B4-BE49-F238E27FC236}">
                  <a16:creationId xmlns:a16="http://schemas.microsoft.com/office/drawing/2014/main" id="{3AD44D73-A4EF-E642-BF9A-BFB81FD019B2}"/>
                </a:ext>
              </a:extLst>
            </p:cNvPr>
            <p:cNvGrpSpPr/>
            <p:nvPr/>
          </p:nvGrpSpPr>
          <p:grpSpPr>
            <a:xfrm>
              <a:off x="879521" y="4954417"/>
              <a:ext cx="306297" cy="518817"/>
              <a:chOff x="879521" y="4954417"/>
              <a:chExt cx="306297" cy="518817"/>
            </a:xfrm>
            <a:solidFill>
              <a:srgbClr val="F1A0C2"/>
            </a:solidFill>
          </p:grpSpPr>
          <p:sp>
            <p:nvSpPr>
              <p:cNvPr id="39" name="Freeform 38">
                <a:extLst>
                  <a:ext uri="{FF2B5EF4-FFF2-40B4-BE49-F238E27FC236}">
                    <a16:creationId xmlns:a16="http://schemas.microsoft.com/office/drawing/2014/main" id="{53838A8B-CA4A-F345-AC4E-08DFF86E941F}"/>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294E190-A5B9-D041-9215-3B30AB95AF6E}"/>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36BC3C03-77C4-3246-891A-FDBCAF6AE0EB}"/>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D9D77D77-14D5-A34C-9BCC-D1E2D2312E11}"/>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13A1489B-8AC7-F246-B831-A1EFA3CF0E9E}"/>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5" name="Graphic 2">
              <a:extLst>
                <a:ext uri="{FF2B5EF4-FFF2-40B4-BE49-F238E27FC236}">
                  <a16:creationId xmlns:a16="http://schemas.microsoft.com/office/drawing/2014/main" id="{EBD194C2-E4F5-2C43-9FB8-5CBE2A980A36}"/>
                </a:ext>
              </a:extLst>
            </p:cNvPr>
            <p:cNvGrpSpPr/>
            <p:nvPr/>
          </p:nvGrpSpPr>
          <p:grpSpPr>
            <a:xfrm>
              <a:off x="1305674" y="4681705"/>
              <a:ext cx="305346" cy="518817"/>
              <a:chOff x="1305674" y="4681705"/>
              <a:chExt cx="305346" cy="518817"/>
            </a:xfrm>
            <a:solidFill>
              <a:srgbClr val="F1A0C2"/>
            </a:solidFill>
          </p:grpSpPr>
          <p:sp>
            <p:nvSpPr>
              <p:cNvPr id="34" name="Freeform 33">
                <a:extLst>
                  <a:ext uri="{FF2B5EF4-FFF2-40B4-BE49-F238E27FC236}">
                    <a16:creationId xmlns:a16="http://schemas.microsoft.com/office/drawing/2014/main" id="{A6CDE80F-09B1-144B-9572-0FBE6E51DB8F}"/>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A574F6D7-EC44-E948-AE55-9E605291DFE1}"/>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D77B1881-C0F4-B045-8AE9-3C80FD55EB7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D1A85788-3BC9-5646-9149-C07F88BC81A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1438889-9EEF-2A4F-AC95-DD74967EC4D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6" name="Graphic 2">
              <a:extLst>
                <a:ext uri="{FF2B5EF4-FFF2-40B4-BE49-F238E27FC236}">
                  <a16:creationId xmlns:a16="http://schemas.microsoft.com/office/drawing/2014/main" id="{C21F0A6E-E140-394C-BAA7-2ADED6112B08}"/>
                </a:ext>
              </a:extLst>
            </p:cNvPr>
            <p:cNvGrpSpPr/>
            <p:nvPr/>
          </p:nvGrpSpPr>
          <p:grpSpPr>
            <a:xfrm>
              <a:off x="1725169" y="4951566"/>
              <a:ext cx="306297" cy="518817"/>
              <a:chOff x="1725169" y="4951566"/>
              <a:chExt cx="306297" cy="518817"/>
            </a:xfrm>
            <a:solidFill>
              <a:srgbClr val="F1A0C2"/>
            </a:solidFill>
          </p:grpSpPr>
          <p:sp>
            <p:nvSpPr>
              <p:cNvPr id="29" name="Freeform 28">
                <a:extLst>
                  <a:ext uri="{FF2B5EF4-FFF2-40B4-BE49-F238E27FC236}">
                    <a16:creationId xmlns:a16="http://schemas.microsoft.com/office/drawing/2014/main" id="{1F06A2E2-6692-9B41-9308-0ADBE2C42BA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F291781-4585-4443-BEC0-9A2ECCA6E357}"/>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D1D0C2F0-3F7C-3F4C-AF0B-325ED6DC0A97}"/>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B6CD45C-5BF2-A540-9F8F-4E93DE0311DE}"/>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3D49B27-32D9-A54F-BD63-A126B9C7EAFB}"/>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7" name="Graphic 2">
              <a:extLst>
                <a:ext uri="{FF2B5EF4-FFF2-40B4-BE49-F238E27FC236}">
                  <a16:creationId xmlns:a16="http://schemas.microsoft.com/office/drawing/2014/main" id="{E4D65D7B-0076-104B-84CD-DA2FB49AB306}"/>
                </a:ext>
              </a:extLst>
            </p:cNvPr>
            <p:cNvGrpSpPr/>
            <p:nvPr/>
          </p:nvGrpSpPr>
          <p:grpSpPr>
            <a:xfrm>
              <a:off x="690225" y="4499263"/>
              <a:ext cx="1499146" cy="1498491"/>
              <a:chOff x="690225" y="4499263"/>
              <a:chExt cx="1499146" cy="1498491"/>
            </a:xfrm>
            <a:solidFill>
              <a:srgbClr val="000000"/>
            </a:solidFill>
          </p:grpSpPr>
          <p:grpSp>
            <p:nvGrpSpPr>
              <p:cNvPr id="18" name="Graphic 2">
                <a:extLst>
                  <a:ext uri="{FF2B5EF4-FFF2-40B4-BE49-F238E27FC236}">
                    <a16:creationId xmlns:a16="http://schemas.microsoft.com/office/drawing/2014/main" id="{DE9DEAB5-7310-5F45-8EB5-25F5F88E0D87}"/>
                  </a:ext>
                </a:extLst>
              </p:cNvPr>
              <p:cNvGrpSpPr/>
              <p:nvPr userDrawn="1"/>
            </p:nvGrpSpPr>
            <p:grpSpPr>
              <a:xfrm>
                <a:off x="690225" y="4499263"/>
                <a:ext cx="1499146" cy="1498491"/>
                <a:chOff x="690225" y="4499263"/>
                <a:chExt cx="1499146" cy="1498491"/>
              </a:xfrm>
              <a:solidFill>
                <a:srgbClr val="000000"/>
              </a:solidFill>
            </p:grpSpPr>
            <p:sp>
              <p:nvSpPr>
                <p:cNvPr id="27" name="Freeform 26">
                  <a:extLst>
                    <a:ext uri="{FF2B5EF4-FFF2-40B4-BE49-F238E27FC236}">
                      <a16:creationId xmlns:a16="http://schemas.microsoft.com/office/drawing/2014/main" id="{FC425B52-DAEC-7C46-955E-F28D71D2223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961D2BC-850C-9F45-8E21-27A20AA7F14B}"/>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C5449AD1-A88B-974B-9985-BC8CE0F6AD0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A47AB86-2035-894E-A17A-36B413CE2716}"/>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3253ED84-ADC7-424C-94CE-2805CB964E7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78758" y="2930184"/>
            <a:ext cx="6010480" cy="3066422"/>
          </a:xfrm>
          <a:prstGeom prst="rect">
            <a:avLst/>
          </a:prstGeom>
        </p:spPr>
        <p:txBody>
          <a:bodyPr>
            <a:normAutofit/>
          </a:bodyPr>
          <a:lstStyle>
            <a:lvl1pPr marL="0" indent="0" algn="l">
              <a:buNone/>
              <a:defRPr sz="4800" b="0" i="0">
                <a:solidFill>
                  <a:srgbClr val="000000"/>
                </a:solidFill>
                <a:latin typeface="+mn-lt"/>
              </a:defRPr>
            </a:lvl1pPr>
          </a:lstStyle>
          <a:p>
            <a:pPr lvl="0"/>
            <a:r>
              <a:rPr lang="en-US"/>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4011879" y="1670479"/>
            <a:ext cx="2066906" cy="582221"/>
          </a:xfrm>
          <a:prstGeom prst="rect">
            <a:avLst/>
          </a:prstGeom>
        </p:spPr>
        <p:txBody>
          <a:bodyPr>
            <a:noAutofit/>
          </a:bodyPr>
          <a:lstStyle>
            <a:lvl1pPr marL="0" indent="0" algn="l">
              <a:buNone/>
              <a:defRPr sz="9000" b="0" i="0">
                <a:solidFill>
                  <a:srgbClr val="000000"/>
                </a:solidFill>
                <a:latin typeface="+mn-lt"/>
              </a:defRPr>
            </a:lvl1pPr>
          </a:lstStyle>
          <a:p>
            <a:pPr lvl="0"/>
            <a:r>
              <a:rPr lang="en-US"/>
              <a:t>01</a:t>
            </a:r>
          </a:p>
        </p:txBody>
      </p:sp>
    </p:spTree>
    <p:extLst>
      <p:ext uri="{BB962C8B-B14F-4D97-AF65-F5344CB8AC3E}">
        <p14:creationId xmlns:p14="http://schemas.microsoft.com/office/powerpoint/2010/main" val="220412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A5A0CC0-7987-9040-8B8F-D3C665F1CB95}"/>
              </a:ext>
            </a:extLst>
          </p:cNvPr>
          <p:cNvSpPr/>
          <p:nvPr userDrawn="1"/>
        </p:nvSpPr>
        <p:spPr>
          <a:xfrm>
            <a:off x="511444" y="453836"/>
            <a:ext cx="6549756"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10" name="Text Placeholder 17">
            <a:extLst>
              <a:ext uri="{FF2B5EF4-FFF2-40B4-BE49-F238E27FC236}">
                <a16:creationId xmlns:a16="http://schemas.microsoft.com/office/drawing/2014/main" id="{79BB21E1-6301-F340-A3EB-88F8E6615CB4}"/>
              </a:ext>
            </a:extLst>
          </p:cNvPr>
          <p:cNvSpPr>
            <a:spLocks noGrp="1"/>
          </p:cNvSpPr>
          <p:nvPr>
            <p:ph type="body" sz="quarter" idx="18" hasCustomPrompt="1"/>
          </p:nvPr>
        </p:nvSpPr>
        <p:spPr>
          <a:xfrm>
            <a:off x="898357"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1" name="Text Placeholder 23">
            <a:extLst>
              <a:ext uri="{FF2B5EF4-FFF2-40B4-BE49-F238E27FC236}">
                <a16:creationId xmlns:a16="http://schemas.microsoft.com/office/drawing/2014/main" id="{9A2F2590-659E-2F4E-9B77-3EF6B78D5416}"/>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pic>
        <p:nvPicPr>
          <p:cNvPr id="12" name="Picture 11">
            <a:extLst>
              <a:ext uri="{FF2B5EF4-FFF2-40B4-BE49-F238E27FC236}">
                <a16:creationId xmlns:a16="http://schemas.microsoft.com/office/drawing/2014/main" id="{27278AC8-9627-2E4F-865B-D5B6A7F0C21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3752900" y="1247613"/>
            <a:ext cx="8439100" cy="5375657"/>
          </a:xfrm>
          <a:prstGeom prst="rect">
            <a:avLst/>
          </a:prstGeom>
        </p:spPr>
      </p:pic>
      <p:sp>
        <p:nvSpPr>
          <p:cNvPr id="13" name="Picture Placeholder 17">
            <a:extLst>
              <a:ext uri="{FF2B5EF4-FFF2-40B4-BE49-F238E27FC236}">
                <a16:creationId xmlns:a16="http://schemas.microsoft.com/office/drawing/2014/main" id="{2E6FA9F7-0C1A-7347-A781-77BB594AB062}"/>
              </a:ext>
            </a:extLst>
          </p:cNvPr>
          <p:cNvSpPr>
            <a:spLocks noGrp="1"/>
          </p:cNvSpPr>
          <p:nvPr>
            <p:ph type="pic" sz="quarter" idx="10"/>
          </p:nvPr>
        </p:nvSpPr>
        <p:spPr>
          <a:xfrm>
            <a:off x="7061200" y="1420553"/>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14" name="Freeform 13">
            <a:extLst>
              <a:ext uri="{FF2B5EF4-FFF2-40B4-BE49-F238E27FC236}">
                <a16:creationId xmlns:a16="http://schemas.microsoft.com/office/drawing/2014/main" id="{1F892F07-3D26-EA46-A5F7-831A0CED5616}"/>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6C40169-A279-C344-8500-68BD50467F1C}"/>
              </a:ext>
            </a:extLst>
          </p:cNvPr>
          <p:cNvSpPr/>
          <p:nvPr userDrawn="1"/>
        </p:nvSpPr>
        <p:spPr>
          <a:xfrm>
            <a:off x="511443" y="453836"/>
            <a:ext cx="9895090" cy="5655338"/>
          </a:xfrm>
          <a:custGeom>
            <a:avLst/>
            <a:gdLst>
              <a:gd name="connsiteX0" fmla="*/ 0 w 9895090"/>
              <a:gd name="connsiteY0" fmla="*/ 0 h 5655338"/>
              <a:gd name="connsiteX1" fmla="*/ 3861355 w 9895090"/>
              <a:gd name="connsiteY1" fmla="*/ 0 h 5655338"/>
              <a:gd name="connsiteX2" fmla="*/ 4984550 w 9895090"/>
              <a:gd name="connsiteY2" fmla="*/ 0 h 5655338"/>
              <a:gd name="connsiteX3" fmla="*/ 8845904 w 9895090"/>
              <a:gd name="connsiteY3" fmla="*/ 0 h 5655338"/>
              <a:gd name="connsiteX4" fmla="*/ 9895090 w 9895090"/>
              <a:gd name="connsiteY4" fmla="*/ 1094953 h 5655338"/>
              <a:gd name="connsiteX5" fmla="*/ 9895090 w 9895090"/>
              <a:gd name="connsiteY5" fmla="*/ 5655338 h 5655338"/>
              <a:gd name="connsiteX6" fmla="*/ 6033735 w 9895090"/>
              <a:gd name="connsiteY6" fmla="*/ 5655338 h 5655338"/>
              <a:gd name="connsiteX7" fmla="*/ 5402003 w 9895090"/>
              <a:gd name="connsiteY7" fmla="*/ 5655338 h 5655338"/>
              <a:gd name="connsiteX8" fmla="*/ 1540648 w 9895090"/>
              <a:gd name="connsiteY8" fmla="*/ 5655338 h 5655338"/>
              <a:gd name="connsiteX9" fmla="*/ 0 w 9895090"/>
              <a:gd name="connsiteY9" fmla="*/ 4047485 h 56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5090" h="5655338">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B2DEDD"/>
          </a:solidFill>
          <a:ln w="3598" cap="flat">
            <a:noFill/>
            <a:prstDash val="solid"/>
            <a:miter/>
          </a:ln>
        </p:spPr>
        <p:txBody>
          <a:bodyPr wrap="square" rtlCol="0" anchor="ctr">
            <a:noAutofit/>
          </a:bodyPr>
          <a:lstStyle/>
          <a:p>
            <a:endParaRPr lang="en-US" b="0" i="0">
              <a:latin typeface="Calibri" panose="020F0502020204030204" pitchFamily="34" charset="0"/>
            </a:endParaRPr>
          </a:p>
        </p:txBody>
      </p:sp>
      <p:pic>
        <p:nvPicPr>
          <p:cNvPr id="16" name="Picture 15" descr="iPhone6_mockup_front_white.png">
            <a:extLst>
              <a:ext uri="{FF2B5EF4-FFF2-40B4-BE49-F238E27FC236}">
                <a16:creationId xmlns:a16="http://schemas.microsoft.com/office/drawing/2014/main" id="{87258D54-E8B8-3B41-A9D8-B88A46AEF4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97746" y="226918"/>
            <a:ext cx="4094254" cy="6404164"/>
          </a:xfrm>
          <a:prstGeom prst="rect">
            <a:avLst/>
          </a:prstGeom>
        </p:spPr>
      </p:pic>
      <p:sp>
        <p:nvSpPr>
          <p:cNvPr id="23" name="Picture Placeholder 17">
            <a:extLst>
              <a:ext uri="{FF2B5EF4-FFF2-40B4-BE49-F238E27FC236}">
                <a16:creationId xmlns:a16="http://schemas.microsoft.com/office/drawing/2014/main" id="{6E7E1AD6-B0FF-1F42-A53A-67F89CF1D0D9}"/>
              </a:ext>
            </a:extLst>
          </p:cNvPr>
          <p:cNvSpPr>
            <a:spLocks noGrp="1"/>
          </p:cNvSpPr>
          <p:nvPr userDrawn="1">
            <p:ph type="pic" sz="quarter" idx="10"/>
          </p:nvPr>
        </p:nvSpPr>
        <p:spPr>
          <a:xfrm>
            <a:off x="8912202" y="1246695"/>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898357"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835671" y="1104338"/>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
        <p:nvSpPr>
          <p:cNvPr id="25" name="Freeform 24">
            <a:extLst>
              <a:ext uri="{FF2B5EF4-FFF2-40B4-BE49-F238E27FC236}">
                <a16:creationId xmlns:a16="http://schemas.microsoft.com/office/drawing/2014/main" id="{31126932-DD16-5F4F-84FB-88F292299AE2}"/>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Tree>
    <p:extLst>
      <p:ext uri="{BB962C8B-B14F-4D97-AF65-F5344CB8AC3E}">
        <p14:creationId xmlns:p14="http://schemas.microsoft.com/office/powerpoint/2010/main" val="41087756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A5A0CC0-7987-9040-8B8F-D3C665F1CB95}"/>
              </a:ext>
            </a:extLst>
          </p:cNvPr>
          <p:cNvSpPr/>
          <p:nvPr userDrawn="1"/>
        </p:nvSpPr>
        <p:spPr>
          <a:xfrm>
            <a:off x="511444" y="453836"/>
            <a:ext cx="6549756"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10" name="Text Placeholder 17">
            <a:extLst>
              <a:ext uri="{FF2B5EF4-FFF2-40B4-BE49-F238E27FC236}">
                <a16:creationId xmlns:a16="http://schemas.microsoft.com/office/drawing/2014/main" id="{79BB21E1-6301-F340-A3EB-88F8E6615CB4}"/>
              </a:ext>
            </a:extLst>
          </p:cNvPr>
          <p:cNvSpPr>
            <a:spLocks noGrp="1"/>
          </p:cNvSpPr>
          <p:nvPr>
            <p:ph type="body" sz="quarter" idx="18" hasCustomPrompt="1"/>
          </p:nvPr>
        </p:nvSpPr>
        <p:spPr>
          <a:xfrm>
            <a:off x="898357" y="2319301"/>
            <a:ext cx="4867011" cy="3291086"/>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1" name="Text Placeholder 23">
            <a:extLst>
              <a:ext uri="{FF2B5EF4-FFF2-40B4-BE49-F238E27FC236}">
                <a16:creationId xmlns:a16="http://schemas.microsoft.com/office/drawing/2014/main" id="{9A2F2590-659E-2F4E-9B77-3EF6B78D5416}"/>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pic>
        <p:nvPicPr>
          <p:cNvPr id="12" name="Picture 11">
            <a:extLst>
              <a:ext uri="{FF2B5EF4-FFF2-40B4-BE49-F238E27FC236}">
                <a16:creationId xmlns:a16="http://schemas.microsoft.com/office/drawing/2014/main" id="{27278AC8-9627-2E4F-865B-D5B6A7F0C21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3752900" y="1247613"/>
            <a:ext cx="8439100" cy="5375657"/>
          </a:xfrm>
          <a:prstGeom prst="rect">
            <a:avLst/>
          </a:prstGeom>
        </p:spPr>
      </p:pic>
      <p:sp>
        <p:nvSpPr>
          <p:cNvPr id="13" name="Picture Placeholder 17">
            <a:extLst>
              <a:ext uri="{FF2B5EF4-FFF2-40B4-BE49-F238E27FC236}">
                <a16:creationId xmlns:a16="http://schemas.microsoft.com/office/drawing/2014/main" id="{2E6FA9F7-0C1A-7347-A781-77BB594AB062}"/>
              </a:ext>
            </a:extLst>
          </p:cNvPr>
          <p:cNvSpPr>
            <a:spLocks noGrp="1"/>
          </p:cNvSpPr>
          <p:nvPr>
            <p:ph type="pic" sz="quarter" idx="10"/>
          </p:nvPr>
        </p:nvSpPr>
        <p:spPr>
          <a:xfrm>
            <a:off x="7061200" y="1420553"/>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14" name="Freeform 13">
            <a:extLst>
              <a:ext uri="{FF2B5EF4-FFF2-40B4-BE49-F238E27FC236}">
                <a16:creationId xmlns:a16="http://schemas.microsoft.com/office/drawing/2014/main" id="{1F892F07-3D26-EA46-A5F7-831A0CED5616}"/>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6C40169-A279-C344-8500-68BD50467F1C}"/>
              </a:ext>
            </a:extLst>
          </p:cNvPr>
          <p:cNvSpPr/>
          <p:nvPr userDrawn="1"/>
        </p:nvSpPr>
        <p:spPr>
          <a:xfrm>
            <a:off x="511443" y="453836"/>
            <a:ext cx="9895090" cy="5655338"/>
          </a:xfrm>
          <a:custGeom>
            <a:avLst/>
            <a:gdLst>
              <a:gd name="connsiteX0" fmla="*/ 0 w 9895090"/>
              <a:gd name="connsiteY0" fmla="*/ 0 h 5655338"/>
              <a:gd name="connsiteX1" fmla="*/ 3861355 w 9895090"/>
              <a:gd name="connsiteY1" fmla="*/ 0 h 5655338"/>
              <a:gd name="connsiteX2" fmla="*/ 4984550 w 9895090"/>
              <a:gd name="connsiteY2" fmla="*/ 0 h 5655338"/>
              <a:gd name="connsiteX3" fmla="*/ 8845904 w 9895090"/>
              <a:gd name="connsiteY3" fmla="*/ 0 h 5655338"/>
              <a:gd name="connsiteX4" fmla="*/ 9895090 w 9895090"/>
              <a:gd name="connsiteY4" fmla="*/ 1094953 h 5655338"/>
              <a:gd name="connsiteX5" fmla="*/ 9895090 w 9895090"/>
              <a:gd name="connsiteY5" fmla="*/ 5655338 h 5655338"/>
              <a:gd name="connsiteX6" fmla="*/ 6033735 w 9895090"/>
              <a:gd name="connsiteY6" fmla="*/ 5655338 h 5655338"/>
              <a:gd name="connsiteX7" fmla="*/ 5402003 w 9895090"/>
              <a:gd name="connsiteY7" fmla="*/ 5655338 h 5655338"/>
              <a:gd name="connsiteX8" fmla="*/ 1540648 w 9895090"/>
              <a:gd name="connsiteY8" fmla="*/ 5655338 h 5655338"/>
              <a:gd name="connsiteX9" fmla="*/ 0 w 9895090"/>
              <a:gd name="connsiteY9" fmla="*/ 4047485 h 56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5090" h="5655338">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B2DEDD"/>
          </a:solidFill>
          <a:ln w="3598" cap="flat">
            <a:noFill/>
            <a:prstDash val="solid"/>
            <a:miter/>
          </a:ln>
        </p:spPr>
        <p:txBody>
          <a:bodyPr wrap="square" rtlCol="0" anchor="ctr">
            <a:noAutofit/>
          </a:bodyPr>
          <a:lstStyle/>
          <a:p>
            <a:endParaRPr lang="en-US" b="0" i="0">
              <a:latin typeface="Calibri" panose="020F0502020204030204" pitchFamily="34" charset="0"/>
            </a:endParaRPr>
          </a:p>
        </p:txBody>
      </p:sp>
      <p:pic>
        <p:nvPicPr>
          <p:cNvPr id="16" name="Picture 15" descr="iPhone6_mockup_front_white.png">
            <a:extLst>
              <a:ext uri="{FF2B5EF4-FFF2-40B4-BE49-F238E27FC236}">
                <a16:creationId xmlns:a16="http://schemas.microsoft.com/office/drawing/2014/main" id="{87258D54-E8B8-3B41-A9D8-B88A46AEF4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97746" y="226918"/>
            <a:ext cx="4094254" cy="6404164"/>
          </a:xfrm>
          <a:prstGeom prst="rect">
            <a:avLst/>
          </a:prstGeom>
        </p:spPr>
      </p:pic>
      <p:sp>
        <p:nvSpPr>
          <p:cNvPr id="23" name="Picture Placeholder 17">
            <a:extLst>
              <a:ext uri="{FF2B5EF4-FFF2-40B4-BE49-F238E27FC236}">
                <a16:creationId xmlns:a16="http://schemas.microsoft.com/office/drawing/2014/main" id="{6E7E1AD6-B0FF-1F42-A53A-67F89CF1D0D9}"/>
              </a:ext>
            </a:extLst>
          </p:cNvPr>
          <p:cNvSpPr>
            <a:spLocks noGrp="1"/>
          </p:cNvSpPr>
          <p:nvPr userDrawn="1">
            <p:ph type="pic" sz="quarter" idx="10"/>
          </p:nvPr>
        </p:nvSpPr>
        <p:spPr>
          <a:xfrm>
            <a:off x="8912202" y="1246695"/>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898357" y="2319301"/>
            <a:ext cx="4867011" cy="3291086"/>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835671" y="1104338"/>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
        <p:nvSpPr>
          <p:cNvPr id="25" name="Freeform 24">
            <a:extLst>
              <a:ext uri="{FF2B5EF4-FFF2-40B4-BE49-F238E27FC236}">
                <a16:creationId xmlns:a16="http://schemas.microsoft.com/office/drawing/2014/main" id="{31126932-DD16-5F4F-84FB-88F292299AE2}"/>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Tree>
    <p:extLst>
      <p:ext uri="{BB962C8B-B14F-4D97-AF65-F5344CB8AC3E}">
        <p14:creationId xmlns:p14="http://schemas.microsoft.com/office/powerpoint/2010/main" val="41087756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33" name="Freeform 132">
            <a:extLst>
              <a:ext uri="{FF2B5EF4-FFF2-40B4-BE49-F238E27FC236}">
                <a16:creationId xmlns:a16="http://schemas.microsoft.com/office/drawing/2014/main" id="{2B14C31C-4EBD-0345-9B9E-CA4976147702}"/>
              </a:ext>
            </a:extLst>
          </p:cNvPr>
          <p:cNvSpPr/>
          <p:nvPr userDrawn="1"/>
        </p:nvSpPr>
        <p:spPr>
          <a:xfrm>
            <a:off x="417724" y="1942975"/>
            <a:ext cx="11356551" cy="3728821"/>
          </a:xfrm>
          <a:custGeom>
            <a:avLst/>
            <a:gdLst>
              <a:gd name="connsiteX0" fmla="*/ 0 w 11356551"/>
              <a:gd name="connsiteY0" fmla="*/ 0 h 3728821"/>
              <a:gd name="connsiteX1" fmla="*/ 2348414 w 11356551"/>
              <a:gd name="connsiteY1" fmla="*/ 0 h 3728821"/>
              <a:gd name="connsiteX2" fmla="*/ 2743596 w 11356551"/>
              <a:gd name="connsiteY2" fmla="*/ 0 h 3728821"/>
              <a:gd name="connsiteX3" fmla="*/ 5092010 w 11356551"/>
              <a:gd name="connsiteY3" fmla="*/ 0 h 3728821"/>
              <a:gd name="connsiteX4" fmla="*/ 6470666 w 11356551"/>
              <a:gd name="connsiteY4" fmla="*/ 0 h 3728821"/>
              <a:gd name="connsiteX5" fmla="*/ 6470668 w 11356551"/>
              <a:gd name="connsiteY5" fmla="*/ 0 h 3728821"/>
              <a:gd name="connsiteX6" fmla="*/ 8223635 w 11356551"/>
              <a:gd name="connsiteY6" fmla="*/ 0 h 3728821"/>
              <a:gd name="connsiteX7" fmla="*/ 8819080 w 11356551"/>
              <a:gd name="connsiteY7" fmla="*/ 0 h 3728821"/>
              <a:gd name="connsiteX8" fmla="*/ 8819081 w 11356551"/>
              <a:gd name="connsiteY8" fmla="*/ 0 h 3728821"/>
              <a:gd name="connsiteX9" fmla="*/ 10572049 w 11356551"/>
              <a:gd name="connsiteY9" fmla="*/ 0 h 3728821"/>
              <a:gd name="connsiteX10" fmla="*/ 11356551 w 11356551"/>
              <a:gd name="connsiteY10" fmla="*/ 721953 h 3728821"/>
              <a:gd name="connsiteX11" fmla="*/ 11356551 w 11356551"/>
              <a:gd name="connsiteY11" fmla="*/ 3728821 h 3728821"/>
              <a:gd name="connsiteX12" fmla="*/ 9603581 w 11356551"/>
              <a:gd name="connsiteY12" fmla="*/ 3728821 h 3728821"/>
              <a:gd name="connsiteX13" fmla="*/ 9008137 w 11356551"/>
              <a:gd name="connsiteY13" fmla="*/ 3728821 h 3728821"/>
              <a:gd name="connsiteX14" fmla="*/ 7996960 w 11356551"/>
              <a:gd name="connsiteY14" fmla="*/ 3728821 h 3728821"/>
              <a:gd name="connsiteX15" fmla="*/ 7255167 w 11356551"/>
              <a:gd name="connsiteY15" fmla="*/ 3728821 h 3728821"/>
              <a:gd name="connsiteX16" fmla="*/ 6859985 w 11356551"/>
              <a:gd name="connsiteY16" fmla="*/ 3728821 h 3728821"/>
              <a:gd name="connsiteX17" fmla="*/ 6243990 w 11356551"/>
              <a:gd name="connsiteY17" fmla="*/ 3728821 h 3728821"/>
              <a:gd name="connsiteX18" fmla="*/ 5648546 w 11356551"/>
              <a:gd name="connsiteY18" fmla="*/ 3728821 h 3728821"/>
              <a:gd name="connsiteX19" fmla="*/ 4511571 w 11356551"/>
              <a:gd name="connsiteY19" fmla="*/ 3728821 h 3728821"/>
              <a:gd name="connsiteX20" fmla="*/ 3895576 w 11356551"/>
              <a:gd name="connsiteY20" fmla="*/ 3728821 h 3728821"/>
              <a:gd name="connsiteX21" fmla="*/ 3500395 w 11356551"/>
              <a:gd name="connsiteY21" fmla="*/ 3728821 h 3728821"/>
              <a:gd name="connsiteX22" fmla="*/ 1151981 w 11356551"/>
              <a:gd name="connsiteY22" fmla="*/ 3728821 h 3728821"/>
              <a:gd name="connsiteX23" fmla="*/ 0 w 11356551"/>
              <a:gd name="connsiteY23" fmla="*/ 2668691 h 372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56551" h="372882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B2DEDD"/>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31" name="Freeform 30">
            <a:extLst>
              <a:ext uri="{FF2B5EF4-FFF2-40B4-BE49-F238E27FC236}">
                <a16:creationId xmlns:a16="http://schemas.microsoft.com/office/drawing/2014/main" id="{878FBD8F-A5A5-4543-874F-059ADA077C0A}"/>
              </a:ext>
            </a:extLst>
          </p:cNvPr>
          <p:cNvSpPr/>
          <p:nvPr userDrawn="1"/>
        </p:nvSpPr>
        <p:spPr>
          <a:xfrm>
            <a:off x="-59101" y="5112067"/>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66C74BC-9567-9849-8573-F27A29B72F69}"/>
              </a:ext>
            </a:extLst>
          </p:cNvPr>
          <p:cNvSpPr/>
          <p:nvPr userDrawn="1"/>
        </p:nvSpPr>
        <p:spPr>
          <a:xfrm>
            <a:off x="3732000" y="4796420"/>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grpSp>
        <p:nvGrpSpPr>
          <p:cNvPr id="68" name="Group 67">
            <a:extLst>
              <a:ext uri="{FF2B5EF4-FFF2-40B4-BE49-F238E27FC236}">
                <a16:creationId xmlns:a16="http://schemas.microsoft.com/office/drawing/2014/main" id="{DF379896-DE07-CD40-A54B-EE1A1292ABB4}"/>
              </a:ext>
            </a:extLst>
          </p:cNvPr>
          <p:cNvGrpSpPr/>
          <p:nvPr userDrawn="1"/>
        </p:nvGrpSpPr>
        <p:grpSpPr>
          <a:xfrm>
            <a:off x="6570304" y="364051"/>
            <a:ext cx="4746350" cy="1292874"/>
            <a:chOff x="606516" y="4401391"/>
            <a:chExt cx="6216321" cy="1693284"/>
          </a:xfrm>
        </p:grpSpPr>
        <p:grpSp>
          <p:nvGrpSpPr>
            <p:cNvPr id="69" name="Graphic 2">
              <a:extLst>
                <a:ext uri="{FF2B5EF4-FFF2-40B4-BE49-F238E27FC236}">
                  <a16:creationId xmlns:a16="http://schemas.microsoft.com/office/drawing/2014/main" id="{B19D9810-DB8B-6140-B61E-242FDC1BE2C3}"/>
                </a:ext>
              </a:extLst>
            </p:cNvPr>
            <p:cNvGrpSpPr/>
            <p:nvPr/>
          </p:nvGrpSpPr>
          <p:grpSpPr>
            <a:xfrm>
              <a:off x="2615525" y="4709261"/>
              <a:ext cx="4207312" cy="1153561"/>
              <a:chOff x="2615525" y="4709261"/>
              <a:chExt cx="4207312" cy="1153561"/>
            </a:xfrm>
          </p:grpSpPr>
          <p:sp>
            <p:nvSpPr>
              <p:cNvPr id="99" name="Freeform 98">
                <a:extLst>
                  <a:ext uri="{FF2B5EF4-FFF2-40B4-BE49-F238E27FC236}">
                    <a16:creationId xmlns:a16="http://schemas.microsoft.com/office/drawing/2014/main" id="{03161BE7-EB8A-D04B-81F9-6D2DC19904D8}"/>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71FA9F80-1192-6048-9291-640080F3B54D}"/>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D3D09C00-8BA5-2947-8513-8FFB774EFA5F}"/>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a:p>
            </p:txBody>
          </p:sp>
          <p:grpSp>
            <p:nvGrpSpPr>
              <p:cNvPr id="102" name="Graphic 2">
                <a:extLst>
                  <a:ext uri="{FF2B5EF4-FFF2-40B4-BE49-F238E27FC236}">
                    <a16:creationId xmlns:a16="http://schemas.microsoft.com/office/drawing/2014/main" id="{1216A090-86D6-9545-B89D-00FF2B13CB84}"/>
                  </a:ext>
                </a:extLst>
              </p:cNvPr>
              <p:cNvGrpSpPr/>
              <p:nvPr/>
            </p:nvGrpSpPr>
            <p:grpSpPr>
              <a:xfrm>
                <a:off x="2615525" y="4709261"/>
                <a:ext cx="4196848" cy="677503"/>
                <a:chOff x="2615525" y="4709261"/>
                <a:chExt cx="4196848" cy="677503"/>
              </a:xfrm>
              <a:solidFill>
                <a:srgbClr val="000000"/>
              </a:solidFill>
            </p:grpSpPr>
            <p:sp>
              <p:nvSpPr>
                <p:cNvPr id="120" name="Freeform 119">
                  <a:extLst>
                    <a:ext uri="{FF2B5EF4-FFF2-40B4-BE49-F238E27FC236}">
                      <a16:creationId xmlns:a16="http://schemas.microsoft.com/office/drawing/2014/main" id="{57BB27B7-61D8-6647-AFDC-05430930BE57}"/>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668C4EEC-AAF4-0248-94CE-B272F2202FA2}"/>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56DF38EE-D012-EF4F-B7A3-C6C530A44DA9}"/>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302165BA-7C60-584E-B49F-65EDAAFDF00D}"/>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529AB120-1BF5-8843-942C-6CC6BE2FA439}"/>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EFF2B9E0-F329-FF4A-8C02-06B5551037FC}"/>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558CF210-DE09-814B-B7EB-568C04219816}"/>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A1219B62-97F9-5A4F-A787-2B1CCAF4117B}"/>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E58858B8-F8B8-1B42-A158-11ECE6DFA4EA}"/>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9688F2C3-6A13-2D45-BA62-3C7EE84CD75E}"/>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F4B65C9C-3A0C-4E43-8465-B95D45F73A25}"/>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a:p>
              </p:txBody>
            </p:sp>
          </p:grpSp>
          <p:grpSp>
            <p:nvGrpSpPr>
              <p:cNvPr id="103" name="Graphic 2">
                <a:extLst>
                  <a:ext uri="{FF2B5EF4-FFF2-40B4-BE49-F238E27FC236}">
                    <a16:creationId xmlns:a16="http://schemas.microsoft.com/office/drawing/2014/main" id="{E68270AD-5F3E-A74E-A83E-9467EF7AB7D3}"/>
                  </a:ext>
                </a:extLst>
              </p:cNvPr>
              <p:cNvGrpSpPr/>
              <p:nvPr/>
            </p:nvGrpSpPr>
            <p:grpSpPr>
              <a:xfrm>
                <a:off x="2629793" y="5482737"/>
                <a:ext cx="4193044" cy="380086"/>
                <a:chOff x="2629793" y="5482737"/>
                <a:chExt cx="4193044" cy="380086"/>
              </a:xfrm>
              <a:solidFill>
                <a:srgbClr val="000000"/>
              </a:solidFill>
            </p:grpSpPr>
            <p:sp>
              <p:nvSpPr>
                <p:cNvPr id="104" name="Freeform 103">
                  <a:extLst>
                    <a:ext uri="{FF2B5EF4-FFF2-40B4-BE49-F238E27FC236}">
                      <a16:creationId xmlns:a16="http://schemas.microsoft.com/office/drawing/2014/main" id="{D71112D5-D977-D14C-A142-BB51F1BEB8EE}"/>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C4D2E919-94C4-CD47-A63F-9B5B15267F7F}"/>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381FEC2D-A683-AC43-BBAD-31ACF9BE7641}"/>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E0014171-4DBD-BD44-8BBE-B17DC087F561}"/>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21D6A415-B5BB-ED45-9996-ADA87CDD000E}"/>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C477432A-B7C2-034D-BD50-D651C1DAB216}"/>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459B85B-974A-D54D-8E79-4A13871E8F1A}"/>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BB6EBC9D-B5CF-F842-977A-0F5AF629B266}"/>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5AB50D4B-9EAC-C84D-A1B3-0BA3E69A1EA1}"/>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5D001AC8-9850-1E45-ACB2-B05C3324E267}"/>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8CBD89E0-BD39-CA4E-9156-2B57A0BCDB12}"/>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8CB55ED1-0FA2-9E4C-B492-2BD384879821}"/>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7E1A2B1C-9159-DC49-BA70-8EDE40077C0A}"/>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E23D78EB-DDB1-5642-99F6-0E2F368CE511}"/>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5AB288D9-857F-2148-ABCE-7DAA8C6EDF63}"/>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86B75261-192C-1E45-85C5-8E0ACEB4FDAF}"/>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grpSp>
        </p:grpSp>
        <p:grpSp>
          <p:nvGrpSpPr>
            <p:cNvPr id="70" name="Graphic 2">
              <a:extLst>
                <a:ext uri="{FF2B5EF4-FFF2-40B4-BE49-F238E27FC236}">
                  <a16:creationId xmlns:a16="http://schemas.microsoft.com/office/drawing/2014/main" id="{15FE7EA4-C430-0D4D-84C1-3CC7E27C0AB3}"/>
                </a:ext>
              </a:extLst>
            </p:cNvPr>
            <p:cNvGrpSpPr/>
            <p:nvPr/>
          </p:nvGrpSpPr>
          <p:grpSpPr>
            <a:xfrm>
              <a:off x="606516" y="4401391"/>
              <a:ext cx="1666563" cy="1693284"/>
              <a:chOff x="606516" y="4401391"/>
              <a:chExt cx="1666563" cy="1693284"/>
            </a:xfrm>
          </p:grpSpPr>
          <p:grpSp>
            <p:nvGrpSpPr>
              <p:cNvPr id="71" name="Graphic 2">
                <a:extLst>
                  <a:ext uri="{FF2B5EF4-FFF2-40B4-BE49-F238E27FC236}">
                    <a16:creationId xmlns:a16="http://schemas.microsoft.com/office/drawing/2014/main" id="{FB51A6A2-6E23-B24B-BE3A-5C562192A902}"/>
                  </a:ext>
                </a:extLst>
              </p:cNvPr>
              <p:cNvGrpSpPr/>
              <p:nvPr/>
            </p:nvGrpSpPr>
            <p:grpSpPr>
              <a:xfrm>
                <a:off x="606516" y="4401391"/>
                <a:ext cx="1666563" cy="1693284"/>
                <a:chOff x="606516" y="4401391"/>
                <a:chExt cx="1666563" cy="1693284"/>
              </a:xfrm>
            </p:grpSpPr>
            <p:sp>
              <p:nvSpPr>
                <p:cNvPr id="97" name="Freeform 96">
                  <a:extLst>
                    <a:ext uri="{FF2B5EF4-FFF2-40B4-BE49-F238E27FC236}">
                      <a16:creationId xmlns:a16="http://schemas.microsoft.com/office/drawing/2014/main" id="{C8A73FE5-54A5-0044-843C-BE1D579F62FC}"/>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17B95556-58D3-C646-940A-E5C2B3E5ED29}"/>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grpSp>
            <p:nvGrpSpPr>
              <p:cNvPr id="72" name="Graphic 2">
                <a:extLst>
                  <a:ext uri="{FF2B5EF4-FFF2-40B4-BE49-F238E27FC236}">
                    <a16:creationId xmlns:a16="http://schemas.microsoft.com/office/drawing/2014/main" id="{C4CA668A-3F01-3E43-A808-024BA189FBE9}"/>
                  </a:ext>
                </a:extLst>
              </p:cNvPr>
              <p:cNvGrpSpPr/>
              <p:nvPr/>
            </p:nvGrpSpPr>
            <p:grpSpPr>
              <a:xfrm>
                <a:off x="879521" y="4954417"/>
                <a:ext cx="306297" cy="518817"/>
                <a:chOff x="879521" y="4954417"/>
                <a:chExt cx="306297" cy="518817"/>
              </a:xfrm>
              <a:solidFill>
                <a:srgbClr val="F1A0C2"/>
              </a:solidFill>
            </p:grpSpPr>
            <p:sp>
              <p:nvSpPr>
                <p:cNvPr id="92" name="Freeform 91">
                  <a:extLst>
                    <a:ext uri="{FF2B5EF4-FFF2-40B4-BE49-F238E27FC236}">
                      <a16:creationId xmlns:a16="http://schemas.microsoft.com/office/drawing/2014/main" id="{5FCB7D0F-B8E5-C245-A543-008FC778E79C}"/>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2ACA5265-0C68-E344-AC77-3B6E37CE2689}"/>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F722FBD2-2E21-204E-9583-4506FF1CB88F}"/>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91E4348C-D4FA-2B49-B35E-56FDC11F45A4}"/>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092C37A4-5C17-AA4A-94F5-51222FD0223C}"/>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3" name="Graphic 2">
                <a:extLst>
                  <a:ext uri="{FF2B5EF4-FFF2-40B4-BE49-F238E27FC236}">
                    <a16:creationId xmlns:a16="http://schemas.microsoft.com/office/drawing/2014/main" id="{1F2416C2-F242-5C4C-8FED-28B187B4B81E}"/>
                  </a:ext>
                </a:extLst>
              </p:cNvPr>
              <p:cNvGrpSpPr/>
              <p:nvPr/>
            </p:nvGrpSpPr>
            <p:grpSpPr>
              <a:xfrm>
                <a:off x="1305674" y="4681705"/>
                <a:ext cx="305346" cy="518817"/>
                <a:chOff x="1305674" y="4681705"/>
                <a:chExt cx="305346" cy="518817"/>
              </a:xfrm>
              <a:solidFill>
                <a:srgbClr val="F1A0C2"/>
              </a:solidFill>
            </p:grpSpPr>
            <p:sp>
              <p:nvSpPr>
                <p:cNvPr id="87" name="Freeform 86">
                  <a:extLst>
                    <a:ext uri="{FF2B5EF4-FFF2-40B4-BE49-F238E27FC236}">
                      <a16:creationId xmlns:a16="http://schemas.microsoft.com/office/drawing/2014/main" id="{2C68CF0D-96DB-B34B-9163-9010A93CF1AA}"/>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2EA2B0A3-CF2B-734B-B413-C7A926BD7166}"/>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11C1A64E-84C6-F54C-A72C-442B0C986972}"/>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97E7DBFC-34B1-C14A-A2A1-C3BAE80F740D}"/>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9A6A41DA-DE55-C948-A1FB-718A5EFCC60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4" name="Graphic 2">
                <a:extLst>
                  <a:ext uri="{FF2B5EF4-FFF2-40B4-BE49-F238E27FC236}">
                    <a16:creationId xmlns:a16="http://schemas.microsoft.com/office/drawing/2014/main" id="{88D5F5C3-F694-5946-A546-E21A55368758}"/>
                  </a:ext>
                </a:extLst>
              </p:cNvPr>
              <p:cNvGrpSpPr/>
              <p:nvPr/>
            </p:nvGrpSpPr>
            <p:grpSpPr>
              <a:xfrm>
                <a:off x="1725169" y="4951566"/>
                <a:ext cx="306297" cy="518817"/>
                <a:chOff x="1725169" y="4951566"/>
                <a:chExt cx="306297" cy="518817"/>
              </a:xfrm>
              <a:solidFill>
                <a:srgbClr val="F1A0C2"/>
              </a:solidFill>
            </p:grpSpPr>
            <p:sp>
              <p:nvSpPr>
                <p:cNvPr id="82" name="Freeform 81">
                  <a:extLst>
                    <a:ext uri="{FF2B5EF4-FFF2-40B4-BE49-F238E27FC236}">
                      <a16:creationId xmlns:a16="http://schemas.microsoft.com/office/drawing/2014/main" id="{E8E83C71-5EA7-2449-9107-2D2A05ACE058}"/>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0F611C4D-8446-F84E-AA16-F6DEF03BD3FC}"/>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FC08F099-3FC8-5644-962E-F4BABE44187C}"/>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F37F383-66C9-D54B-B41F-4D2A89C8B86D}"/>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EF87BC40-2763-D444-B048-47D079AC561C}"/>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75" name="Graphic 2">
                <a:extLst>
                  <a:ext uri="{FF2B5EF4-FFF2-40B4-BE49-F238E27FC236}">
                    <a16:creationId xmlns:a16="http://schemas.microsoft.com/office/drawing/2014/main" id="{F97AF121-7836-AD40-BCB2-FBAEF73C59AB}"/>
                  </a:ext>
                </a:extLst>
              </p:cNvPr>
              <p:cNvGrpSpPr/>
              <p:nvPr/>
            </p:nvGrpSpPr>
            <p:grpSpPr>
              <a:xfrm>
                <a:off x="690225" y="4499263"/>
                <a:ext cx="1499146" cy="1498490"/>
                <a:chOff x="690225" y="4499263"/>
                <a:chExt cx="1499146" cy="1498490"/>
              </a:xfrm>
              <a:solidFill>
                <a:srgbClr val="000000"/>
              </a:solidFill>
            </p:grpSpPr>
            <p:grpSp>
              <p:nvGrpSpPr>
                <p:cNvPr id="76" name="Graphic 2">
                  <a:extLst>
                    <a:ext uri="{FF2B5EF4-FFF2-40B4-BE49-F238E27FC236}">
                      <a16:creationId xmlns:a16="http://schemas.microsoft.com/office/drawing/2014/main" id="{32905275-1B3A-A744-A998-6214AD001532}"/>
                    </a:ext>
                  </a:extLst>
                </p:cNvPr>
                <p:cNvGrpSpPr/>
                <p:nvPr/>
              </p:nvGrpSpPr>
              <p:grpSpPr>
                <a:xfrm>
                  <a:off x="690225" y="4499263"/>
                  <a:ext cx="1499146" cy="1498490"/>
                  <a:chOff x="690225" y="4499263"/>
                  <a:chExt cx="1499146" cy="1498490"/>
                </a:xfrm>
                <a:solidFill>
                  <a:srgbClr val="000000"/>
                </a:solidFill>
              </p:grpSpPr>
              <p:sp>
                <p:nvSpPr>
                  <p:cNvPr id="80" name="Freeform 79">
                    <a:extLst>
                      <a:ext uri="{FF2B5EF4-FFF2-40B4-BE49-F238E27FC236}">
                        <a16:creationId xmlns:a16="http://schemas.microsoft.com/office/drawing/2014/main" id="{44603E32-5762-CE4E-B89F-D951DEEE9AAB}"/>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76E37D24-7C74-8F45-8721-E68F48399FFE}"/>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77" name="Freeform 76">
                  <a:extLst>
                    <a:ext uri="{FF2B5EF4-FFF2-40B4-BE49-F238E27FC236}">
                      <a16:creationId xmlns:a16="http://schemas.microsoft.com/office/drawing/2014/main" id="{D0866BF0-D48A-EF47-B113-C1258A00C73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1D9D9933-6326-0C47-ACF8-BFEA439DF0EA}"/>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D4F1F5A7-8413-FC41-BA3D-E64661182D99}"/>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983112" y="4039100"/>
            <a:ext cx="3195486" cy="731140"/>
          </a:xfrm>
          <a:prstGeom prst="rect">
            <a:avLst/>
          </a:prstGeom>
        </p:spPr>
        <p:txBody>
          <a:bodyPr anchor="ctr">
            <a:normAutofit/>
          </a:bodyPr>
          <a:lstStyle>
            <a:lvl1pPr marL="0" indent="0" algn="l">
              <a:buNone/>
              <a:defRPr sz="2800" baseline="0">
                <a:solidFill>
                  <a:srgbClr val="000000"/>
                </a:solidFill>
                <a:latin typeface="+mn-lt"/>
              </a:defRPr>
            </a:lvl1pPr>
          </a:lstStyle>
          <a:p>
            <a:pPr lvl="0"/>
            <a:r>
              <a:rPr lang="en-US"/>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983112" y="3229524"/>
            <a:ext cx="3195485" cy="837258"/>
          </a:xfrm>
          <a:prstGeom prst="rect">
            <a:avLst/>
          </a:prstGeom>
        </p:spPr>
        <p:txBody>
          <a:bodyPr anchor="ctr">
            <a:normAutofit/>
          </a:bodyPr>
          <a:lstStyle>
            <a:lvl1pPr marL="0" indent="0" algn="l">
              <a:buNone/>
              <a:defRPr sz="5000" baseline="0">
                <a:solidFill>
                  <a:srgbClr val="000000"/>
                </a:solidFill>
                <a:latin typeface="+mn-lt"/>
              </a:defRPr>
            </a:lvl1pPr>
          </a:lstStyle>
          <a:p>
            <a:pPr lvl="0"/>
            <a:r>
              <a:rPr lang="en-US"/>
              <a:t>Thank You</a:t>
            </a:r>
          </a:p>
        </p:txBody>
      </p:sp>
      <p:pic>
        <p:nvPicPr>
          <p:cNvPr id="2" name="Picture 1">
            <a:extLst>
              <a:ext uri="{FF2B5EF4-FFF2-40B4-BE49-F238E27FC236}">
                <a16:creationId xmlns:a16="http://schemas.microsoft.com/office/drawing/2014/main" id="{2A981D1E-33E0-67BB-163B-E55EB709CB7C}"/>
              </a:ext>
            </a:extLst>
          </p:cNvPr>
          <p:cNvPicPr>
            <a:picLocks noChangeAspect="1"/>
          </p:cNvPicPr>
          <p:nvPr userDrawn="1"/>
        </p:nvPicPr>
        <p:blipFill>
          <a:blip r:embed="rId2"/>
          <a:stretch>
            <a:fillRect/>
          </a:stretch>
        </p:blipFill>
        <p:spPr>
          <a:xfrm>
            <a:off x="983112" y="6042422"/>
            <a:ext cx="2152075" cy="438950"/>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129" name="Freeform 128">
            <a:extLst>
              <a:ext uri="{FF2B5EF4-FFF2-40B4-BE49-F238E27FC236}">
                <a16:creationId xmlns:a16="http://schemas.microsoft.com/office/drawing/2014/main" id="{6BF9E979-3EFE-8646-A6CF-9C0035BF3DF1}"/>
              </a:ext>
            </a:extLst>
          </p:cNvPr>
          <p:cNvSpPr/>
          <p:nvPr userDrawn="1"/>
        </p:nvSpPr>
        <p:spPr>
          <a:xfrm>
            <a:off x="408680" y="493314"/>
            <a:ext cx="11393619"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153881" y="1962041"/>
            <a:ext cx="5278651"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153882" y="1339315"/>
            <a:ext cx="5278651"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a:t>Cover Design 1</a:t>
            </a:r>
          </a:p>
        </p:txBody>
      </p:sp>
      <p:sp>
        <p:nvSpPr>
          <p:cNvPr id="11" name="Freeform 10">
            <a:extLst>
              <a:ext uri="{FF2B5EF4-FFF2-40B4-BE49-F238E27FC236}">
                <a16:creationId xmlns:a16="http://schemas.microsoft.com/office/drawing/2014/main" id="{3190C77F-5C14-4245-8905-EEBA12BC5201}"/>
              </a:ext>
            </a:extLst>
          </p:cNvPr>
          <p:cNvSpPr/>
          <p:nvPr userDrawn="1"/>
        </p:nvSpPr>
        <p:spPr>
          <a:xfrm>
            <a:off x="-101725" y="4631620"/>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EF5A9F7-2D0F-1843-87BF-E7567FE20AAF}"/>
              </a:ext>
            </a:extLst>
          </p:cNvPr>
          <p:cNvSpPr/>
          <p:nvPr userDrawn="1"/>
        </p:nvSpPr>
        <p:spPr>
          <a:xfrm>
            <a:off x="3698872" y="3195245"/>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grpSp>
        <p:nvGrpSpPr>
          <p:cNvPr id="26" name="Graphic 2">
            <a:extLst>
              <a:ext uri="{FF2B5EF4-FFF2-40B4-BE49-F238E27FC236}">
                <a16:creationId xmlns:a16="http://schemas.microsoft.com/office/drawing/2014/main" id="{D72EF1D5-C584-5B44-A109-490CCAF75C99}"/>
              </a:ext>
            </a:extLst>
          </p:cNvPr>
          <p:cNvGrpSpPr/>
          <p:nvPr userDrawn="1"/>
        </p:nvGrpSpPr>
        <p:grpSpPr>
          <a:xfrm>
            <a:off x="1557740" y="2097367"/>
            <a:ext cx="2150127" cy="2181896"/>
            <a:chOff x="690225" y="4499263"/>
            <a:chExt cx="1499146" cy="1521296"/>
          </a:xfrm>
        </p:grpSpPr>
        <p:sp>
          <p:nvSpPr>
            <p:cNvPr id="27" name="Freeform 26">
              <a:extLst>
                <a:ext uri="{FF2B5EF4-FFF2-40B4-BE49-F238E27FC236}">
                  <a16:creationId xmlns:a16="http://schemas.microsoft.com/office/drawing/2014/main" id="{927A00B1-FF3E-D945-AE3A-E24BE6CE5675}"/>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28" name="Graphic 2">
              <a:extLst>
                <a:ext uri="{FF2B5EF4-FFF2-40B4-BE49-F238E27FC236}">
                  <a16:creationId xmlns:a16="http://schemas.microsoft.com/office/drawing/2014/main" id="{248C0423-49EF-0D4B-836D-3BE424BC24C4}"/>
                </a:ext>
              </a:extLst>
            </p:cNvPr>
            <p:cNvGrpSpPr/>
            <p:nvPr/>
          </p:nvGrpSpPr>
          <p:grpSpPr>
            <a:xfrm>
              <a:off x="879521" y="4954417"/>
              <a:ext cx="306297" cy="518817"/>
              <a:chOff x="879521" y="4954417"/>
              <a:chExt cx="306297" cy="518817"/>
            </a:xfrm>
            <a:solidFill>
              <a:srgbClr val="F1A0C2"/>
            </a:solidFill>
          </p:grpSpPr>
          <p:sp>
            <p:nvSpPr>
              <p:cNvPr id="48" name="Freeform 47">
                <a:extLst>
                  <a:ext uri="{FF2B5EF4-FFF2-40B4-BE49-F238E27FC236}">
                    <a16:creationId xmlns:a16="http://schemas.microsoft.com/office/drawing/2014/main" id="{690AC7F8-A0BD-D649-A7D9-B546F8D2CBA0}"/>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75A6AFD-08D8-874A-A3A6-73E5C295342D}"/>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4202C4DB-632A-7B44-AC10-192233F7F4F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2926A859-2C70-674D-BA12-9858254D6B07}"/>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04D13E7-4A91-F24C-A8EA-3ED0CDC2B326}"/>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29" name="Graphic 2">
              <a:extLst>
                <a:ext uri="{FF2B5EF4-FFF2-40B4-BE49-F238E27FC236}">
                  <a16:creationId xmlns:a16="http://schemas.microsoft.com/office/drawing/2014/main" id="{D60508AF-CD0B-974F-B61A-C87C8D068FF7}"/>
                </a:ext>
              </a:extLst>
            </p:cNvPr>
            <p:cNvGrpSpPr/>
            <p:nvPr/>
          </p:nvGrpSpPr>
          <p:grpSpPr>
            <a:xfrm>
              <a:off x="1305674" y="4681705"/>
              <a:ext cx="305346" cy="518817"/>
              <a:chOff x="1305674" y="4681705"/>
              <a:chExt cx="305346" cy="518817"/>
            </a:xfrm>
            <a:solidFill>
              <a:srgbClr val="F1A0C2"/>
            </a:solidFill>
          </p:grpSpPr>
          <p:sp>
            <p:nvSpPr>
              <p:cNvPr id="43" name="Freeform 42">
                <a:extLst>
                  <a:ext uri="{FF2B5EF4-FFF2-40B4-BE49-F238E27FC236}">
                    <a16:creationId xmlns:a16="http://schemas.microsoft.com/office/drawing/2014/main" id="{4EDFB2F4-03B2-0A47-A5B4-444D776BC46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BCD74E20-020B-894A-B278-A43F42BFA616}"/>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86A10A7F-F0AD-F14F-A3C4-FFD9B4E6B50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A9AA173-D93F-E249-9473-69241F61A372}"/>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50E4A3C-46A0-9A40-AA59-32CF235D6E3C}"/>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30" name="Graphic 2">
              <a:extLst>
                <a:ext uri="{FF2B5EF4-FFF2-40B4-BE49-F238E27FC236}">
                  <a16:creationId xmlns:a16="http://schemas.microsoft.com/office/drawing/2014/main" id="{C0B6094C-4ECF-B248-8D89-5290F2D6A104}"/>
                </a:ext>
              </a:extLst>
            </p:cNvPr>
            <p:cNvGrpSpPr/>
            <p:nvPr/>
          </p:nvGrpSpPr>
          <p:grpSpPr>
            <a:xfrm>
              <a:off x="1725169" y="4951566"/>
              <a:ext cx="306297" cy="518817"/>
              <a:chOff x="1725169" y="4951566"/>
              <a:chExt cx="306297" cy="518817"/>
            </a:xfrm>
            <a:solidFill>
              <a:srgbClr val="F1A0C2"/>
            </a:solidFill>
          </p:grpSpPr>
          <p:sp>
            <p:nvSpPr>
              <p:cNvPr id="38" name="Freeform 37">
                <a:extLst>
                  <a:ext uri="{FF2B5EF4-FFF2-40B4-BE49-F238E27FC236}">
                    <a16:creationId xmlns:a16="http://schemas.microsoft.com/office/drawing/2014/main" id="{B662A464-E7D8-B64F-AA8D-C37FD1C898B1}"/>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9A33F3D4-B28F-E243-81D7-06582C9325F1}"/>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68041592-C434-7B44-ADDC-37FE0523BD4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8F44F9E8-E18D-4740-86F1-5E6AEDE84A9A}"/>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8F46203-A1FE-F74F-8B58-97743133EB4D}"/>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31" name="Graphic 2">
              <a:extLst>
                <a:ext uri="{FF2B5EF4-FFF2-40B4-BE49-F238E27FC236}">
                  <a16:creationId xmlns:a16="http://schemas.microsoft.com/office/drawing/2014/main" id="{E6992A21-25AB-4B4A-8397-0D47EED37528}"/>
                </a:ext>
              </a:extLst>
            </p:cNvPr>
            <p:cNvGrpSpPr/>
            <p:nvPr/>
          </p:nvGrpSpPr>
          <p:grpSpPr>
            <a:xfrm>
              <a:off x="690225" y="4499263"/>
              <a:ext cx="1499146" cy="1498490"/>
              <a:chOff x="690225" y="4499263"/>
              <a:chExt cx="1499146" cy="1498490"/>
            </a:xfrm>
            <a:solidFill>
              <a:srgbClr val="000000"/>
            </a:solidFill>
          </p:grpSpPr>
          <p:grpSp>
            <p:nvGrpSpPr>
              <p:cNvPr id="32" name="Graphic 2">
                <a:extLst>
                  <a:ext uri="{FF2B5EF4-FFF2-40B4-BE49-F238E27FC236}">
                    <a16:creationId xmlns:a16="http://schemas.microsoft.com/office/drawing/2014/main" id="{51FE5B77-725D-454A-86F4-B63C06D4FF36}"/>
                  </a:ext>
                </a:extLst>
              </p:cNvPr>
              <p:cNvGrpSpPr/>
              <p:nvPr/>
            </p:nvGrpSpPr>
            <p:grpSpPr>
              <a:xfrm>
                <a:off x="690225" y="4499263"/>
                <a:ext cx="1499146" cy="1498490"/>
                <a:chOff x="690225" y="4499263"/>
                <a:chExt cx="1499146" cy="1498490"/>
              </a:xfrm>
              <a:solidFill>
                <a:srgbClr val="000000"/>
              </a:solidFill>
            </p:grpSpPr>
            <p:sp>
              <p:nvSpPr>
                <p:cNvPr id="36" name="Freeform 35">
                  <a:extLst>
                    <a:ext uri="{FF2B5EF4-FFF2-40B4-BE49-F238E27FC236}">
                      <a16:creationId xmlns:a16="http://schemas.microsoft.com/office/drawing/2014/main" id="{83BE0905-724B-5346-A185-003C2A5F90E7}"/>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ABE121F-56DA-F44D-A578-212F976CF9EF}"/>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33" name="Freeform 32">
                <a:extLst>
                  <a:ext uri="{FF2B5EF4-FFF2-40B4-BE49-F238E27FC236}">
                    <a16:creationId xmlns:a16="http://schemas.microsoft.com/office/drawing/2014/main" id="{E7865D4B-AFC6-4E46-8C01-0667AEB91F9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EFF9903-5A9D-2642-8416-742E6AF9B949}"/>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97EB5B00-08DF-7348-92B5-CD501FEF065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nvGrpSpPr>
          <p:cNvPr id="53" name="Group 52">
            <a:extLst>
              <a:ext uri="{FF2B5EF4-FFF2-40B4-BE49-F238E27FC236}">
                <a16:creationId xmlns:a16="http://schemas.microsoft.com/office/drawing/2014/main" id="{199FCC51-486D-C749-ADFC-311748C5AD0A}"/>
              </a:ext>
            </a:extLst>
          </p:cNvPr>
          <p:cNvGrpSpPr/>
          <p:nvPr userDrawn="1"/>
        </p:nvGrpSpPr>
        <p:grpSpPr>
          <a:xfrm>
            <a:off x="7823313" y="5385580"/>
            <a:ext cx="3806691" cy="1036917"/>
            <a:chOff x="606516" y="4401391"/>
            <a:chExt cx="6216321" cy="1693284"/>
          </a:xfrm>
        </p:grpSpPr>
        <p:grpSp>
          <p:nvGrpSpPr>
            <p:cNvPr id="54" name="Graphic 2">
              <a:extLst>
                <a:ext uri="{FF2B5EF4-FFF2-40B4-BE49-F238E27FC236}">
                  <a16:creationId xmlns:a16="http://schemas.microsoft.com/office/drawing/2014/main" id="{77CA998A-C27B-7448-A840-9077F3D90DB3}"/>
                </a:ext>
              </a:extLst>
            </p:cNvPr>
            <p:cNvGrpSpPr/>
            <p:nvPr/>
          </p:nvGrpSpPr>
          <p:grpSpPr>
            <a:xfrm>
              <a:off x="2615525" y="4709261"/>
              <a:ext cx="4207312" cy="1153561"/>
              <a:chOff x="2615525" y="4709261"/>
              <a:chExt cx="4207312" cy="1153561"/>
            </a:xfrm>
          </p:grpSpPr>
          <p:sp>
            <p:nvSpPr>
              <p:cNvPr id="84" name="Freeform 83">
                <a:extLst>
                  <a:ext uri="{FF2B5EF4-FFF2-40B4-BE49-F238E27FC236}">
                    <a16:creationId xmlns:a16="http://schemas.microsoft.com/office/drawing/2014/main" id="{E845689B-CE84-764F-8A31-28468DAA820F}"/>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65A3A0B-AA21-4F4C-8DBB-A4B260A68847}"/>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DB36E82D-30BE-E24B-96AD-C67FA3D09A06}"/>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a:p>
            </p:txBody>
          </p:sp>
          <p:grpSp>
            <p:nvGrpSpPr>
              <p:cNvPr id="87" name="Graphic 2">
                <a:extLst>
                  <a:ext uri="{FF2B5EF4-FFF2-40B4-BE49-F238E27FC236}">
                    <a16:creationId xmlns:a16="http://schemas.microsoft.com/office/drawing/2014/main" id="{EE8F697F-87AB-FE41-B1EB-CB051F4A311D}"/>
                  </a:ext>
                </a:extLst>
              </p:cNvPr>
              <p:cNvGrpSpPr/>
              <p:nvPr/>
            </p:nvGrpSpPr>
            <p:grpSpPr>
              <a:xfrm>
                <a:off x="2615525" y="4709261"/>
                <a:ext cx="4196848" cy="677503"/>
                <a:chOff x="2615525" y="4709261"/>
                <a:chExt cx="4196848" cy="677503"/>
              </a:xfrm>
              <a:solidFill>
                <a:srgbClr val="000000"/>
              </a:solidFill>
            </p:grpSpPr>
            <p:sp>
              <p:nvSpPr>
                <p:cNvPr id="105" name="Freeform 104">
                  <a:extLst>
                    <a:ext uri="{FF2B5EF4-FFF2-40B4-BE49-F238E27FC236}">
                      <a16:creationId xmlns:a16="http://schemas.microsoft.com/office/drawing/2014/main" id="{08D6A3DD-54D0-F34A-9256-BCF5C7831B8F}"/>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CC4EC802-93E6-D445-89C6-C173746430E1}"/>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37159274-CC2B-004A-A27E-D6829E3EAB8C}"/>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C865DACA-8415-F847-AD70-D6068398DEB3}"/>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9AAF6361-97B7-B241-999B-13CF7A6288EF}"/>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EB8834C-995B-5049-BACA-AE6BE43CD64B}"/>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A8942C3C-CF56-D04A-91B0-E791FBAC9141}"/>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444AD794-B3A5-4E4E-8B23-31D82ABA04C4}"/>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A05693A1-91C7-7148-BF15-557079768DD8}"/>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4CF5B9AC-43FC-564C-B391-3D41BCAD3D67}"/>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615E132A-0A3B-4D47-BE47-9A02AAAE40B8}"/>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a:p>
              </p:txBody>
            </p:sp>
          </p:grpSp>
          <p:grpSp>
            <p:nvGrpSpPr>
              <p:cNvPr id="88" name="Graphic 2">
                <a:extLst>
                  <a:ext uri="{FF2B5EF4-FFF2-40B4-BE49-F238E27FC236}">
                    <a16:creationId xmlns:a16="http://schemas.microsoft.com/office/drawing/2014/main" id="{80C0CD93-6288-504D-823F-4C4E35738739}"/>
                  </a:ext>
                </a:extLst>
              </p:cNvPr>
              <p:cNvGrpSpPr/>
              <p:nvPr/>
            </p:nvGrpSpPr>
            <p:grpSpPr>
              <a:xfrm>
                <a:off x="2629793" y="5482737"/>
                <a:ext cx="4193044" cy="380086"/>
                <a:chOff x="2629793" y="5482737"/>
                <a:chExt cx="4193044" cy="380086"/>
              </a:xfrm>
              <a:solidFill>
                <a:srgbClr val="000000"/>
              </a:solidFill>
            </p:grpSpPr>
            <p:sp>
              <p:nvSpPr>
                <p:cNvPr id="89" name="Freeform 88">
                  <a:extLst>
                    <a:ext uri="{FF2B5EF4-FFF2-40B4-BE49-F238E27FC236}">
                      <a16:creationId xmlns:a16="http://schemas.microsoft.com/office/drawing/2014/main" id="{EC968763-5D27-BC45-B83E-DD75F8455E72}"/>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65AFF32E-751E-0D49-8EF4-1F467F32DDE2}"/>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EFAEEB0A-B862-6A40-8274-AEE56E27E5F2}"/>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82E5BFF6-6214-344D-979B-B3F9724DBA97}"/>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55ADBB83-6C73-924B-B7C6-597B045D9B64}"/>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4A6C35AB-099E-E547-B865-043AE2857036}"/>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301AAD1E-0DA4-A444-8D2F-0277C9EFA8C3}"/>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F0014028-A3C4-D54A-8936-660E0E35B99C}"/>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0CC4F374-631E-6C4C-9173-E8252070A9DD}"/>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BA09A080-9AA6-B34B-8752-38D6EE8C2038}"/>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09CAE1D1-A69E-3D46-8F66-77959E8860A3}"/>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FCCB8372-62E3-7F47-A406-CFD915FAF1FB}"/>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1C4C1609-7245-F143-A0B9-0AD645E1505E}"/>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42FC6C5E-F7F7-7846-999F-B228288E208E}"/>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BEAFBF3A-2D19-2044-8FA2-CC17B4764C3F}"/>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0947BF5A-B2EC-E048-8BC7-CEEEE7A83737}"/>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grpSp>
        </p:grpSp>
        <p:grpSp>
          <p:nvGrpSpPr>
            <p:cNvPr id="55" name="Graphic 2">
              <a:extLst>
                <a:ext uri="{FF2B5EF4-FFF2-40B4-BE49-F238E27FC236}">
                  <a16:creationId xmlns:a16="http://schemas.microsoft.com/office/drawing/2014/main" id="{20310C9A-8ED0-9E40-8C61-124D776A6AB3}"/>
                </a:ext>
              </a:extLst>
            </p:cNvPr>
            <p:cNvGrpSpPr/>
            <p:nvPr/>
          </p:nvGrpSpPr>
          <p:grpSpPr>
            <a:xfrm>
              <a:off x="606516" y="4401391"/>
              <a:ext cx="1666563" cy="1693284"/>
              <a:chOff x="606516" y="4401391"/>
              <a:chExt cx="1666563" cy="1693284"/>
            </a:xfrm>
          </p:grpSpPr>
          <p:grpSp>
            <p:nvGrpSpPr>
              <p:cNvPr id="56" name="Graphic 2">
                <a:extLst>
                  <a:ext uri="{FF2B5EF4-FFF2-40B4-BE49-F238E27FC236}">
                    <a16:creationId xmlns:a16="http://schemas.microsoft.com/office/drawing/2014/main" id="{344AC79C-D70E-5246-BD66-87BB590F2688}"/>
                  </a:ext>
                </a:extLst>
              </p:cNvPr>
              <p:cNvGrpSpPr/>
              <p:nvPr/>
            </p:nvGrpSpPr>
            <p:grpSpPr>
              <a:xfrm>
                <a:off x="606516" y="4401391"/>
                <a:ext cx="1666563" cy="1693284"/>
                <a:chOff x="606516" y="4401391"/>
                <a:chExt cx="1666563" cy="1693284"/>
              </a:xfrm>
            </p:grpSpPr>
            <p:sp>
              <p:nvSpPr>
                <p:cNvPr id="82" name="Freeform 81">
                  <a:extLst>
                    <a:ext uri="{FF2B5EF4-FFF2-40B4-BE49-F238E27FC236}">
                      <a16:creationId xmlns:a16="http://schemas.microsoft.com/office/drawing/2014/main" id="{31D23053-4B34-9242-A8FC-897905A82B11}"/>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D1F7E071-309D-384E-9623-D735923573BB}"/>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grpSp>
            <p:nvGrpSpPr>
              <p:cNvPr id="57" name="Graphic 2">
                <a:extLst>
                  <a:ext uri="{FF2B5EF4-FFF2-40B4-BE49-F238E27FC236}">
                    <a16:creationId xmlns:a16="http://schemas.microsoft.com/office/drawing/2014/main" id="{0AAA17E0-1EAD-8342-841A-6D46D6DE82AC}"/>
                  </a:ext>
                </a:extLst>
              </p:cNvPr>
              <p:cNvGrpSpPr/>
              <p:nvPr/>
            </p:nvGrpSpPr>
            <p:grpSpPr>
              <a:xfrm>
                <a:off x="879521" y="4954417"/>
                <a:ext cx="306297" cy="518817"/>
                <a:chOff x="879521" y="4954417"/>
                <a:chExt cx="306297" cy="518817"/>
              </a:xfrm>
              <a:solidFill>
                <a:srgbClr val="F1A0C2"/>
              </a:solidFill>
            </p:grpSpPr>
            <p:sp>
              <p:nvSpPr>
                <p:cNvPr id="77" name="Freeform 76">
                  <a:extLst>
                    <a:ext uri="{FF2B5EF4-FFF2-40B4-BE49-F238E27FC236}">
                      <a16:creationId xmlns:a16="http://schemas.microsoft.com/office/drawing/2014/main" id="{A3D14610-3530-E643-A490-2BB7397AFA48}"/>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2221B0D9-CF36-924C-B01C-CC4A222A3B63}"/>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1F06079A-DF69-6A4A-9D56-950A79CB51B0}"/>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BFBBB8DB-5343-5F48-BA3A-E5AACB3DB378}"/>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64E0ED68-7699-3049-B44D-98ED90330ACC}"/>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58" name="Graphic 2">
                <a:extLst>
                  <a:ext uri="{FF2B5EF4-FFF2-40B4-BE49-F238E27FC236}">
                    <a16:creationId xmlns:a16="http://schemas.microsoft.com/office/drawing/2014/main" id="{1CF80815-4361-5C4F-AA76-30372A44D2F4}"/>
                  </a:ext>
                </a:extLst>
              </p:cNvPr>
              <p:cNvGrpSpPr/>
              <p:nvPr/>
            </p:nvGrpSpPr>
            <p:grpSpPr>
              <a:xfrm>
                <a:off x="1305674" y="4681705"/>
                <a:ext cx="305346" cy="518817"/>
                <a:chOff x="1305674" y="4681705"/>
                <a:chExt cx="305346" cy="518817"/>
              </a:xfrm>
              <a:solidFill>
                <a:srgbClr val="F1A0C2"/>
              </a:solidFill>
            </p:grpSpPr>
            <p:sp>
              <p:nvSpPr>
                <p:cNvPr id="72" name="Freeform 71">
                  <a:extLst>
                    <a:ext uri="{FF2B5EF4-FFF2-40B4-BE49-F238E27FC236}">
                      <a16:creationId xmlns:a16="http://schemas.microsoft.com/office/drawing/2014/main" id="{60695F70-3555-7F48-AE95-74EB0326D67E}"/>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BF304BE8-60A4-CB4A-8D1D-BFB22EE8713F}"/>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E664369D-E95E-2C4E-A96C-BFDDDD0C25F3}"/>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44A7CB2E-E11F-0541-9A16-A13E7BEC2D3D}"/>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7318E833-362A-CC47-99C4-B03FD77968A9}"/>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59" name="Graphic 2">
                <a:extLst>
                  <a:ext uri="{FF2B5EF4-FFF2-40B4-BE49-F238E27FC236}">
                    <a16:creationId xmlns:a16="http://schemas.microsoft.com/office/drawing/2014/main" id="{59AA3EC0-5657-9D44-9B19-1564B2217B09}"/>
                  </a:ext>
                </a:extLst>
              </p:cNvPr>
              <p:cNvGrpSpPr/>
              <p:nvPr/>
            </p:nvGrpSpPr>
            <p:grpSpPr>
              <a:xfrm>
                <a:off x="1725169" y="4951566"/>
                <a:ext cx="306297" cy="518817"/>
                <a:chOff x="1725169" y="4951566"/>
                <a:chExt cx="306297" cy="518817"/>
              </a:xfrm>
              <a:solidFill>
                <a:srgbClr val="F1A0C2"/>
              </a:solidFill>
            </p:grpSpPr>
            <p:sp>
              <p:nvSpPr>
                <p:cNvPr id="67" name="Freeform 66">
                  <a:extLst>
                    <a:ext uri="{FF2B5EF4-FFF2-40B4-BE49-F238E27FC236}">
                      <a16:creationId xmlns:a16="http://schemas.microsoft.com/office/drawing/2014/main" id="{F94FD5AE-AA2C-744A-B277-5B9D823437A0}"/>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5FBFB328-3E56-B44F-B68B-1DAE1FD7746A}"/>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73BA90DD-68EF-A743-A10F-D2FB877C3FF7}"/>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C1288708-5D98-E742-AEFD-0FAC0FF35279}"/>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B7C8A39-E096-564E-BF6C-4A291D43CDD8}"/>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60" name="Graphic 2">
                <a:extLst>
                  <a:ext uri="{FF2B5EF4-FFF2-40B4-BE49-F238E27FC236}">
                    <a16:creationId xmlns:a16="http://schemas.microsoft.com/office/drawing/2014/main" id="{F67F1A4D-8181-4A41-B080-A8F617BB8BF3}"/>
                  </a:ext>
                </a:extLst>
              </p:cNvPr>
              <p:cNvGrpSpPr/>
              <p:nvPr/>
            </p:nvGrpSpPr>
            <p:grpSpPr>
              <a:xfrm>
                <a:off x="690225" y="4499263"/>
                <a:ext cx="1499146" cy="1498490"/>
                <a:chOff x="690225" y="4499263"/>
                <a:chExt cx="1499146" cy="1498490"/>
              </a:xfrm>
              <a:solidFill>
                <a:srgbClr val="000000"/>
              </a:solidFill>
            </p:grpSpPr>
            <p:grpSp>
              <p:nvGrpSpPr>
                <p:cNvPr id="61" name="Graphic 2">
                  <a:extLst>
                    <a:ext uri="{FF2B5EF4-FFF2-40B4-BE49-F238E27FC236}">
                      <a16:creationId xmlns:a16="http://schemas.microsoft.com/office/drawing/2014/main" id="{6E78382E-682A-BA43-9B05-31594EA3CA53}"/>
                    </a:ext>
                  </a:extLst>
                </p:cNvPr>
                <p:cNvGrpSpPr/>
                <p:nvPr/>
              </p:nvGrpSpPr>
              <p:grpSpPr>
                <a:xfrm>
                  <a:off x="690225" y="4499263"/>
                  <a:ext cx="1499146" cy="1498490"/>
                  <a:chOff x="690225" y="4499263"/>
                  <a:chExt cx="1499146" cy="1498490"/>
                </a:xfrm>
                <a:solidFill>
                  <a:srgbClr val="000000"/>
                </a:solidFill>
              </p:grpSpPr>
              <p:sp>
                <p:nvSpPr>
                  <p:cNvPr id="65" name="Freeform 64">
                    <a:extLst>
                      <a:ext uri="{FF2B5EF4-FFF2-40B4-BE49-F238E27FC236}">
                        <a16:creationId xmlns:a16="http://schemas.microsoft.com/office/drawing/2014/main" id="{ED093D29-D9A1-9144-8818-E092F9E60396}"/>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6E8CD84-2E19-C144-8218-2A410B836CFB}"/>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62" name="Freeform 61">
                  <a:extLst>
                    <a:ext uri="{FF2B5EF4-FFF2-40B4-BE49-F238E27FC236}">
                      <a16:creationId xmlns:a16="http://schemas.microsoft.com/office/drawing/2014/main" id="{9F8104AA-3AC1-9F4F-8497-ED1B7E778F6C}"/>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65AB9290-7667-FA46-A6FF-54966016FCA9}"/>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9596CF6D-B3CC-5041-B3BA-2D5FBFE1CFD4}"/>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sp>
        <p:nvSpPr>
          <p:cNvPr id="2" name="Rectangle 1">
            <a:extLst>
              <a:ext uri="{FF2B5EF4-FFF2-40B4-BE49-F238E27FC236}">
                <a16:creationId xmlns:a16="http://schemas.microsoft.com/office/drawing/2014/main" id="{E9A2EF30-8AE3-9582-B3B1-A5C98A1CB53F}"/>
              </a:ext>
            </a:extLst>
          </p:cNvPr>
          <p:cNvSpPr/>
          <p:nvPr userDrawn="1"/>
        </p:nvSpPr>
        <p:spPr>
          <a:xfrm>
            <a:off x="2585047" y="5713180"/>
            <a:ext cx="5048950" cy="58477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800" b="0" i="0" dirty="0">
                <a:solidFill>
                  <a:srgbClr val="000000"/>
                </a:solidFill>
                <a:latin typeface="Calibri" panose="020F0502020204030204" pitchFamily="34" charset="0"/>
                <a:ea typeface="Open Sans" panose="020B060603050402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p:txBody>
      </p:sp>
      <p:pic>
        <p:nvPicPr>
          <p:cNvPr id="4" name="Picture 3">
            <a:extLst>
              <a:ext uri="{FF2B5EF4-FFF2-40B4-BE49-F238E27FC236}">
                <a16:creationId xmlns:a16="http://schemas.microsoft.com/office/drawing/2014/main" id="{C81A9BE9-3FFB-F80F-BD2B-CAAF2DED0456}"/>
              </a:ext>
            </a:extLst>
          </p:cNvPr>
          <p:cNvPicPr>
            <a:picLocks noChangeAspect="1"/>
          </p:cNvPicPr>
          <p:nvPr userDrawn="1"/>
        </p:nvPicPr>
        <p:blipFill>
          <a:blip r:embed="rId2"/>
          <a:stretch>
            <a:fillRect/>
          </a:stretch>
        </p:blipFill>
        <p:spPr>
          <a:xfrm>
            <a:off x="482676" y="5763502"/>
            <a:ext cx="2150127" cy="437018"/>
          </a:xfrm>
          <a:prstGeom prst="rect">
            <a:avLst/>
          </a:prstGeom>
        </p:spPr>
      </p:pic>
    </p:spTree>
    <p:extLst>
      <p:ext uri="{BB962C8B-B14F-4D97-AF65-F5344CB8AC3E}">
        <p14:creationId xmlns:p14="http://schemas.microsoft.com/office/powerpoint/2010/main" val="42208650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550259"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109245"/>
            <a:ext cx="5746887" cy="3501141"/>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7" y="689143"/>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7061703" y="1452563"/>
            <a:ext cx="5130297"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36578261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11" name="Freeform 10">
            <a:extLst>
              <a:ext uri="{FF2B5EF4-FFF2-40B4-BE49-F238E27FC236}">
                <a16:creationId xmlns:a16="http://schemas.microsoft.com/office/drawing/2014/main" id="{495CCA75-D873-B74E-ACC4-92A1859D6E0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798381" y="443960"/>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Tree>
    <p:extLst>
      <p:ext uri="{BB962C8B-B14F-4D97-AF65-F5344CB8AC3E}">
        <p14:creationId xmlns:p14="http://schemas.microsoft.com/office/powerpoint/2010/main" val="3352874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6185499" cy="5441941"/>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527" y="996848"/>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7824" y="996848"/>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marL="0" indent="0">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230" y="1911836"/>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527" y="1911836"/>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0809" y="2826823"/>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106" y="2826823"/>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512" y="3741811"/>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7809" y="3741811"/>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0809" y="4656798"/>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106" y="4656798"/>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rgbClr val="000000"/>
                </a:solidFill>
                <a:latin typeface="+mn-lt"/>
              </a:defRPr>
            </a:lvl1pPr>
          </a:lstStyle>
          <a:p>
            <a:pPr lvl="0"/>
            <a:r>
              <a:rPr lang="en-US"/>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891164" y="4510828"/>
            <a:ext cx="555140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890809" y="3621530"/>
            <a:ext cx="555176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862527" y="2740739"/>
            <a:ext cx="5580042"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862527" y="1761936"/>
            <a:ext cx="5580042"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2" name="Text Placeholder 25">
            <a:extLst>
              <a:ext uri="{FF2B5EF4-FFF2-40B4-BE49-F238E27FC236}">
                <a16:creationId xmlns:a16="http://schemas.microsoft.com/office/drawing/2014/main" id="{9F31686E-50B2-359F-B51A-54363BD9F8BE}"/>
              </a:ext>
            </a:extLst>
          </p:cNvPr>
          <p:cNvSpPr>
            <a:spLocks noGrp="1"/>
          </p:cNvSpPr>
          <p:nvPr>
            <p:ph type="body" sz="quarter" idx="37" hasCustomPrompt="1"/>
          </p:nvPr>
        </p:nvSpPr>
        <p:spPr>
          <a:xfrm>
            <a:off x="5891164" y="5606517"/>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06</a:t>
            </a:r>
          </a:p>
        </p:txBody>
      </p:sp>
      <p:sp>
        <p:nvSpPr>
          <p:cNvPr id="3" name="Text Placeholder 25">
            <a:extLst>
              <a:ext uri="{FF2B5EF4-FFF2-40B4-BE49-F238E27FC236}">
                <a16:creationId xmlns:a16="http://schemas.microsoft.com/office/drawing/2014/main" id="{7630DBAB-0A41-7043-7DF7-76F3BF1D34B4}"/>
              </a:ext>
            </a:extLst>
          </p:cNvPr>
          <p:cNvSpPr>
            <a:spLocks noGrp="1"/>
          </p:cNvSpPr>
          <p:nvPr>
            <p:ph type="body" sz="quarter" idx="38" hasCustomPrompt="1"/>
          </p:nvPr>
        </p:nvSpPr>
        <p:spPr>
          <a:xfrm>
            <a:off x="6726461" y="5606517"/>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xxx</a:t>
            </a:r>
          </a:p>
        </p:txBody>
      </p:sp>
      <p:cxnSp>
        <p:nvCxnSpPr>
          <p:cNvPr id="4" name="Straight Connector 3">
            <a:extLst>
              <a:ext uri="{FF2B5EF4-FFF2-40B4-BE49-F238E27FC236}">
                <a16:creationId xmlns:a16="http://schemas.microsoft.com/office/drawing/2014/main" id="{3CECD775-8A5A-78C9-9481-DCC0ED2759D4}"/>
              </a:ext>
            </a:extLst>
          </p:cNvPr>
          <p:cNvCxnSpPr>
            <a:cxnSpLocks/>
          </p:cNvCxnSpPr>
          <p:nvPr userDrawn="1"/>
        </p:nvCxnSpPr>
        <p:spPr>
          <a:xfrm flipH="1">
            <a:off x="5884230" y="5460547"/>
            <a:ext cx="5558694"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5027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4 point number graph with icons " userDrawn="1">
  <p:cSld name="4 point number graph with icons ">
    <p:spTree>
      <p:nvGrpSpPr>
        <p:cNvPr id="1" name="Shape 28"/>
        <p:cNvGrpSpPr/>
        <p:nvPr/>
      </p:nvGrpSpPr>
      <p:grpSpPr>
        <a:xfrm>
          <a:off x="0" y="0"/>
          <a:ext cx="0" cy="0"/>
          <a:chOff x="0" y="0"/>
          <a:chExt cx="0" cy="0"/>
        </a:xfrm>
      </p:grpSpPr>
      <p:sp>
        <p:nvSpPr>
          <p:cNvPr id="29" name="Google Shape;29;p39"/>
          <p:cNvSpPr/>
          <p:nvPr/>
        </p:nvSpPr>
        <p:spPr>
          <a:xfrm>
            <a:off x="495393" y="1126972"/>
            <a:ext cx="2948198" cy="45719"/>
          </a:xfrm>
          <a:prstGeom prst="rect">
            <a:avLst/>
          </a:prstGeom>
          <a:solidFill>
            <a:srgbClr val="000000"/>
          </a:solidFill>
          <a:ln w="19050">
            <a:solidFill>
              <a:srgbClr val="000000"/>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Montserrat Light"/>
              <a:ea typeface="Montserrat Light"/>
              <a:cs typeface="Montserrat Light"/>
              <a:sym typeface="Montserrat Light"/>
            </a:endParaRPr>
          </a:p>
        </p:txBody>
      </p:sp>
      <p:sp>
        <p:nvSpPr>
          <p:cNvPr id="30" name="Google Shape;30;p39"/>
          <p:cNvSpPr txBox="1">
            <a:spLocks noGrp="1"/>
          </p:cNvSpPr>
          <p:nvPr>
            <p:ph type="body" idx="1"/>
          </p:nvPr>
        </p:nvSpPr>
        <p:spPr>
          <a:xfrm>
            <a:off x="411246" y="429619"/>
            <a:ext cx="4308887" cy="582221"/>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3600"/>
              <a:buFont typeface="Arial"/>
              <a:buNone/>
              <a:defRPr sz="3600" b="0" i="0" u="none" strike="noStrike" cap="none">
                <a:solidFill>
                  <a:srgbClr val="012842"/>
                </a:solidFill>
                <a:latin typeface="Calibri"/>
                <a:ea typeface="Calibri"/>
                <a:cs typeface="Calibri"/>
                <a:sym typeface="Calibri"/>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1" name="Google Shape;31;p39"/>
          <p:cNvSpPr/>
          <p:nvPr/>
        </p:nvSpPr>
        <p:spPr>
          <a:xfrm>
            <a:off x="1546698" y="1851756"/>
            <a:ext cx="2836590" cy="3713222"/>
          </a:xfrm>
          <a:custGeom>
            <a:avLst/>
            <a:gdLst/>
            <a:ahLst/>
            <a:cxnLst/>
            <a:rect l="l" t="t" r="r" b="b"/>
            <a:pathLst>
              <a:path w="2664102" h="3460628" extrusionOk="0">
                <a:moveTo>
                  <a:pt x="1002960" y="0"/>
                </a:moveTo>
                <a:cubicBezTo>
                  <a:pt x="1265606" y="0"/>
                  <a:pt x="1490956" y="159688"/>
                  <a:pt x="1587215" y="387270"/>
                </a:cubicBezTo>
                <a:lnTo>
                  <a:pt x="1613792" y="472887"/>
                </a:lnTo>
                <a:lnTo>
                  <a:pt x="1728162" y="502295"/>
                </a:lnTo>
                <a:cubicBezTo>
                  <a:pt x="2270398" y="670948"/>
                  <a:pt x="2664102" y="1176726"/>
                  <a:pt x="2664102" y="1774459"/>
                </a:cubicBezTo>
                <a:cubicBezTo>
                  <a:pt x="2664102" y="2188274"/>
                  <a:pt x="2475404" y="2558017"/>
                  <a:pt x="2179359" y="2802334"/>
                </a:cubicBezTo>
                <a:lnTo>
                  <a:pt x="2169170" y="2809954"/>
                </a:lnTo>
                <a:lnTo>
                  <a:pt x="2190659" y="2849544"/>
                </a:lnTo>
                <a:cubicBezTo>
                  <a:pt x="2212918" y="2902169"/>
                  <a:pt x="2225226" y="2960027"/>
                  <a:pt x="2225226" y="3020760"/>
                </a:cubicBezTo>
                <a:cubicBezTo>
                  <a:pt x="2225226" y="3263692"/>
                  <a:pt x="2028290" y="3460628"/>
                  <a:pt x="1785358" y="3460628"/>
                </a:cubicBezTo>
                <a:cubicBezTo>
                  <a:pt x="1572793" y="3460628"/>
                  <a:pt x="1395443" y="3309849"/>
                  <a:pt x="1354427" y="3109409"/>
                </a:cubicBezTo>
                <a:lnTo>
                  <a:pt x="1354023" y="310540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790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 name="Google Shape;32;p39"/>
          <p:cNvSpPr/>
          <p:nvPr/>
        </p:nvSpPr>
        <p:spPr>
          <a:xfrm>
            <a:off x="4419090" y="1851756"/>
            <a:ext cx="2836590" cy="3713222"/>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B2DDD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 name="Google Shape;33;p39"/>
          <p:cNvSpPr/>
          <p:nvPr/>
        </p:nvSpPr>
        <p:spPr>
          <a:xfrm>
            <a:off x="7333288" y="1851756"/>
            <a:ext cx="2836590" cy="3713222"/>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5613" y="2769384"/>
                </a:lnTo>
                <a:lnTo>
                  <a:pt x="2220103" y="2774826"/>
                </a:lnTo>
                <a:cubicBezTo>
                  <a:pt x="2267532" y="2845029"/>
                  <a:pt x="2295226" y="2929661"/>
                  <a:pt x="2295226" y="3020760"/>
                </a:cubicBezTo>
                <a:cubicBezTo>
                  <a:pt x="2295226" y="3263692"/>
                  <a:pt x="2098290" y="3460628"/>
                  <a:pt x="1855358" y="3460628"/>
                </a:cubicBezTo>
                <a:cubicBezTo>
                  <a:pt x="1642793" y="3460628"/>
                  <a:pt x="1465443" y="3309849"/>
                  <a:pt x="1424427" y="3109409"/>
                </a:cubicBezTo>
                <a:lnTo>
                  <a:pt x="1423668" y="3101884"/>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1A0C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 name="Google Shape;35;p39"/>
          <p:cNvSpPr txBox="1">
            <a:spLocks noGrp="1"/>
          </p:cNvSpPr>
          <p:nvPr>
            <p:ph type="body" idx="2"/>
          </p:nvPr>
        </p:nvSpPr>
        <p:spPr>
          <a:xfrm>
            <a:off x="1921182" y="3547758"/>
            <a:ext cx="2093228" cy="12020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6" name="Google Shape;36;p39"/>
          <p:cNvSpPr txBox="1">
            <a:spLocks noGrp="1"/>
          </p:cNvSpPr>
          <p:nvPr>
            <p:ph type="body" idx="3"/>
          </p:nvPr>
        </p:nvSpPr>
        <p:spPr>
          <a:xfrm>
            <a:off x="4829575" y="3522733"/>
            <a:ext cx="2093228" cy="12020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7" name="Google Shape;37;p39"/>
          <p:cNvSpPr txBox="1">
            <a:spLocks noGrp="1"/>
          </p:cNvSpPr>
          <p:nvPr>
            <p:ph type="body" idx="4"/>
          </p:nvPr>
        </p:nvSpPr>
        <p:spPr>
          <a:xfrm>
            <a:off x="7655245" y="3530127"/>
            <a:ext cx="2093228" cy="12020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9" name="Google Shape;39;p39"/>
          <p:cNvSpPr/>
          <p:nvPr/>
        </p:nvSpPr>
        <p:spPr>
          <a:xfrm>
            <a:off x="2080943" y="2018834"/>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0" name="Google Shape;40;p39"/>
          <p:cNvSpPr/>
          <p:nvPr/>
        </p:nvSpPr>
        <p:spPr>
          <a:xfrm>
            <a:off x="4982846" y="2018834"/>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637A8D"/>
              </a:solidFill>
              <a:latin typeface="Arial"/>
              <a:ea typeface="Arial"/>
              <a:cs typeface="Arial"/>
              <a:sym typeface="Arial"/>
            </a:endParaRPr>
          </a:p>
        </p:txBody>
      </p:sp>
      <p:sp>
        <p:nvSpPr>
          <p:cNvPr id="41" name="Google Shape;41;p39"/>
          <p:cNvSpPr/>
          <p:nvPr/>
        </p:nvSpPr>
        <p:spPr>
          <a:xfrm>
            <a:off x="7913220" y="2013176"/>
            <a:ext cx="1054660" cy="105466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 name="Google Shape;43;p39"/>
          <p:cNvSpPr txBox="1">
            <a:spLocks noGrp="1"/>
          </p:cNvSpPr>
          <p:nvPr>
            <p:ph type="body" idx="6"/>
          </p:nvPr>
        </p:nvSpPr>
        <p:spPr>
          <a:xfrm>
            <a:off x="2377238" y="2358798"/>
            <a:ext cx="695250" cy="73479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4" name="Google Shape;44;p39"/>
          <p:cNvSpPr txBox="1">
            <a:spLocks noGrp="1"/>
          </p:cNvSpPr>
          <p:nvPr>
            <p:ph type="body" idx="7"/>
          </p:nvPr>
        </p:nvSpPr>
        <p:spPr>
          <a:xfrm>
            <a:off x="5271011" y="2355167"/>
            <a:ext cx="695250" cy="73479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5" name="Google Shape;45;p39"/>
          <p:cNvSpPr txBox="1">
            <a:spLocks noGrp="1"/>
          </p:cNvSpPr>
          <p:nvPr>
            <p:ph type="body" idx="8"/>
          </p:nvPr>
        </p:nvSpPr>
        <p:spPr>
          <a:xfrm>
            <a:off x="8115268" y="2371451"/>
            <a:ext cx="695250" cy="73479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pic>
        <p:nvPicPr>
          <p:cNvPr id="3" name="Picture 2">
            <a:extLst>
              <a:ext uri="{FF2B5EF4-FFF2-40B4-BE49-F238E27FC236}">
                <a16:creationId xmlns:a16="http://schemas.microsoft.com/office/drawing/2014/main" id="{C7C83C13-5E48-6A69-7139-4595FFFE68A0}"/>
              </a:ext>
            </a:extLst>
          </p:cNvPr>
          <p:cNvPicPr>
            <a:picLocks noChangeAspect="1"/>
          </p:cNvPicPr>
          <p:nvPr userDrawn="1"/>
        </p:nvPicPr>
        <p:blipFill>
          <a:blip r:embed="rId2"/>
          <a:stretch>
            <a:fillRect/>
          </a:stretch>
        </p:blipFill>
        <p:spPr>
          <a:xfrm>
            <a:off x="10135155" y="253301"/>
            <a:ext cx="1314300" cy="1403911"/>
          </a:xfrm>
          <a:prstGeom prst="rect">
            <a:avLst/>
          </a:prstGeom>
        </p:spPr>
      </p:pic>
    </p:spTree>
    <p:extLst>
      <p:ext uri="{BB962C8B-B14F-4D97-AF65-F5344CB8AC3E}">
        <p14:creationId xmlns:p14="http://schemas.microsoft.com/office/powerpoint/2010/main" val="2663941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6185499" cy="5441941"/>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527" y="996848"/>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7824" y="996848"/>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marL="0" indent="0">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230" y="1911836"/>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527" y="1911836"/>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0809" y="2826823"/>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106" y="2826823"/>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512" y="3741811"/>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7809" y="3741811"/>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0809" y="4656798"/>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106" y="4656798"/>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rgbClr val="000000"/>
                </a:solidFill>
                <a:latin typeface="+mn-lt"/>
              </a:defRPr>
            </a:lvl1pPr>
          </a:lstStyle>
          <a:p>
            <a:pPr lvl="0"/>
            <a:r>
              <a:rPr lang="en-US"/>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912512" y="4510828"/>
            <a:ext cx="5530057"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912512" y="3621530"/>
            <a:ext cx="5530057"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890809" y="2740739"/>
            <a:ext cx="555176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890809" y="1761936"/>
            <a:ext cx="555176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2" name="Text Placeholder 25">
            <a:extLst>
              <a:ext uri="{FF2B5EF4-FFF2-40B4-BE49-F238E27FC236}">
                <a16:creationId xmlns:a16="http://schemas.microsoft.com/office/drawing/2014/main" id="{9F31686E-50B2-359F-B51A-54363BD9F8BE}"/>
              </a:ext>
            </a:extLst>
          </p:cNvPr>
          <p:cNvSpPr>
            <a:spLocks noGrp="1"/>
          </p:cNvSpPr>
          <p:nvPr>
            <p:ph type="body" sz="quarter" idx="37" hasCustomPrompt="1"/>
          </p:nvPr>
        </p:nvSpPr>
        <p:spPr>
          <a:xfrm>
            <a:off x="5891164" y="5606517"/>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06</a:t>
            </a:r>
          </a:p>
        </p:txBody>
      </p:sp>
      <p:sp>
        <p:nvSpPr>
          <p:cNvPr id="3" name="Text Placeholder 25">
            <a:extLst>
              <a:ext uri="{FF2B5EF4-FFF2-40B4-BE49-F238E27FC236}">
                <a16:creationId xmlns:a16="http://schemas.microsoft.com/office/drawing/2014/main" id="{7630DBAB-0A41-7043-7DF7-76F3BF1D34B4}"/>
              </a:ext>
            </a:extLst>
          </p:cNvPr>
          <p:cNvSpPr>
            <a:spLocks noGrp="1"/>
          </p:cNvSpPr>
          <p:nvPr>
            <p:ph type="body" sz="quarter" idx="38" hasCustomPrompt="1"/>
          </p:nvPr>
        </p:nvSpPr>
        <p:spPr>
          <a:xfrm>
            <a:off x="6726461" y="5606517"/>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xxx</a:t>
            </a:r>
          </a:p>
        </p:txBody>
      </p:sp>
      <p:cxnSp>
        <p:nvCxnSpPr>
          <p:cNvPr id="4" name="Straight Connector 3">
            <a:extLst>
              <a:ext uri="{FF2B5EF4-FFF2-40B4-BE49-F238E27FC236}">
                <a16:creationId xmlns:a16="http://schemas.microsoft.com/office/drawing/2014/main" id="{3CECD775-8A5A-78C9-9481-DCC0ED2759D4}"/>
              </a:ext>
            </a:extLst>
          </p:cNvPr>
          <p:cNvCxnSpPr>
            <a:cxnSpLocks/>
          </p:cNvCxnSpPr>
          <p:nvPr userDrawn="1"/>
        </p:nvCxnSpPr>
        <p:spPr>
          <a:xfrm flipH="1">
            <a:off x="5890809" y="5460547"/>
            <a:ext cx="555211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502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6185499" cy="5441941"/>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230" y="2182423"/>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527" y="2182423"/>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0809" y="3097410"/>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106" y="309741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512" y="4012398"/>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7809" y="4012398"/>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rgbClr val="000000"/>
                </a:solidFill>
                <a:latin typeface="+mn-lt"/>
              </a:defRPr>
            </a:lvl1pPr>
          </a:lstStyle>
          <a:p>
            <a:pPr lvl="0"/>
            <a:r>
              <a:rPr lang="en-US"/>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657691" y="4781415"/>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657691" y="3892117"/>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657691" y="3011326"/>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657691" y="2032523"/>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2586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A263E4CF-D9D5-6448-976F-02037919196A}"/>
              </a:ext>
            </a:extLst>
          </p:cNvPr>
          <p:cNvSpPr/>
          <p:nvPr userDrawn="1"/>
        </p:nvSpPr>
        <p:spPr>
          <a:xfrm>
            <a:off x="632638" y="567428"/>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856356" y="152491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a:t>Quote Slide</a:t>
            </a:r>
          </a:p>
        </p:txBody>
      </p:sp>
      <p:sp>
        <p:nvSpPr>
          <p:cNvPr id="22" name="Picture Placeholder 11">
            <a:extLst>
              <a:ext uri="{FF2B5EF4-FFF2-40B4-BE49-F238E27FC236}">
                <a16:creationId xmlns:a16="http://schemas.microsoft.com/office/drawing/2014/main" id="{141817D9-EF4F-5648-8536-69E23DB87BED}"/>
              </a:ext>
            </a:extLst>
          </p:cNvPr>
          <p:cNvSpPr>
            <a:spLocks noGrp="1"/>
          </p:cNvSpPr>
          <p:nvPr>
            <p:ph type="pic" sz="quarter" idx="42"/>
          </p:nvPr>
        </p:nvSpPr>
        <p:spPr>
          <a:xfrm>
            <a:off x="6096000" y="1404749"/>
            <a:ext cx="5239644" cy="4704418"/>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a:p>
        </p:txBody>
      </p:sp>
    </p:spTree>
    <p:extLst>
      <p:ext uri="{BB962C8B-B14F-4D97-AF65-F5344CB8AC3E}">
        <p14:creationId xmlns:p14="http://schemas.microsoft.com/office/powerpoint/2010/main" val="649323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Quote Slide 2">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741F60DB-CA5B-8549-AB90-11B53F526B02}"/>
              </a:ext>
            </a:extLst>
          </p:cNvPr>
          <p:cNvSpPr/>
          <p:nvPr userDrawn="1"/>
        </p:nvSpPr>
        <p:spPr>
          <a:xfrm>
            <a:off x="-1014" y="637821"/>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11" name="Picture Placeholder 10">
            <a:extLst>
              <a:ext uri="{FF2B5EF4-FFF2-40B4-BE49-F238E27FC236}">
                <a16:creationId xmlns:a16="http://schemas.microsoft.com/office/drawing/2014/main" id="{C709A04C-7D13-EC40-8CEA-F10A26195568}"/>
              </a:ext>
            </a:extLst>
          </p:cNvPr>
          <p:cNvSpPr>
            <a:spLocks noGrp="1"/>
          </p:cNvSpPr>
          <p:nvPr>
            <p:ph type="pic" sz="quarter" idx="42"/>
          </p:nvPr>
        </p:nvSpPr>
        <p:spPr>
          <a:xfrm>
            <a:off x="320540" y="335338"/>
            <a:ext cx="11578483" cy="6146707"/>
          </a:xfrm>
          <a:custGeom>
            <a:avLst/>
            <a:gdLst>
              <a:gd name="connsiteX0" fmla="*/ 0 w 11578483"/>
              <a:gd name="connsiteY0" fmla="*/ 0 h 6146707"/>
              <a:gd name="connsiteX1" fmla="*/ 6793238 w 11578483"/>
              <a:gd name="connsiteY1" fmla="*/ 0 h 6146707"/>
              <a:gd name="connsiteX2" fmla="*/ 6793244 w 11578483"/>
              <a:gd name="connsiteY2" fmla="*/ 0 h 6146707"/>
              <a:gd name="connsiteX3" fmla="*/ 10835852 w 11578483"/>
              <a:gd name="connsiteY3" fmla="*/ 0 h 6146707"/>
              <a:gd name="connsiteX4" fmla="*/ 11578483 w 11578483"/>
              <a:gd name="connsiteY4" fmla="*/ 671711 h 6146707"/>
              <a:gd name="connsiteX5" fmla="*/ 11578483 w 11578483"/>
              <a:gd name="connsiteY5" fmla="*/ 6146705 h 6146707"/>
              <a:gd name="connsiteX6" fmla="*/ 7535868 w 11578483"/>
              <a:gd name="connsiteY6" fmla="*/ 6146705 h 6146707"/>
              <a:gd name="connsiteX7" fmla="*/ 7535868 w 11578483"/>
              <a:gd name="connsiteY7" fmla="*/ 6146707 h 6146707"/>
              <a:gd name="connsiteX8" fmla="*/ 1558305 w 11578483"/>
              <a:gd name="connsiteY8" fmla="*/ 6146706 h 6146707"/>
              <a:gd name="connsiteX9" fmla="*/ 266431 w 11578483"/>
              <a:gd name="connsiteY9" fmla="*/ 5524827 h 6146707"/>
              <a:gd name="connsiteX10" fmla="*/ 251483 w 11578483"/>
              <a:gd name="connsiteY10" fmla="*/ 5502591 h 6146707"/>
              <a:gd name="connsiteX11" fmla="*/ 344268 w 11578483"/>
              <a:gd name="connsiteY11" fmla="*/ 5575017 h 6146707"/>
              <a:gd name="connsiteX12" fmla="*/ 1188149 w 11578483"/>
              <a:gd name="connsiteY12" fmla="*/ 5844227 h 6146707"/>
              <a:gd name="connsiteX13" fmla="*/ 5590987 w 11578483"/>
              <a:gd name="connsiteY13" fmla="*/ 5844227 h 6146707"/>
              <a:gd name="connsiteX14" fmla="*/ 5590987 w 11578483"/>
              <a:gd name="connsiteY14" fmla="*/ 1375443 h 6146707"/>
              <a:gd name="connsiteX15" fmla="*/ 4562876 w 11578483"/>
              <a:gd name="connsiteY15" fmla="*/ 302483 h 6146707"/>
              <a:gd name="connsiteX16" fmla="*/ 0 w 11578483"/>
              <a:gd name="connsiteY16" fmla="*/ 302483 h 614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8483" h="6146707">
                <a:moveTo>
                  <a:pt x="0" y="0"/>
                </a:moveTo>
                <a:lnTo>
                  <a:pt x="6793238" y="0"/>
                </a:lnTo>
                <a:lnTo>
                  <a:pt x="6793244" y="0"/>
                </a:lnTo>
                <a:lnTo>
                  <a:pt x="10835852" y="0"/>
                </a:lnTo>
                <a:cubicBezTo>
                  <a:pt x="11247342" y="0"/>
                  <a:pt x="11578483" y="301719"/>
                  <a:pt x="11578483" y="671711"/>
                </a:cubicBezTo>
                <a:lnTo>
                  <a:pt x="11578483" y="6146705"/>
                </a:lnTo>
                <a:lnTo>
                  <a:pt x="7535868" y="6146705"/>
                </a:lnTo>
                <a:lnTo>
                  <a:pt x="7535868" y="6146707"/>
                </a:lnTo>
                <a:lnTo>
                  <a:pt x="1558305" y="6146706"/>
                </a:lnTo>
                <a:cubicBezTo>
                  <a:pt x="1021116" y="6146706"/>
                  <a:pt x="546701" y="5899804"/>
                  <a:pt x="266431" y="5524827"/>
                </a:cubicBezTo>
                <a:lnTo>
                  <a:pt x="251483" y="5502591"/>
                </a:lnTo>
                <a:lnTo>
                  <a:pt x="344268" y="5575017"/>
                </a:lnTo>
                <a:cubicBezTo>
                  <a:pt x="585232" y="5744961"/>
                  <a:pt x="875656" y="5844227"/>
                  <a:pt x="1188149" y="5844227"/>
                </a:cubicBezTo>
                <a:lnTo>
                  <a:pt x="5590987" y="5844227"/>
                </a:lnTo>
                <a:lnTo>
                  <a:pt x="5590987" y="1375443"/>
                </a:lnTo>
                <a:cubicBezTo>
                  <a:pt x="5590987" y="782492"/>
                  <a:pt x="5131045" y="302483"/>
                  <a:pt x="4562876" y="302483"/>
                </a:cubicBezTo>
                <a:lnTo>
                  <a:pt x="0" y="30248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427670" y="150460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a:t>Quote Slide</a:t>
            </a:r>
          </a:p>
        </p:txBody>
      </p:sp>
    </p:spTree>
    <p:extLst>
      <p:ext uri="{BB962C8B-B14F-4D97-AF65-F5344CB8AC3E}">
        <p14:creationId xmlns:p14="http://schemas.microsoft.com/office/powerpoint/2010/main" val="826949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p:spTree>
      <p:nvGrpSpPr>
        <p:cNvPr id="1" name=""/>
        <p:cNvGrpSpPr/>
        <p:nvPr/>
      </p:nvGrpSpPr>
      <p:grpSpPr>
        <a:xfrm>
          <a:off x="0" y="0"/>
          <a:ext cx="0" cy="0"/>
          <a:chOff x="0" y="0"/>
          <a:chExt cx="0" cy="0"/>
        </a:xfrm>
      </p:grpSpPr>
      <p:sp>
        <p:nvSpPr>
          <p:cNvPr id="38" name="Freeform 37">
            <a:extLst>
              <a:ext uri="{FF2B5EF4-FFF2-40B4-BE49-F238E27FC236}">
                <a16:creationId xmlns:a16="http://schemas.microsoft.com/office/drawing/2014/main" id="{538B95BB-05BC-1048-92B0-7C3AE8E2EA0A}"/>
              </a:ext>
            </a:extLst>
          </p:cNvPr>
          <p:cNvSpPr/>
          <p:nvPr userDrawn="1"/>
        </p:nvSpPr>
        <p:spPr>
          <a:xfrm>
            <a:off x="2176238" y="343175"/>
            <a:ext cx="2144406" cy="5638038"/>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679525" y="101763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a:t>1</a:t>
            </a:r>
          </a:p>
        </p:txBody>
      </p:sp>
      <p:sp>
        <p:nvSpPr>
          <p:cNvPr id="42" name="Picture Placeholder 120">
            <a:extLst>
              <a:ext uri="{FF2B5EF4-FFF2-40B4-BE49-F238E27FC236}">
                <a16:creationId xmlns:a16="http://schemas.microsoft.com/office/drawing/2014/main" id="{8B46BAE0-2D2B-B946-94D5-467F11F242F6}"/>
              </a:ext>
            </a:extLst>
          </p:cNvPr>
          <p:cNvSpPr>
            <a:spLocks noGrp="1"/>
          </p:cNvSpPr>
          <p:nvPr>
            <p:ph type="pic" sz="quarter" idx="41"/>
          </p:nvPr>
        </p:nvSpPr>
        <p:spPr>
          <a:xfrm>
            <a:off x="7559" y="188180"/>
            <a:ext cx="3354094" cy="592385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a:p>
        </p:txBody>
      </p:sp>
      <p:grpSp>
        <p:nvGrpSpPr>
          <p:cNvPr id="43" name="Group 42">
            <a:extLst>
              <a:ext uri="{FF2B5EF4-FFF2-40B4-BE49-F238E27FC236}">
                <a16:creationId xmlns:a16="http://schemas.microsoft.com/office/drawing/2014/main" id="{6EE1E9FF-0316-EF43-9A90-1F3EEF56451C}"/>
              </a:ext>
            </a:extLst>
          </p:cNvPr>
          <p:cNvGrpSpPr/>
          <p:nvPr userDrawn="1"/>
        </p:nvGrpSpPr>
        <p:grpSpPr>
          <a:xfrm>
            <a:off x="4054161" y="721803"/>
            <a:ext cx="7547911" cy="1674487"/>
            <a:chOff x="4061909" y="1565906"/>
            <a:chExt cx="7547911" cy="1882781"/>
          </a:xfrm>
        </p:grpSpPr>
        <p:cxnSp>
          <p:nvCxnSpPr>
            <p:cNvPr id="44" name="Straight Connector 43">
              <a:extLst>
                <a:ext uri="{FF2B5EF4-FFF2-40B4-BE49-F238E27FC236}">
                  <a16:creationId xmlns:a16="http://schemas.microsoft.com/office/drawing/2014/main" id="{0528D070-1EDE-1941-A1EF-CA8F0EE0EC32}"/>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1035762-CEB2-CA41-A19F-EE3EF6947D26}"/>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16AEFF-8426-EF48-9F7D-C1EEBBD074F9}"/>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891ED433-7E20-AE42-86FE-D87C1C7BAF77}"/>
              </a:ext>
            </a:extLst>
          </p:cNvPr>
          <p:cNvCxnSpPr>
            <a:cxnSpLocks/>
          </p:cNvCxnSpPr>
          <p:nvPr userDrawn="1"/>
        </p:nvCxnSpPr>
        <p:spPr>
          <a:xfrm>
            <a:off x="4054160" y="200029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235E896-4AC7-8A46-8A2C-1217C7E80E7A}"/>
              </a:ext>
            </a:extLst>
          </p:cNvPr>
          <p:cNvCxnSpPr>
            <a:cxnSpLocks/>
          </p:cNvCxnSpPr>
          <p:nvPr userDrawn="1"/>
        </p:nvCxnSpPr>
        <p:spPr>
          <a:xfrm>
            <a:off x="4069659" y="238824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89" name="Text Placeholder 8">
            <a:extLst>
              <a:ext uri="{FF2B5EF4-FFF2-40B4-BE49-F238E27FC236}">
                <a16:creationId xmlns:a16="http://schemas.microsoft.com/office/drawing/2014/main" id="{D796B671-C11B-2F4F-ABBC-B40290009074}"/>
              </a:ext>
            </a:extLst>
          </p:cNvPr>
          <p:cNvSpPr>
            <a:spLocks noGrp="1"/>
          </p:cNvSpPr>
          <p:nvPr>
            <p:ph type="body" sz="quarter" idx="44" hasCustomPrompt="1"/>
          </p:nvPr>
        </p:nvSpPr>
        <p:spPr>
          <a:xfrm>
            <a:off x="3679524" y="2940769"/>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a:t>2</a:t>
            </a:r>
          </a:p>
        </p:txBody>
      </p:sp>
      <p:grpSp>
        <p:nvGrpSpPr>
          <p:cNvPr id="90" name="Group 89">
            <a:extLst>
              <a:ext uri="{FF2B5EF4-FFF2-40B4-BE49-F238E27FC236}">
                <a16:creationId xmlns:a16="http://schemas.microsoft.com/office/drawing/2014/main" id="{18DBABD2-A4B6-F349-B0A2-639282B1801B}"/>
              </a:ext>
            </a:extLst>
          </p:cNvPr>
          <p:cNvGrpSpPr/>
          <p:nvPr userDrawn="1"/>
        </p:nvGrpSpPr>
        <p:grpSpPr>
          <a:xfrm>
            <a:off x="4054160" y="2644936"/>
            <a:ext cx="7547911" cy="1674487"/>
            <a:chOff x="4061909" y="1565906"/>
            <a:chExt cx="7547911" cy="1882781"/>
          </a:xfrm>
        </p:grpSpPr>
        <p:cxnSp>
          <p:nvCxnSpPr>
            <p:cNvPr id="91" name="Straight Connector 90">
              <a:extLst>
                <a:ext uri="{FF2B5EF4-FFF2-40B4-BE49-F238E27FC236}">
                  <a16:creationId xmlns:a16="http://schemas.microsoft.com/office/drawing/2014/main" id="{5CDF40CE-92FC-0445-8A94-15FA5B8D57A5}"/>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BB68F9F-A1DE-A143-B408-E453830CF8A4}"/>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DBD8B09-0DFC-C44F-884F-040F44DFF773}"/>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94" name="Straight Connector 93">
            <a:extLst>
              <a:ext uri="{FF2B5EF4-FFF2-40B4-BE49-F238E27FC236}">
                <a16:creationId xmlns:a16="http://schemas.microsoft.com/office/drawing/2014/main" id="{8A51DA0B-F4B5-6E40-9253-163D9E4B7B55}"/>
              </a:ext>
            </a:extLst>
          </p:cNvPr>
          <p:cNvCxnSpPr>
            <a:cxnSpLocks/>
          </p:cNvCxnSpPr>
          <p:nvPr userDrawn="1"/>
        </p:nvCxnSpPr>
        <p:spPr>
          <a:xfrm>
            <a:off x="4054159" y="3923423"/>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1240572-9F09-0049-973E-7817D777AE1A}"/>
              </a:ext>
            </a:extLst>
          </p:cNvPr>
          <p:cNvCxnSpPr>
            <a:cxnSpLocks/>
          </p:cNvCxnSpPr>
          <p:nvPr userDrawn="1"/>
        </p:nvCxnSpPr>
        <p:spPr>
          <a:xfrm>
            <a:off x="4069658" y="4311378"/>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98" name="Text Placeholder 8">
            <a:extLst>
              <a:ext uri="{FF2B5EF4-FFF2-40B4-BE49-F238E27FC236}">
                <a16:creationId xmlns:a16="http://schemas.microsoft.com/office/drawing/2014/main" id="{FC0AD653-42B9-B746-97D0-A064A2B04808}"/>
              </a:ext>
            </a:extLst>
          </p:cNvPr>
          <p:cNvSpPr>
            <a:spLocks noGrp="1"/>
          </p:cNvSpPr>
          <p:nvPr>
            <p:ph type="body" sz="quarter" idx="47" hasCustomPrompt="1"/>
          </p:nvPr>
        </p:nvSpPr>
        <p:spPr>
          <a:xfrm>
            <a:off x="3695022" y="480456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a:t>3</a:t>
            </a:r>
          </a:p>
        </p:txBody>
      </p:sp>
      <p:grpSp>
        <p:nvGrpSpPr>
          <p:cNvPr id="99" name="Group 98">
            <a:extLst>
              <a:ext uri="{FF2B5EF4-FFF2-40B4-BE49-F238E27FC236}">
                <a16:creationId xmlns:a16="http://schemas.microsoft.com/office/drawing/2014/main" id="{8CF58AFC-A1DF-4E4C-9C1C-A5E6151EFABF}"/>
              </a:ext>
            </a:extLst>
          </p:cNvPr>
          <p:cNvGrpSpPr/>
          <p:nvPr userDrawn="1"/>
        </p:nvGrpSpPr>
        <p:grpSpPr>
          <a:xfrm>
            <a:off x="4069658" y="4508733"/>
            <a:ext cx="7547911" cy="1674487"/>
            <a:chOff x="4061909" y="1565906"/>
            <a:chExt cx="7547911" cy="1882781"/>
          </a:xfrm>
        </p:grpSpPr>
        <p:cxnSp>
          <p:nvCxnSpPr>
            <p:cNvPr id="100" name="Straight Connector 99">
              <a:extLst>
                <a:ext uri="{FF2B5EF4-FFF2-40B4-BE49-F238E27FC236}">
                  <a16:creationId xmlns:a16="http://schemas.microsoft.com/office/drawing/2014/main" id="{D85508B7-CE0C-8344-B589-BFF7161671C9}"/>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96EEEAE-0150-F54A-8F31-E97BD8F272EE}"/>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3C7D4C4-72C2-CA40-899D-544D3BC4581F}"/>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103" name="Straight Connector 102">
            <a:extLst>
              <a:ext uri="{FF2B5EF4-FFF2-40B4-BE49-F238E27FC236}">
                <a16:creationId xmlns:a16="http://schemas.microsoft.com/office/drawing/2014/main" id="{E41E3D45-3A3C-3145-9518-CEEDC3C19579}"/>
              </a:ext>
            </a:extLst>
          </p:cNvPr>
          <p:cNvCxnSpPr>
            <a:cxnSpLocks/>
          </p:cNvCxnSpPr>
          <p:nvPr userDrawn="1"/>
        </p:nvCxnSpPr>
        <p:spPr>
          <a:xfrm>
            <a:off x="4069657" y="578722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80877FA-B0CE-4540-AF75-52B923CEA30F}"/>
              </a:ext>
            </a:extLst>
          </p:cNvPr>
          <p:cNvCxnSpPr>
            <a:cxnSpLocks/>
          </p:cNvCxnSpPr>
          <p:nvPr userDrawn="1"/>
        </p:nvCxnSpPr>
        <p:spPr>
          <a:xfrm>
            <a:off x="4085156" y="617517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45465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id="{B08E5BC2-C88D-4F41-B1AE-18F639EE42BF}"/>
              </a:ext>
            </a:extLst>
          </p:cNvPr>
          <p:cNvSpPr txBox="1"/>
          <p:nvPr userDrawn="1"/>
        </p:nvSpPr>
        <p:spPr>
          <a:xfrm>
            <a:off x="9522213" y="6284425"/>
            <a:ext cx="249989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a:solidFill>
                  <a:srgbClr val="000000"/>
                </a:solidFill>
                <a:effectLst/>
                <a:latin typeface="Calibri" panose="020F0502020204030204" pitchFamily="34" charset="0"/>
                <a:ea typeface="Open Sans" panose="020B0606030504020204" pitchFamily="34" charset="0"/>
                <a:cs typeface="Calibri" panose="020F0502020204030204" pitchFamily="34" charset="0"/>
              </a:rPr>
              <a:t>Food for People – Planet – Profit</a:t>
            </a:r>
          </a:p>
        </p:txBody>
      </p:sp>
      <p:cxnSp>
        <p:nvCxnSpPr>
          <p:cNvPr id="8" name="Straight Connector 7">
            <a:extLst>
              <a:ext uri="{FF2B5EF4-FFF2-40B4-BE49-F238E27FC236}">
                <a16:creationId xmlns:a16="http://schemas.microsoft.com/office/drawing/2014/main" id="{54497B6D-A77D-C54E-9B99-EDFAB982BE8B}"/>
              </a:ext>
            </a:extLst>
          </p:cNvPr>
          <p:cNvCxnSpPr>
            <a:cxnSpLocks/>
            <a:endCxn id="7" idx="1"/>
          </p:cNvCxnSpPr>
          <p:nvPr userDrawn="1"/>
        </p:nvCxnSpPr>
        <p:spPr>
          <a:xfrm>
            <a:off x="0" y="6469196"/>
            <a:ext cx="952221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904" r:id="rId4"/>
    <p:sldLayoutId id="2147483842" r:id="rId5"/>
    <p:sldLayoutId id="2147483907" r:id="rId6"/>
    <p:sldLayoutId id="2147483840" r:id="rId7"/>
    <p:sldLayoutId id="2147483880" r:id="rId8"/>
    <p:sldLayoutId id="2147483877" r:id="rId9"/>
    <p:sldLayoutId id="2147483905" r:id="rId10"/>
    <p:sldLayoutId id="2147483883" r:id="rId11"/>
    <p:sldLayoutId id="2147483885" r:id="rId12"/>
    <p:sldLayoutId id="2147483906" r:id="rId13"/>
    <p:sldLayoutId id="2147483886" r:id="rId14"/>
    <p:sldLayoutId id="2147483841" r:id="rId15"/>
    <p:sldLayoutId id="2147483879" r:id="rId16"/>
    <p:sldLayoutId id="2147483878" r:id="rId17"/>
    <p:sldLayoutId id="2147483861" r:id="rId18"/>
    <p:sldLayoutId id="2147483887" r:id="rId19"/>
    <p:sldLayoutId id="2147483888" r:id="rId20"/>
    <p:sldLayoutId id="2147483833" r:id="rId21"/>
    <p:sldLayoutId id="2147483847" r:id="rId22"/>
    <p:sldLayoutId id="2147483853" r:id="rId23"/>
    <p:sldLayoutId id="2147483902" r:id="rId24"/>
    <p:sldLayoutId id="2147483901" r:id="rId25"/>
    <p:sldLayoutId id="2147483900" r:id="rId26"/>
    <p:sldLayoutId id="2147483899" r:id="rId27"/>
    <p:sldLayoutId id="2147483898" r:id="rId28"/>
    <p:sldLayoutId id="2147483897" r:id="rId29"/>
    <p:sldLayoutId id="2147483896" r:id="rId30"/>
    <p:sldLayoutId id="2147483894" r:id="rId31"/>
    <p:sldLayoutId id="2147483893" r:id="rId32"/>
    <p:sldLayoutId id="2147483892" r:id="rId33"/>
    <p:sldLayoutId id="2147483891" r:id="rId34"/>
    <p:sldLayoutId id="2147483890" r:id="rId35"/>
    <p:sldLayoutId id="2147483889" r:id="rId36"/>
    <p:sldLayoutId id="2147483881" r:id="rId37"/>
    <p:sldLayoutId id="2147483882" r:id="rId38"/>
    <p:sldLayoutId id="2147483903" r:id="rId39"/>
    <p:sldLayoutId id="2147483908" r:id="rId4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8" Type="http://schemas.openxmlformats.org/officeDocument/2006/relationships/image" Target="../media/image117.png"/><Relationship Id="rId13" Type="http://schemas.openxmlformats.org/officeDocument/2006/relationships/image" Target="../media/image122.svg"/><Relationship Id="rId3" Type="http://schemas.openxmlformats.org/officeDocument/2006/relationships/image" Target="../media/image112.svg"/><Relationship Id="rId7" Type="http://schemas.openxmlformats.org/officeDocument/2006/relationships/image" Target="../media/image116.svg"/><Relationship Id="rId12" Type="http://schemas.openxmlformats.org/officeDocument/2006/relationships/image" Target="../media/image121.png"/><Relationship Id="rId2" Type="http://schemas.openxmlformats.org/officeDocument/2006/relationships/image" Target="../media/image111.png"/><Relationship Id="rId16"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15.png"/><Relationship Id="rId11" Type="http://schemas.openxmlformats.org/officeDocument/2006/relationships/image" Target="../media/image120.svg"/><Relationship Id="rId5" Type="http://schemas.openxmlformats.org/officeDocument/2006/relationships/image" Target="../media/image114.svg"/><Relationship Id="rId15" Type="http://schemas.openxmlformats.org/officeDocument/2006/relationships/image" Target="../media/image124.svg"/><Relationship Id="rId10" Type="http://schemas.openxmlformats.org/officeDocument/2006/relationships/image" Target="../media/image119.png"/><Relationship Id="rId4" Type="http://schemas.openxmlformats.org/officeDocument/2006/relationships/image" Target="../media/image113.png"/><Relationship Id="rId9" Type="http://schemas.openxmlformats.org/officeDocument/2006/relationships/image" Target="../media/image118.svg"/><Relationship Id="rId14" Type="http://schemas.openxmlformats.org/officeDocument/2006/relationships/image" Target="../media/image123.png"/></Relationships>
</file>

<file path=ppt/slides/_rels/slide101.xml.rels><?xml version="1.0" encoding="UTF-8" standalone="yes"?>
<Relationships xmlns="http://schemas.openxmlformats.org/package/2006/relationships"><Relationship Id="rId2" Type="http://schemas.openxmlformats.org/officeDocument/2006/relationships/image" Target="../media/image125.jpeg"/><Relationship Id="rId1" Type="http://schemas.openxmlformats.org/officeDocument/2006/relationships/slideLayout" Target="../slideLayouts/slideLayout15.xml"/></Relationships>
</file>

<file path=ppt/slides/_rels/slide10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103.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127.svg"/></Relationships>
</file>

<file path=ppt/slides/_rels/slide11.xml.rels><?xml version="1.0" encoding="UTF-8" standalone="yes"?>
<Relationships xmlns="http://schemas.openxmlformats.org/package/2006/relationships"><Relationship Id="rId3" Type="http://schemas.openxmlformats.org/officeDocument/2006/relationships/hyperlink" Target="https://evocco.hubspotpagebuilder.com/food-businesses" TargetMode="External"/><Relationship Id="rId2" Type="http://schemas.openxmlformats.org/officeDocument/2006/relationships/hyperlink" Target="https://play.google.com/store/search?q=evocco&amp;c=apps&amp;pli=1" TargetMode="Externa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facebook.com/madyolkfarm/" TargetMode="Externa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hyperlink" Target="https://openfoodnetwork.ie/north_tipperary_online_farmers_market/shop" TargetMode="External"/><Relationship Id="rId2" Type="http://schemas.openxmlformats.org/officeDocument/2006/relationships/slideLayout" Target="../slideLayouts/slideLayout19.xml"/><Relationship Id="rId1" Type="http://schemas.openxmlformats.org/officeDocument/2006/relationships/video" Target="https://www.youtube.com/embed/AgWgYeWm1Os?feature=oembed" TargetMode="External"/><Relationship Id="rId6" Type="http://schemas.openxmlformats.org/officeDocument/2006/relationships/image" Target="../media/image27.png"/><Relationship Id="rId5" Type="http://schemas.openxmlformats.org/officeDocument/2006/relationships/hyperlink" Target="https://youtu.be/AgWgYeWm1Os" TargetMode="Externa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hyperlink" Target="https://food.ec.europa.eu/horizontal-topics/farm-fork-strategy_en" TargetMode="External"/><Relationship Id="rId7" Type="http://schemas.openxmlformats.org/officeDocument/2006/relationships/image" Target="../media/image23.png"/><Relationship Id="rId2" Type="http://schemas.openxmlformats.org/officeDocument/2006/relationships/slideLayout" Target="../slideLayouts/slideLayout12.xml"/><Relationship Id="rId1" Type="http://schemas.openxmlformats.org/officeDocument/2006/relationships/video" Target="https://www.youtube.com/embed/kOLiD3wnHg4?feature=oembed" TargetMode="External"/><Relationship Id="rId6" Type="http://schemas.openxmlformats.org/officeDocument/2006/relationships/hyperlink" Target="https://www.youtube.com/watch?v=kOLiD3wnHg4" TargetMode="External"/><Relationship Id="rId5" Type="http://schemas.openxmlformats.org/officeDocument/2006/relationships/image" Target="../media/image29.jpe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www.pepearomas.com/?lang=en" TargetMode="External"/><Relationship Id="rId2" Type="http://schemas.openxmlformats.org/officeDocument/2006/relationships/hyperlink" Target="https://ethical-food.eu/the-good-practice-compendium/" TargetMode="External"/><Relationship Id="rId1" Type="http://schemas.openxmlformats.org/officeDocument/2006/relationships/slideLayout" Target="../slideLayouts/slideLayout20.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hyperlink" Target="https://nammushroom.com/blogs/receitas/cogumelos-em-borras-de-cafe"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s://nammushroom.com/blogs/blog/agricultura-urbana-no-centro-da-cidade-de-lisboa" TargetMode="External"/><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12.xml"/><Relationship Id="rId5" Type="http://schemas.openxmlformats.org/officeDocument/2006/relationships/image" Target="../media/image36.sv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5.png"/><Relationship Id="rId3" Type="http://schemas.openxmlformats.org/officeDocument/2006/relationships/diagramLayout" Target="../diagrams/layout1.xml"/><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11" Type="http://schemas.openxmlformats.org/officeDocument/2006/relationships/image" Target="../media/image43.png"/><Relationship Id="rId5" Type="http://schemas.openxmlformats.org/officeDocument/2006/relationships/diagramColors" Target="../diagrams/colors1.xml"/><Relationship Id="rId10" Type="http://schemas.openxmlformats.org/officeDocument/2006/relationships/image" Target="../media/image42.svg"/><Relationship Id="rId4" Type="http://schemas.openxmlformats.org/officeDocument/2006/relationships/diagramQuickStyle" Target="../diagrams/quickStyle1.xml"/><Relationship Id="rId9" Type="http://schemas.openxmlformats.org/officeDocument/2006/relationships/image" Target="../media/image41.png"/><Relationship Id="rId14" Type="http://schemas.openxmlformats.org/officeDocument/2006/relationships/image" Target="../media/image46.svg"/></Relationships>
</file>

<file path=ppt/slides/_rels/slide28.xml.rels><?xml version="1.0" encoding="UTF-8" standalone="yes"?>
<Relationships xmlns="http://schemas.openxmlformats.org/package/2006/relationships"><Relationship Id="rId3" Type="http://schemas.openxmlformats.org/officeDocument/2006/relationships/hyperlink" Target="https://www.favini.com/en/" TargetMode="External"/><Relationship Id="rId2" Type="http://schemas.openxmlformats.org/officeDocument/2006/relationships/hyperlink" Target="https://www.barilla.com/en-gb/products/pasta" TargetMode="Externa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s://www.favini.com/gs/en/fine-papers/crush/cartacrusca-case-history/"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syscoireland.com/our-sustainability-commitment/"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hyperlink" Target="https://www.pepearomas.com/?lang=en" TargetMode="External"/><Relationship Id="rId2" Type="http://schemas.openxmlformats.org/officeDocument/2006/relationships/hyperlink" Target="https://ethical-food.eu/the-good-practice-compendium/" TargetMode="External"/><Relationship Id="rId1" Type="http://schemas.openxmlformats.org/officeDocument/2006/relationships/slideLayout" Target="../slideLayouts/slideLayout20.xml"/><Relationship Id="rId5" Type="http://schemas.openxmlformats.org/officeDocument/2006/relationships/image" Target="../media/image48.pn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hyperlink" Target="https://www.consumerthai.org/label/549-gmos-%E0%B8%AD%E0%B8%B2%E0%B8%AB%E0%B8%B2%E0%B8%A3%E0%B8%97%E0%B8%B5%E0%B9%88%E0%B9%80%E0%B8%A3%E0%B8%B2%E0%B8%84%E0%B8%A7%E0%B8%A3%E0%B8%88%E0%B8%B0%E0%B8%A3%E0%B8%B1%E0%B8%9A%E0%B8%AB%E0%B8%A3%E0%B8%B7%E0%B8%AD%E0%B9%80%E0%B8%A5%E0%B8%B5%E0%B9%88%E0%B8%A2%E0%B8%87.html" TargetMode="External"/><Relationship Id="rId2" Type="http://schemas.openxmlformats.org/officeDocument/2006/relationships/image" Target="../media/image49.gif"/><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hyperlink" Target="https://www.medicalnewstoday.com/articles/324576#pros" TargetMode="External"/><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s://www.efsa.europa.eu/en" TargetMode="External"/><Relationship Id="rId1" Type="http://schemas.openxmlformats.org/officeDocument/2006/relationships/slideLayout" Target="../slideLayouts/slideLayout11.xml"/><Relationship Id="rId4" Type="http://schemas.openxmlformats.org/officeDocument/2006/relationships/hyperlink" Target="https://courses.lumenlearning.com/wmopen-introbusiness/chapter/meaning-and-purposes-of-the-law/"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s://www.fda.gov/food/agricultural-biotechnology/how-gmos-are-regulated-united-states" TargetMode="External"/><Relationship Id="rId1" Type="http://schemas.openxmlformats.org/officeDocument/2006/relationships/slideLayout" Target="../slideLayouts/slideLayout16.xml"/><Relationship Id="rId4" Type="http://schemas.openxmlformats.org/officeDocument/2006/relationships/image" Target="../media/image54.svg"/></Relationships>
</file>

<file path=ppt/slides/_rels/slide37.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hyperlink" Target="https://en.wikipedia.org/wiki/OECD" TargetMode="External"/><Relationship Id="rId2" Type="http://schemas.openxmlformats.org/officeDocument/2006/relationships/image" Target="../media/image57.jpe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8" Type="http://schemas.openxmlformats.org/officeDocument/2006/relationships/hyperlink" Target="https://web.archive.org/web/20100515092117/http:/ec.europa.eu/food/food/biotechnology/qanda/d1_en.htm" TargetMode="External"/><Relationship Id="rId3" Type="http://schemas.openxmlformats.org/officeDocument/2006/relationships/hyperlink" Target="https://food.ec.europa.eu/plants/genetically-modified-organisms/gmo-legislation_en" TargetMode="External"/><Relationship Id="rId7" Type="http://schemas.openxmlformats.org/officeDocument/2006/relationships/hyperlink" Target="https://www.isaaa.org/kc/cropbiotechupdate/article/default.asp?ID=17573" TargetMode="External"/><Relationship Id="rId2" Type="http://schemas.openxmlformats.org/officeDocument/2006/relationships/hyperlink" Target="https://sitn.hms.harvard.edu/flash/2015/allergies-and-gmos/" TargetMode="External"/><Relationship Id="rId1" Type="http://schemas.openxmlformats.org/officeDocument/2006/relationships/slideLayout" Target="../slideLayouts/slideLayout16.xml"/><Relationship Id="rId6" Type="http://schemas.openxmlformats.org/officeDocument/2006/relationships/hyperlink" Target="https://eur-lex.europa.eu/legal-content/EN/TXT/?uri=LEGISSUM:l21170" TargetMode="External"/><Relationship Id="rId5" Type="http://schemas.openxmlformats.org/officeDocument/2006/relationships/hyperlink" Target="https://education.nationalgeographic.org/resource/genetically-modified-organisms/" TargetMode="External"/><Relationship Id="rId4" Type="http://schemas.openxmlformats.org/officeDocument/2006/relationships/hyperlink" Target="https://www.fda.gov/media/135274/download"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hyperlink" Target="https://www.flickr.com/photos/46315235@N00/439566082/" TargetMode="External"/><Relationship Id="rId2" Type="http://schemas.openxmlformats.org/officeDocument/2006/relationships/image" Target="../media/image61.jpe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slideLayout" Target="../slideLayouts/slideLayout21.xml"/><Relationship Id="rId1" Type="http://schemas.openxmlformats.org/officeDocument/2006/relationships/video" Target="https://www.youtube.com/embed/uO8Sn0Xch1s?feature=oembed"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hyperlink" Target="https://ec.europa.eu/smart-regulation/roadmaps/docs/2015_sante_595_evaluation_health_claims_en.pdf" TargetMode="Externa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hyperlink" Target="https://www.efsa.europa.eu/en/topics/topic/health-claims" TargetMode="External"/><Relationship Id="rId2" Type="http://schemas.openxmlformats.org/officeDocument/2006/relationships/slideLayout" Target="../slideLayouts/slideLayout21.xml"/><Relationship Id="rId1" Type="http://schemas.openxmlformats.org/officeDocument/2006/relationships/video" Target="https://www.youtube.com/embed/3zNL21gjwuo?feature=oembed" TargetMode="External"/><Relationship Id="rId6" Type="http://schemas.openxmlformats.org/officeDocument/2006/relationships/image" Target="../media/image64.jpeg"/><Relationship Id="rId5" Type="http://schemas.openxmlformats.org/officeDocument/2006/relationships/hyperlink" Target="https://www.youtube.com/watch?v=3zNL21gjwuo" TargetMode="External"/><Relationship Id="rId4" Type="http://schemas.openxmlformats.org/officeDocument/2006/relationships/hyperlink" Target="https://www.efsa.europa.eu/en/applications/nutrition/regulationsandguidance"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www.abouttimemagazine.co.uk/food/top-30-healthy-food-brands-2016/" TargetMode="External"/><Relationship Id="rId2" Type="http://schemas.openxmlformats.org/officeDocument/2006/relationships/image" Target="../media/image65.jpeg"/><Relationship Id="rId1" Type="http://schemas.openxmlformats.org/officeDocument/2006/relationships/slideLayout" Target="../slideLayouts/slideLayout10.xml"/><Relationship Id="rId5" Type="http://schemas.openxmlformats.org/officeDocument/2006/relationships/hyperlink" Target="https://ec.europa.eu/food/safety/labelling-and-nutrition/nutrition-and-health-claims/nutrition-claims_en" TargetMode="External"/><Relationship Id="rId4" Type="http://schemas.openxmlformats.org/officeDocument/2006/relationships/hyperlink" Target="https://ec.europa.eu/food/safety/labelling_nutrition/claims/register/public/"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9.xml"/></Relationships>
</file>

<file path=ppt/slides/_rels/slide50.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hyperlink" Target="https://europa.eu/youreurope/business/product-requirements/food-labelling/nutrition-declaration/index_en.htm" TargetMode="External"/><Relationship Id="rId2" Type="http://schemas.openxmlformats.org/officeDocument/2006/relationships/hyperlink" Target="https://europa.eu/youreurope/business/product-requirements/food-labelling/additives/index_en.htm" TargetMode="External"/><Relationship Id="rId1" Type="http://schemas.openxmlformats.org/officeDocument/2006/relationships/slideLayout" Target="../slideLayouts/slideLayout16.xml"/><Relationship Id="rId4" Type="http://schemas.openxmlformats.org/officeDocument/2006/relationships/hyperlink" Target="https://europa.eu/youreurope/business/product-requirements/food-labelling/general-rules/index_en.htm"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hyperlink" Target="https://inspirationfeed.com/food-packaging/" TargetMode="External"/><Relationship Id="rId2" Type="http://schemas.openxmlformats.org/officeDocument/2006/relationships/image" Target="../media/image71.jpeg"/><Relationship Id="rId1" Type="http://schemas.openxmlformats.org/officeDocument/2006/relationships/slideLayout" Target="../slideLayouts/slideLayout15.xml"/><Relationship Id="rId4" Type="http://schemas.openxmlformats.org/officeDocument/2006/relationships/hyperlink" Target="https://www.highspeedtraining.co.uk/hub/types-of-food-packaging-materials/#types-of-packaging"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www.profilepackaging.com.au/sustainable-packaging-australia/" TargetMode="External"/><Relationship Id="rId2" Type="http://schemas.openxmlformats.org/officeDocument/2006/relationships/image" Target="../media/image72.jpeg"/><Relationship Id="rId1" Type="http://schemas.openxmlformats.org/officeDocument/2006/relationships/slideLayout" Target="../slideLayouts/slideLayout15.xml"/><Relationship Id="rId5" Type="http://schemas.openxmlformats.org/officeDocument/2006/relationships/image" Target="../media/image73.png"/><Relationship Id="rId4" Type="http://schemas.openxmlformats.org/officeDocument/2006/relationships/hyperlink" Target="https://www.foodpackagingforum.org/food-packaging-health/regulation-on-food-packaging/food-packaging-regulation-in-europe"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jayce-o.blogspot.com/2014/06/15-examples-of-well-designed-food.html" TargetMode="External"/><Relationship Id="rId2" Type="http://schemas.openxmlformats.org/officeDocument/2006/relationships/image" Target="../media/image7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8.xml"/></Relationships>
</file>

<file path=ppt/slides/_rels/slide60.xml.rels><?xml version="1.0" encoding="UTF-8" standalone="yes"?>
<Relationships xmlns="http://schemas.openxmlformats.org/package/2006/relationships"><Relationship Id="rId3" Type="http://schemas.openxmlformats.org/officeDocument/2006/relationships/hyperlink" Target="https://www.greenbiz.com/article/5-innovations-could-end-plastic-waste" TargetMode="External"/><Relationship Id="rId2" Type="http://schemas.openxmlformats.org/officeDocument/2006/relationships/image" Target="../media/image75.jpeg"/><Relationship Id="rId1" Type="http://schemas.openxmlformats.org/officeDocument/2006/relationships/slideLayout" Target="../slideLayouts/slideLayout7.xml"/><Relationship Id="rId4" Type="http://schemas.openxmlformats.org/officeDocument/2006/relationships/hyperlink" Target="https://www.sciencedirect.com/science/article/abs/pii/B9780323996433000012"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hyperlink" Target="https://www.europen-packaging.eu/wp-content/uploads/2021/03/Packaging-Delivering-Resource-Efficiency-EUROPEN-Brochure.pdf" TargetMode="External"/><Relationship Id="rId2" Type="http://schemas.openxmlformats.org/officeDocument/2006/relationships/image" Target="../media/image77.jpeg"/><Relationship Id="rId1" Type="http://schemas.openxmlformats.org/officeDocument/2006/relationships/slideLayout" Target="../slideLayouts/slideLayout38.xml"/></Relationships>
</file>

<file path=ppt/slides/_rels/slide64.xml.rels><?xml version="1.0" encoding="UTF-8" standalone="yes"?>
<Relationships xmlns="http://schemas.openxmlformats.org/package/2006/relationships"><Relationship Id="rId3" Type="http://schemas.openxmlformats.org/officeDocument/2006/relationships/hyperlink" Target="https://www.pepearomas.com/?lang=en" TargetMode="External"/><Relationship Id="rId2" Type="http://schemas.openxmlformats.org/officeDocument/2006/relationships/hyperlink" Target="https://ethical-food.eu/the-good-practice-compendium/" TargetMode="External"/><Relationship Id="rId1" Type="http://schemas.openxmlformats.org/officeDocument/2006/relationships/slideLayout" Target="../slideLayouts/slideLayout20.xml"/><Relationship Id="rId6" Type="http://schemas.openxmlformats.org/officeDocument/2006/relationships/image" Target="../media/image78.png"/><Relationship Id="rId5" Type="http://schemas.openxmlformats.org/officeDocument/2006/relationships/image" Target="../media/image30.png"/><Relationship Id="rId4" Type="http://schemas.openxmlformats.org/officeDocument/2006/relationships/hyperlink" Target="https://snellman.fi/fi/" TargetMode="External"/></Relationships>
</file>

<file path=ppt/slides/_rels/slide65.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38.xml"/></Relationships>
</file>

<file path=ppt/slides/_rels/slide66.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38.xml"/></Relationships>
</file>

<file path=ppt/slides/_rels/slide67.xml.rels><?xml version="1.0" encoding="UTF-8" standalone="yes"?>
<Relationships xmlns="http://schemas.openxmlformats.org/package/2006/relationships"><Relationship Id="rId3" Type="http://schemas.openxmlformats.org/officeDocument/2006/relationships/hyperlink" Target="https://www.flickr.com/photos/naturewise/7396554134/" TargetMode="External"/><Relationship Id="rId2" Type="http://schemas.openxmlformats.org/officeDocument/2006/relationships/image" Target="../media/image82.jpeg"/><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hyperlink" Target="https://www.henkelman.com/us/vacuum-sealers/options/gas-flush/" TargetMode="External"/><Relationship Id="rId2" Type="http://schemas.openxmlformats.org/officeDocument/2006/relationships/image" Target="../media/image83.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3" Type="http://schemas.openxmlformats.org/officeDocument/2006/relationships/image" Target="../media/image87.svg"/><Relationship Id="rId2" Type="http://schemas.openxmlformats.org/officeDocument/2006/relationships/image" Target="../media/image86.png"/><Relationship Id="rId1" Type="http://schemas.openxmlformats.org/officeDocument/2006/relationships/slideLayout" Target="../slideLayouts/slideLayout15.xml"/><Relationship Id="rId5" Type="http://schemas.openxmlformats.org/officeDocument/2006/relationships/image" Target="../media/image89.svg"/><Relationship Id="rId4" Type="http://schemas.openxmlformats.org/officeDocument/2006/relationships/image" Target="../media/image88.png"/></Relationships>
</file>

<file path=ppt/slides/_rels/slide73.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3" Type="http://schemas.openxmlformats.org/officeDocument/2006/relationships/hyperlink" Target="https://environment.ec.europa.eu/science-environment-policy_en" TargetMode="External"/><Relationship Id="rId2" Type="http://schemas.openxmlformats.org/officeDocument/2006/relationships/hyperlink" Target="https://environment.ec.europa.eu/news/field-fork-global-food-miles-generate-nearly-20-all-co2-emissions-food-2023-01-25_en" TargetMode="External"/><Relationship Id="rId1" Type="http://schemas.openxmlformats.org/officeDocument/2006/relationships/slideLayout" Target="../slideLayouts/slideLayout11.xml"/><Relationship Id="rId4" Type="http://schemas.openxmlformats.org/officeDocument/2006/relationships/image" Target="../media/image92.jpeg"/></Relationships>
</file>

<file path=ppt/slides/_rels/slide77.xml.rels><?xml version="1.0" encoding="UTF-8" standalone="yes"?>
<Relationships xmlns="http://schemas.openxmlformats.org/package/2006/relationships"><Relationship Id="rId3" Type="http://schemas.openxmlformats.org/officeDocument/2006/relationships/hyperlink" Target="https://ecomerge.blogspot.com/2014/03/food-transportation.html" TargetMode="External"/><Relationship Id="rId2" Type="http://schemas.openxmlformats.org/officeDocument/2006/relationships/image" Target="../media/image93.jpeg"/><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8.xml"/></Relationships>
</file>

<file path=ppt/slides/_rels/slide80.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81.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38.xml"/></Relationships>
</file>

<file path=ppt/slides/_rels/slide82.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38.xml"/></Relationships>
</file>

<file path=ppt/slides/_rels/slide8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neighbourfood.ie/" TargetMode="External"/><Relationship Id="rId1" Type="http://schemas.openxmlformats.org/officeDocument/2006/relationships/slideLayout" Target="../slideLayouts/slideLayout12.xml"/><Relationship Id="rId4" Type="http://schemas.openxmlformats.org/officeDocument/2006/relationships/image" Target="../media/image98.png"/></Relationships>
</file>

<file path=ppt/slides/_rels/slide84.xml.rels><?xml version="1.0" encoding="UTF-8" standalone="yes"?>
<Relationships xmlns="http://schemas.openxmlformats.org/package/2006/relationships"><Relationship Id="rId3" Type="http://schemas.openxmlformats.org/officeDocument/2006/relationships/hyperlink" Target="https://libreshot.com/beverage-crates-2/" TargetMode="External"/><Relationship Id="rId2" Type="http://schemas.openxmlformats.org/officeDocument/2006/relationships/image" Target="../media/image99.jpeg"/><Relationship Id="rId1" Type="http://schemas.openxmlformats.org/officeDocument/2006/relationships/slideLayout" Target="../slideLayouts/slideLayout38.xml"/></Relationships>
</file>

<file path=ppt/slides/_rels/slide85.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1.jpeg"/><Relationship Id="rId1" Type="http://schemas.openxmlformats.org/officeDocument/2006/relationships/slideLayout" Target="../slideLayouts/slideLayout21.xml"/></Relationships>
</file>

<file path=ppt/slides/_rels/slide8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2.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3.png"/><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4.jpeg"/><Relationship Id="rId1" Type="http://schemas.openxmlformats.org/officeDocument/2006/relationships/slideLayout" Target="../slideLayouts/slideLayout11.xml"/></Relationships>
</file>

<file path=ppt/slides/_rels/slide9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5.jpeg"/><Relationship Id="rId1" Type="http://schemas.openxmlformats.org/officeDocument/2006/relationships/slideLayout" Target="../slideLayouts/slideLayout11.xml"/></Relationships>
</file>

<file path=ppt/slides/_rels/slide94.xml.rels><?xml version="1.0" encoding="UTF-8" standalone="yes"?>
<Relationships xmlns="http://schemas.openxmlformats.org/package/2006/relationships"><Relationship Id="rId3" Type="http://schemas.openxmlformats.org/officeDocument/2006/relationships/hyperlink" Target="https://www.marketingtutor.net/what-is-competitive-strategy/" TargetMode="External"/><Relationship Id="rId2" Type="http://schemas.openxmlformats.org/officeDocument/2006/relationships/image" Target="../media/image106.jpeg"/><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9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7.jpeg"/><Relationship Id="rId1" Type="http://schemas.openxmlformats.org/officeDocument/2006/relationships/slideLayout" Target="../slideLayouts/slideLayout11.xml"/></Relationships>
</file>

<file path=ppt/slides/_rels/slide96.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hyperlink" Target="https://www.semrush.com/blog/how-to-create-effective-marketing-strategies-for-your-business" TargetMode="External"/><Relationship Id="rId2" Type="http://schemas.openxmlformats.org/officeDocument/2006/relationships/image" Target="../media/image109.png"/><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98.xml.rels><?xml version="1.0" encoding="UTF-8" standalone="yes"?>
<Relationships xmlns="http://schemas.openxmlformats.org/package/2006/relationships"><Relationship Id="rId3" Type="http://schemas.openxmlformats.org/officeDocument/2006/relationships/image" Target="../media/image110.jpeg"/><Relationship Id="rId7" Type="http://schemas.openxmlformats.org/officeDocument/2006/relationships/image" Target="../media/image15.png"/><Relationship Id="rId2" Type="http://schemas.openxmlformats.org/officeDocument/2006/relationships/hyperlink" Target="https://blog.hubspot.com/marketing/how-to-increase-market-share" TargetMode="External"/><Relationship Id="rId1" Type="http://schemas.openxmlformats.org/officeDocument/2006/relationships/slideLayout" Target="../slideLayouts/slideLayout11.xml"/><Relationship Id="rId6" Type="http://schemas.openxmlformats.org/officeDocument/2006/relationships/hyperlink" Target="https://www.bcg.com/about/overview/our-history/growth-share-matrix" TargetMode="External"/><Relationship Id="rId5" Type="http://schemas.openxmlformats.org/officeDocument/2006/relationships/hyperlink" Target="https://www.mindtools.com/a5llt9t/segmentation-targeting-and-positioning-model" TargetMode="External"/><Relationship Id="rId4" Type="http://schemas.openxmlformats.org/officeDocument/2006/relationships/hyperlink" Target="https://www.mindtools.com/a2gy5ya/the-ansoff-matrix" TargetMode="External"/></Relationships>
</file>

<file path=ppt/slides/_rels/slide9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4618271" y="1659678"/>
            <a:ext cx="7217923" cy="1292351"/>
          </a:xfrm>
        </p:spPr>
        <p:txBody>
          <a:bodyPr/>
          <a:lstStyle/>
          <a:p>
            <a:r>
              <a:rPr lang="en-IE" b="0" dirty="0"/>
              <a:t>Tactics in Ethical Food Operations </a:t>
            </a:r>
          </a:p>
        </p:txBody>
      </p:sp>
      <p:sp>
        <p:nvSpPr>
          <p:cNvPr id="2" name="Text Placeholder 8">
            <a:extLst>
              <a:ext uri="{FF2B5EF4-FFF2-40B4-BE49-F238E27FC236}">
                <a16:creationId xmlns:a16="http://schemas.microsoft.com/office/drawing/2014/main" id="{F567C3ED-071A-7821-AB81-DB07A5A45A17}"/>
              </a:ext>
            </a:extLst>
          </p:cNvPr>
          <p:cNvSpPr txBox="1">
            <a:spLocks/>
          </p:cNvSpPr>
          <p:nvPr/>
        </p:nvSpPr>
        <p:spPr>
          <a:xfrm>
            <a:off x="4618271" y="844669"/>
            <a:ext cx="3447186" cy="69735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800" b="1" dirty="0"/>
              <a:t>MODULE 4</a:t>
            </a:r>
          </a:p>
        </p:txBody>
      </p:sp>
      <p:sp>
        <p:nvSpPr>
          <p:cNvPr id="3" name="TextBox 2">
            <a:extLst>
              <a:ext uri="{FF2B5EF4-FFF2-40B4-BE49-F238E27FC236}">
                <a16:creationId xmlns:a16="http://schemas.microsoft.com/office/drawing/2014/main" id="{A5840A8F-C571-27CF-768D-DF7BB2EC941B}"/>
              </a:ext>
            </a:extLst>
          </p:cNvPr>
          <p:cNvSpPr txBox="1"/>
          <p:nvPr/>
        </p:nvSpPr>
        <p:spPr>
          <a:xfrm>
            <a:off x="954748" y="4788609"/>
            <a:ext cx="10708527" cy="400110"/>
          </a:xfrm>
          <a:prstGeom prst="rect">
            <a:avLst/>
          </a:prstGeom>
          <a:noFill/>
        </p:spPr>
        <p:txBody>
          <a:bodyPr wrap="square">
            <a:spAutoFit/>
          </a:bodyPr>
          <a:lstStyle/>
          <a:p>
            <a:r>
              <a:rPr lang="en-GB" sz="2000" b="1" dirty="0">
                <a:solidFill>
                  <a:srgbClr val="000000"/>
                </a:solidFill>
              </a:rPr>
              <a:t> Ethical Food Entrepreneurship (EFE) Programme</a:t>
            </a:r>
            <a:endParaRPr lang="en-IE" sz="2000" dirty="0">
              <a:solidFill>
                <a:srgbClr val="000000"/>
              </a:solidFill>
            </a:endParaRPr>
          </a:p>
        </p:txBody>
      </p:sp>
    </p:spTree>
    <p:extLst>
      <p:ext uri="{BB962C8B-B14F-4D97-AF65-F5344CB8AC3E}">
        <p14:creationId xmlns:p14="http://schemas.microsoft.com/office/powerpoint/2010/main" val="2491775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60B46E1-45DB-033E-8065-E9741D3A2A77}"/>
              </a:ext>
            </a:extLst>
          </p:cNvPr>
          <p:cNvSpPr>
            <a:spLocks noGrp="1"/>
          </p:cNvSpPr>
          <p:nvPr>
            <p:ph type="body" sz="quarter" idx="16"/>
          </p:nvPr>
        </p:nvSpPr>
        <p:spPr>
          <a:xfrm>
            <a:off x="546131" y="449092"/>
            <a:ext cx="10595237" cy="803654"/>
          </a:xfrm>
        </p:spPr>
        <p:txBody>
          <a:body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3600" b="1" i="0" u="none" strike="noStrike" kern="1200" cap="none" spc="0" normalizeH="0" baseline="0" noProof="0" dirty="0">
                <a:ln>
                  <a:noFill/>
                </a:ln>
                <a:effectLst/>
                <a:uLnTx/>
                <a:uFillTx/>
                <a:latin typeface="Calibri" panose="020F0502020204030204"/>
                <a:ea typeface="+mn-ea"/>
                <a:cs typeface="+mn-cs"/>
              </a:rPr>
              <a:t>Long Supply Chains </a:t>
            </a:r>
            <a:r>
              <a:rPr kumimoji="0" lang="en-US" sz="3600" b="0" i="0" u="none" strike="noStrike" kern="1200" cap="none" spc="0" normalizeH="0" baseline="0" noProof="0" dirty="0">
                <a:ln>
                  <a:noFill/>
                </a:ln>
                <a:effectLst/>
                <a:uLnTx/>
                <a:uFillTx/>
                <a:latin typeface="Calibri" panose="020F0502020204030204"/>
                <a:ea typeface="+mn-ea"/>
                <a:cs typeface="+mn-cs"/>
              </a:rPr>
              <a:t>can be very complex &amp; typically can have high Carbon Footprints…</a:t>
            </a:r>
            <a:endParaRPr kumimoji="0" lang="en-IE" sz="3600" b="0" i="0" u="none" strike="noStrike" kern="1200" cap="none" spc="0" normalizeH="0" baseline="0" noProof="0" dirty="0">
              <a:ln>
                <a:noFill/>
              </a:ln>
              <a:effectLst/>
              <a:uLnTx/>
              <a:uFillTx/>
              <a:latin typeface="Calibri" panose="020F0502020204030204"/>
              <a:ea typeface="+mn-ea"/>
              <a:cs typeface="+mn-cs"/>
            </a:endParaRPr>
          </a:p>
          <a:p>
            <a:endParaRPr lang="en-IE" dirty="0"/>
          </a:p>
        </p:txBody>
      </p:sp>
      <p:pic>
        <p:nvPicPr>
          <p:cNvPr id="4" name="Picture 17" descr="long chain">
            <a:extLst>
              <a:ext uri="{FF2B5EF4-FFF2-40B4-BE49-F238E27FC236}">
                <a16:creationId xmlns:a16="http://schemas.microsoft.com/office/drawing/2014/main" id="{BD538D6B-D2E2-C5B8-FCA0-D60958D1015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83088" y="1557118"/>
            <a:ext cx="8797787" cy="4306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D83F1404-7F5B-1DB2-2FD5-0E992E7EE6F2}"/>
              </a:ext>
            </a:extLst>
          </p:cNvPr>
          <p:cNvSpPr txBox="1"/>
          <p:nvPr/>
        </p:nvSpPr>
        <p:spPr>
          <a:xfrm>
            <a:off x="1714260" y="3144820"/>
            <a:ext cx="2072556" cy="738664"/>
          </a:xfrm>
          <a:prstGeom prst="rect">
            <a:avLst/>
          </a:prstGeom>
          <a:noFill/>
        </p:spPr>
        <p:txBody>
          <a:bodyPr wrap="square" rtlCol="0">
            <a:spAutoFit/>
          </a:bodyPr>
          <a:lstStyle/>
          <a:p>
            <a:pPr algn="ctr">
              <a:lnSpc>
                <a:spcPct val="50000"/>
              </a:lnSpc>
              <a:spcBef>
                <a:spcPct val="50000"/>
              </a:spcBef>
            </a:pPr>
            <a:r>
              <a:rPr lang="en-US" altLang="en-US" sz="1600" dirty="0">
                <a:solidFill>
                  <a:srgbClr val="000000"/>
                </a:solidFill>
                <a:latin typeface="Arial" panose="020B0604020202020204" pitchFamily="34" charset="0"/>
                <a:cs typeface="Arial" panose="020B0604020202020204" pitchFamily="34" charset="0"/>
              </a:rPr>
              <a:t>Growers and </a:t>
            </a:r>
          </a:p>
          <a:p>
            <a:pPr algn="ctr">
              <a:lnSpc>
                <a:spcPct val="50000"/>
              </a:lnSpc>
              <a:spcBef>
                <a:spcPct val="50000"/>
              </a:spcBef>
            </a:pPr>
            <a:r>
              <a:rPr lang="en-US" altLang="en-US" sz="1600" dirty="0">
                <a:solidFill>
                  <a:srgbClr val="000000"/>
                </a:solidFill>
                <a:latin typeface="Arial" panose="020B0604020202020204" pitchFamily="34" charset="0"/>
                <a:cs typeface="Arial" panose="020B0604020202020204" pitchFamily="34" charset="0"/>
              </a:rPr>
              <a:t>grower-shippers</a:t>
            </a:r>
          </a:p>
          <a:p>
            <a:endParaRPr lang="en-IE" dirty="0">
              <a:solidFill>
                <a:srgbClr val="000000"/>
              </a:solidFill>
            </a:endParaRPr>
          </a:p>
        </p:txBody>
      </p:sp>
      <p:sp>
        <p:nvSpPr>
          <p:cNvPr id="6" name="TextBox 5">
            <a:extLst>
              <a:ext uri="{FF2B5EF4-FFF2-40B4-BE49-F238E27FC236}">
                <a16:creationId xmlns:a16="http://schemas.microsoft.com/office/drawing/2014/main" id="{A390FEF4-E3A6-20E4-C400-3E2E327A328A}"/>
              </a:ext>
            </a:extLst>
          </p:cNvPr>
          <p:cNvSpPr txBox="1"/>
          <p:nvPr/>
        </p:nvSpPr>
        <p:spPr>
          <a:xfrm>
            <a:off x="2599194" y="5416016"/>
            <a:ext cx="1311208" cy="646331"/>
          </a:xfrm>
          <a:prstGeom prst="rect">
            <a:avLst/>
          </a:prstGeom>
          <a:noFill/>
        </p:spPr>
        <p:txBody>
          <a:bodyPr wrap="square" rtlCol="0">
            <a:spAutoFit/>
          </a:bodyPr>
          <a:lstStyle/>
          <a:p>
            <a:r>
              <a:rPr lang="en-US" altLang="en-US" sz="1800" dirty="0">
                <a:solidFill>
                  <a:srgbClr val="000000"/>
                </a:solidFill>
                <a:latin typeface="Arial" panose="020B0604020202020204" pitchFamily="34" charset="0"/>
              </a:rPr>
              <a:t>Imports</a:t>
            </a:r>
            <a:endParaRPr lang="en-US" altLang="en-US" sz="2800" dirty="0">
              <a:solidFill>
                <a:srgbClr val="000000"/>
              </a:solidFill>
              <a:latin typeface="Arial" panose="020B0604020202020204" pitchFamily="34" charset="0"/>
            </a:endParaRPr>
          </a:p>
          <a:p>
            <a:endParaRPr lang="en-IE" dirty="0">
              <a:solidFill>
                <a:srgbClr val="000000"/>
              </a:solidFill>
            </a:endParaRPr>
          </a:p>
        </p:txBody>
      </p:sp>
      <p:sp>
        <p:nvSpPr>
          <p:cNvPr id="7" name="TextBox 6">
            <a:extLst>
              <a:ext uri="{FF2B5EF4-FFF2-40B4-BE49-F238E27FC236}">
                <a16:creationId xmlns:a16="http://schemas.microsoft.com/office/drawing/2014/main" id="{504A796B-123B-0328-5C12-82C0D2DAB7D8}"/>
              </a:ext>
            </a:extLst>
          </p:cNvPr>
          <p:cNvSpPr txBox="1"/>
          <p:nvPr/>
        </p:nvSpPr>
        <p:spPr>
          <a:xfrm>
            <a:off x="2514599" y="2257425"/>
            <a:ext cx="1395803" cy="369332"/>
          </a:xfrm>
          <a:prstGeom prst="rect">
            <a:avLst/>
          </a:prstGeom>
          <a:noFill/>
        </p:spPr>
        <p:txBody>
          <a:bodyPr wrap="square" rtlCol="0">
            <a:spAutoFit/>
          </a:bodyPr>
          <a:lstStyle/>
          <a:p>
            <a:r>
              <a:rPr lang="en-US" altLang="en-US" sz="1800" dirty="0">
                <a:solidFill>
                  <a:srgbClr val="000000"/>
                </a:solidFill>
                <a:latin typeface="Arial" panose="020B0604020202020204" pitchFamily="34" charset="0"/>
              </a:rPr>
              <a:t>Exports</a:t>
            </a:r>
            <a:endParaRPr lang="en-IE" dirty="0">
              <a:solidFill>
                <a:srgbClr val="000000"/>
              </a:solidFill>
            </a:endParaRPr>
          </a:p>
        </p:txBody>
      </p:sp>
      <p:sp>
        <p:nvSpPr>
          <p:cNvPr id="8" name="TextBox 7">
            <a:extLst>
              <a:ext uri="{FF2B5EF4-FFF2-40B4-BE49-F238E27FC236}">
                <a16:creationId xmlns:a16="http://schemas.microsoft.com/office/drawing/2014/main" id="{4275C86D-F93A-ECF2-23D6-56A5C769696B}"/>
              </a:ext>
            </a:extLst>
          </p:cNvPr>
          <p:cNvSpPr txBox="1"/>
          <p:nvPr/>
        </p:nvSpPr>
        <p:spPr>
          <a:xfrm>
            <a:off x="4621388" y="2365402"/>
            <a:ext cx="1966813" cy="738664"/>
          </a:xfrm>
          <a:prstGeom prst="rect">
            <a:avLst/>
          </a:prstGeom>
          <a:noFill/>
        </p:spPr>
        <p:txBody>
          <a:bodyPr wrap="square" rtlCol="0">
            <a:spAutoFit/>
          </a:bodyPr>
          <a:lstStyle/>
          <a:p>
            <a:r>
              <a:rPr lang="en-US" altLang="en-US" sz="1400" dirty="0">
                <a:solidFill>
                  <a:srgbClr val="000000"/>
                </a:solidFill>
                <a:latin typeface="Arial" panose="020B0604020202020204" pitchFamily="34" charset="0"/>
              </a:rPr>
              <a:t>General line grocery wholesalers</a:t>
            </a:r>
          </a:p>
          <a:p>
            <a:endParaRPr lang="en-IE" sz="1400" dirty="0">
              <a:solidFill>
                <a:srgbClr val="000000"/>
              </a:solidFill>
            </a:endParaRPr>
          </a:p>
        </p:txBody>
      </p:sp>
      <p:sp>
        <p:nvSpPr>
          <p:cNvPr id="9" name="TextBox 8">
            <a:extLst>
              <a:ext uri="{FF2B5EF4-FFF2-40B4-BE49-F238E27FC236}">
                <a16:creationId xmlns:a16="http://schemas.microsoft.com/office/drawing/2014/main" id="{389D7B60-C412-039B-4A97-A88FF2F1D038}"/>
              </a:ext>
            </a:extLst>
          </p:cNvPr>
          <p:cNvSpPr txBox="1"/>
          <p:nvPr/>
        </p:nvSpPr>
        <p:spPr>
          <a:xfrm>
            <a:off x="7756459" y="1791982"/>
            <a:ext cx="1596714" cy="307777"/>
          </a:xfrm>
          <a:prstGeom prst="rect">
            <a:avLst/>
          </a:prstGeom>
          <a:noFill/>
        </p:spPr>
        <p:txBody>
          <a:bodyPr wrap="square" rtlCol="0">
            <a:spAutoFit/>
          </a:bodyPr>
          <a:lstStyle/>
          <a:p>
            <a:r>
              <a:rPr lang="en-US" sz="1400" b="1" dirty="0">
                <a:solidFill>
                  <a:srgbClr val="000000"/>
                </a:solidFill>
                <a:latin typeface="Arial" panose="020B0604020202020204" pitchFamily="34" charset="0"/>
                <a:cs typeface="Arial" panose="020B0604020202020204" pitchFamily="34" charset="0"/>
              </a:rPr>
              <a:t>Direct Markets</a:t>
            </a:r>
            <a:endParaRPr lang="en-IE" sz="1400" b="1" dirty="0">
              <a:solidFill>
                <a:srgbClr val="00000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30794EAA-9016-6A20-9B4C-11DF94AC016E}"/>
              </a:ext>
            </a:extLst>
          </p:cNvPr>
          <p:cNvSpPr txBox="1"/>
          <p:nvPr/>
        </p:nvSpPr>
        <p:spPr>
          <a:xfrm>
            <a:off x="7689487" y="2950177"/>
            <a:ext cx="2146575" cy="307777"/>
          </a:xfrm>
          <a:prstGeom prst="rect">
            <a:avLst/>
          </a:prstGeom>
          <a:noFill/>
        </p:spPr>
        <p:txBody>
          <a:bodyPr wrap="square" rtlCol="0">
            <a:spAutoFit/>
          </a:bodyPr>
          <a:lstStyle/>
          <a:p>
            <a:r>
              <a:rPr lang="en-US" sz="1400" b="1" dirty="0">
                <a:solidFill>
                  <a:srgbClr val="000000"/>
                </a:solidFill>
                <a:latin typeface="Arial" panose="020B0604020202020204" pitchFamily="34" charset="0"/>
                <a:cs typeface="Arial" panose="020B0604020202020204" pitchFamily="34" charset="0"/>
              </a:rPr>
              <a:t>Food Retail Outlets</a:t>
            </a:r>
            <a:endParaRPr lang="en-IE" sz="1400" b="1" dirty="0">
              <a:solidFill>
                <a:srgbClr val="000000"/>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49DB53E5-C109-6D3D-70A1-8829B81F5B82}"/>
              </a:ext>
            </a:extLst>
          </p:cNvPr>
          <p:cNvSpPr txBox="1"/>
          <p:nvPr/>
        </p:nvSpPr>
        <p:spPr>
          <a:xfrm>
            <a:off x="4660835" y="3408438"/>
            <a:ext cx="2199446" cy="800219"/>
          </a:xfrm>
          <a:prstGeom prst="rect">
            <a:avLst/>
          </a:prstGeom>
          <a:noFill/>
        </p:spPr>
        <p:txBody>
          <a:bodyPr wrap="square" rtlCol="0">
            <a:spAutoFit/>
          </a:bodyPr>
          <a:lstStyle/>
          <a:p>
            <a:r>
              <a:rPr lang="en-US" altLang="en-US" sz="1400" dirty="0">
                <a:solidFill>
                  <a:srgbClr val="000000"/>
                </a:solidFill>
                <a:latin typeface="Arial" panose="020B0604020202020204" pitchFamily="34" charset="0"/>
              </a:rPr>
              <a:t>Specialty produce wholesalers</a:t>
            </a:r>
          </a:p>
          <a:p>
            <a:endParaRPr lang="en-IE" dirty="0">
              <a:solidFill>
                <a:srgbClr val="000000"/>
              </a:solidFill>
            </a:endParaRPr>
          </a:p>
        </p:txBody>
      </p:sp>
      <p:sp>
        <p:nvSpPr>
          <p:cNvPr id="12" name="TextBox 11">
            <a:extLst>
              <a:ext uri="{FF2B5EF4-FFF2-40B4-BE49-F238E27FC236}">
                <a16:creationId xmlns:a16="http://schemas.microsoft.com/office/drawing/2014/main" id="{7E400953-5540-1699-A0C0-FBE4CB6C6A75}"/>
              </a:ext>
            </a:extLst>
          </p:cNvPr>
          <p:cNvSpPr txBox="1"/>
          <p:nvPr/>
        </p:nvSpPr>
        <p:spPr>
          <a:xfrm>
            <a:off x="4639325" y="4419942"/>
            <a:ext cx="1887867" cy="738664"/>
          </a:xfrm>
          <a:prstGeom prst="rect">
            <a:avLst/>
          </a:prstGeom>
          <a:noFill/>
        </p:spPr>
        <p:txBody>
          <a:bodyPr wrap="square" rtlCol="0">
            <a:spAutoFit/>
          </a:bodyPr>
          <a:lstStyle/>
          <a:p>
            <a:r>
              <a:rPr lang="en-US" altLang="en-US" sz="1400" dirty="0">
                <a:solidFill>
                  <a:srgbClr val="000000"/>
                </a:solidFill>
                <a:latin typeface="Arial" panose="020B0604020202020204" pitchFamily="34" charset="0"/>
              </a:rPr>
              <a:t>General line grocery wholesalers</a:t>
            </a:r>
            <a:endParaRPr lang="en-US" altLang="en-US" sz="1900" dirty="0">
              <a:solidFill>
                <a:srgbClr val="000000"/>
              </a:solidFill>
              <a:latin typeface="Arial" panose="020B0604020202020204" pitchFamily="34" charset="0"/>
            </a:endParaRPr>
          </a:p>
          <a:p>
            <a:endParaRPr lang="en-IE" sz="1400" dirty="0">
              <a:solidFill>
                <a:srgbClr val="000000"/>
              </a:solidFill>
            </a:endParaRPr>
          </a:p>
        </p:txBody>
      </p:sp>
      <p:sp>
        <p:nvSpPr>
          <p:cNvPr id="13" name="TextBox 12">
            <a:extLst>
              <a:ext uri="{FF2B5EF4-FFF2-40B4-BE49-F238E27FC236}">
                <a16:creationId xmlns:a16="http://schemas.microsoft.com/office/drawing/2014/main" id="{30596064-AB2E-50D0-C42F-608E4B5D674F}"/>
              </a:ext>
            </a:extLst>
          </p:cNvPr>
          <p:cNvSpPr txBox="1"/>
          <p:nvPr/>
        </p:nvSpPr>
        <p:spPr>
          <a:xfrm>
            <a:off x="7459370" y="4073488"/>
            <a:ext cx="2146574" cy="461665"/>
          </a:xfrm>
          <a:prstGeom prst="rect">
            <a:avLst/>
          </a:prstGeom>
          <a:noFill/>
        </p:spPr>
        <p:txBody>
          <a:bodyPr wrap="square" rtlCol="0">
            <a:spAutoFit/>
          </a:bodyPr>
          <a:lstStyle/>
          <a:p>
            <a:pPr algn="ctr"/>
            <a:r>
              <a:rPr lang="en-US" sz="1200" b="1" dirty="0">
                <a:solidFill>
                  <a:srgbClr val="000000"/>
                </a:solidFill>
                <a:latin typeface="Arial" panose="020B0604020202020204" pitchFamily="34" charset="0"/>
                <a:cs typeface="Arial" panose="020B0604020202020204" pitchFamily="34" charset="0"/>
              </a:rPr>
              <a:t>Food Service establishments</a:t>
            </a:r>
            <a:endParaRPr lang="en-IE" sz="1200" b="1" dirty="0">
              <a:solidFill>
                <a:srgbClr val="000000"/>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EF848C4-3036-30B2-B09A-B97A16B95C30}"/>
              </a:ext>
            </a:extLst>
          </p:cNvPr>
          <p:cNvSpPr txBox="1"/>
          <p:nvPr/>
        </p:nvSpPr>
        <p:spPr>
          <a:xfrm>
            <a:off x="6445251" y="5323313"/>
            <a:ext cx="1311208" cy="523220"/>
          </a:xfrm>
          <a:prstGeom prst="rect">
            <a:avLst/>
          </a:prstGeom>
          <a:noFill/>
        </p:spPr>
        <p:txBody>
          <a:bodyPr wrap="square" rtlCol="0">
            <a:spAutoFit/>
          </a:bodyPr>
          <a:lstStyle/>
          <a:p>
            <a:r>
              <a:rPr lang="en-US" sz="1400" dirty="0">
                <a:solidFill>
                  <a:srgbClr val="000000"/>
                </a:solidFill>
                <a:latin typeface="Arial" panose="020B0604020202020204" pitchFamily="34" charset="0"/>
                <a:cs typeface="Arial" panose="020B0604020202020204" pitchFamily="34" charset="0"/>
              </a:rPr>
              <a:t>Agents / Brokers</a:t>
            </a:r>
            <a:endParaRPr lang="en-IE" sz="1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314592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Star with solid fill">
            <a:extLst>
              <a:ext uri="{FF2B5EF4-FFF2-40B4-BE49-F238E27FC236}">
                <a16:creationId xmlns:a16="http://schemas.microsoft.com/office/drawing/2014/main" id="{86245A9A-C9A2-79E1-8B42-4ACC73D6368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31415" y="2643809"/>
            <a:ext cx="1381996" cy="1381996"/>
          </a:xfrm>
          <a:prstGeom prst="rect">
            <a:avLst/>
          </a:prstGeom>
        </p:spPr>
      </p:pic>
      <p:pic>
        <p:nvPicPr>
          <p:cNvPr id="5" name="Graphic 4" descr="Clipboard Partially Checked with solid fill">
            <a:extLst>
              <a:ext uri="{FF2B5EF4-FFF2-40B4-BE49-F238E27FC236}">
                <a16:creationId xmlns:a16="http://schemas.microsoft.com/office/drawing/2014/main" id="{EB6F5BD1-A9D9-C100-31A2-B3EBA22F189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83041" y="2658313"/>
            <a:ext cx="1381996" cy="1381996"/>
          </a:xfrm>
          <a:prstGeom prst="rect">
            <a:avLst/>
          </a:prstGeom>
        </p:spPr>
      </p:pic>
      <p:pic>
        <p:nvPicPr>
          <p:cNvPr id="7" name="Graphic 6" descr="Sound Medium with solid fill">
            <a:extLst>
              <a:ext uri="{FF2B5EF4-FFF2-40B4-BE49-F238E27FC236}">
                <a16:creationId xmlns:a16="http://schemas.microsoft.com/office/drawing/2014/main" id="{BF66F4B4-F613-6E5A-8250-EF1F38223A6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237890" y="2643809"/>
            <a:ext cx="1381996" cy="1381996"/>
          </a:xfrm>
          <a:prstGeom prst="rect">
            <a:avLst/>
          </a:prstGeom>
        </p:spPr>
      </p:pic>
      <p:pic>
        <p:nvPicPr>
          <p:cNvPr id="9" name="Graphic 8" descr="Blueprint with solid fill">
            <a:extLst>
              <a:ext uri="{FF2B5EF4-FFF2-40B4-BE49-F238E27FC236}">
                <a16:creationId xmlns:a16="http://schemas.microsoft.com/office/drawing/2014/main" id="{802FE0CF-8563-0C09-AA22-0E6EE0C9726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38469" y="2643809"/>
            <a:ext cx="1381996" cy="1381996"/>
          </a:xfrm>
          <a:prstGeom prst="rect">
            <a:avLst/>
          </a:prstGeom>
        </p:spPr>
      </p:pic>
      <p:pic>
        <p:nvPicPr>
          <p:cNvPr id="11" name="Graphic 10" descr="Bullseye with solid fill">
            <a:extLst>
              <a:ext uri="{FF2B5EF4-FFF2-40B4-BE49-F238E27FC236}">
                <a16:creationId xmlns:a16="http://schemas.microsoft.com/office/drawing/2014/main" id="{500E863D-C443-2632-EECB-0516A6F0A16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492739" y="2658313"/>
            <a:ext cx="1381996" cy="1381996"/>
          </a:xfrm>
          <a:prstGeom prst="rect">
            <a:avLst/>
          </a:prstGeom>
        </p:spPr>
      </p:pic>
      <p:pic>
        <p:nvPicPr>
          <p:cNvPr id="13" name="Graphic 12" descr="User with solid fill">
            <a:extLst>
              <a:ext uri="{FF2B5EF4-FFF2-40B4-BE49-F238E27FC236}">
                <a16:creationId xmlns:a16="http://schemas.microsoft.com/office/drawing/2014/main" id="{E6C2A458-3C7B-429E-F3A1-DF021E2E991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075112" y="2621191"/>
            <a:ext cx="1381996" cy="1381996"/>
          </a:xfrm>
          <a:prstGeom prst="rect">
            <a:avLst/>
          </a:prstGeom>
        </p:spPr>
      </p:pic>
      <p:pic>
        <p:nvPicPr>
          <p:cNvPr id="15" name="Graphic 14" descr="Tools with solid fill">
            <a:extLst>
              <a:ext uri="{FF2B5EF4-FFF2-40B4-BE49-F238E27FC236}">
                <a16:creationId xmlns:a16="http://schemas.microsoft.com/office/drawing/2014/main" id="{1E4DFE40-C311-3A73-85A6-44F58ABF5F5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794140" y="2665858"/>
            <a:ext cx="1381996" cy="1381996"/>
          </a:xfrm>
          <a:prstGeom prst="rect">
            <a:avLst/>
          </a:prstGeom>
        </p:spPr>
      </p:pic>
      <p:sp>
        <p:nvSpPr>
          <p:cNvPr id="20" name="Freeform 13">
            <a:extLst>
              <a:ext uri="{FF2B5EF4-FFF2-40B4-BE49-F238E27FC236}">
                <a16:creationId xmlns:a16="http://schemas.microsoft.com/office/drawing/2014/main" id="{3E07DB32-B329-FFAD-AEFD-2FCC0CDE170A}"/>
              </a:ext>
            </a:extLst>
          </p:cNvPr>
          <p:cNvSpPr/>
          <p:nvPr/>
        </p:nvSpPr>
        <p:spPr>
          <a:xfrm>
            <a:off x="-81330" y="351073"/>
            <a:ext cx="10286989" cy="109215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t">
            <a:noAutofit/>
          </a:bodyPr>
          <a:lstStyle/>
          <a:p>
            <a:pPr marL="0" lvl="1"/>
            <a:r>
              <a:rPr lang="de-DE" sz="1800" b="1" dirty="0">
                <a:solidFill>
                  <a:srgbClr val="000000"/>
                </a:solidFill>
                <a:highlight>
                  <a:srgbClr val="F79037"/>
                </a:highlight>
              </a:rPr>
              <a:t>   </a:t>
            </a:r>
            <a:endParaRPr lang="en-US" b="0" i="0" dirty="0">
              <a:latin typeface="Calibri" panose="020F0502020204030204" pitchFamily="34" charset="0"/>
            </a:endParaRPr>
          </a:p>
        </p:txBody>
      </p:sp>
      <p:sp>
        <p:nvSpPr>
          <p:cNvPr id="17" name="TextBox 16">
            <a:extLst>
              <a:ext uri="{FF2B5EF4-FFF2-40B4-BE49-F238E27FC236}">
                <a16:creationId xmlns:a16="http://schemas.microsoft.com/office/drawing/2014/main" id="{5BAD29D2-5116-AF5C-0954-6F73169B2B54}"/>
              </a:ext>
            </a:extLst>
          </p:cNvPr>
          <p:cNvSpPr txBox="1"/>
          <p:nvPr/>
        </p:nvSpPr>
        <p:spPr>
          <a:xfrm>
            <a:off x="556942" y="573985"/>
            <a:ext cx="8336647" cy="646331"/>
          </a:xfrm>
          <a:prstGeom prst="rect">
            <a:avLst/>
          </a:prstGeom>
          <a:solidFill>
            <a:srgbClr val="F79037"/>
          </a:solidFill>
        </p:spPr>
        <p:txBody>
          <a:bodyPr wrap="square">
            <a:spAutoFit/>
          </a:bodyPr>
          <a:lstStyle/>
          <a:p>
            <a:r>
              <a:rPr lang="en-GB" sz="3600" b="1" dirty="0">
                <a:solidFill>
                  <a:schemeClr val="bg1"/>
                </a:solidFill>
              </a:rPr>
              <a:t>7 Steps of a Marketing Strategy Process</a:t>
            </a:r>
          </a:p>
        </p:txBody>
      </p:sp>
      <p:pic>
        <p:nvPicPr>
          <p:cNvPr id="21" name="Picture 20">
            <a:extLst>
              <a:ext uri="{FF2B5EF4-FFF2-40B4-BE49-F238E27FC236}">
                <a16:creationId xmlns:a16="http://schemas.microsoft.com/office/drawing/2014/main" id="{5E17CEBB-779B-476F-7E51-42F0AAAA9E29}"/>
              </a:ext>
            </a:extLst>
          </p:cNvPr>
          <p:cNvPicPr>
            <a:picLocks noChangeAspect="1"/>
          </p:cNvPicPr>
          <p:nvPr/>
        </p:nvPicPr>
        <p:blipFill>
          <a:blip r:embed="rId16"/>
          <a:stretch>
            <a:fillRect/>
          </a:stretch>
        </p:blipFill>
        <p:spPr>
          <a:xfrm>
            <a:off x="10407116" y="151326"/>
            <a:ext cx="1603055" cy="1552325"/>
          </a:xfrm>
          <a:prstGeom prst="rect">
            <a:avLst/>
          </a:prstGeom>
        </p:spPr>
      </p:pic>
      <p:sp>
        <p:nvSpPr>
          <p:cNvPr id="23" name="TextBox 22">
            <a:extLst>
              <a:ext uri="{FF2B5EF4-FFF2-40B4-BE49-F238E27FC236}">
                <a16:creationId xmlns:a16="http://schemas.microsoft.com/office/drawing/2014/main" id="{36C77EEB-C010-085E-ADCC-93A01F25EA9D}"/>
              </a:ext>
            </a:extLst>
          </p:cNvPr>
          <p:cNvSpPr txBox="1"/>
          <p:nvPr/>
        </p:nvSpPr>
        <p:spPr>
          <a:xfrm>
            <a:off x="423920" y="4386067"/>
            <a:ext cx="1539418" cy="923330"/>
          </a:xfrm>
          <a:prstGeom prst="rect">
            <a:avLst/>
          </a:prstGeom>
          <a:noFill/>
        </p:spPr>
        <p:txBody>
          <a:bodyPr wrap="square" rtlCol="0">
            <a:spAutoFit/>
          </a:bodyPr>
          <a:lstStyle/>
          <a:p>
            <a:pPr algn="ctr"/>
            <a:r>
              <a:rPr lang="en-IE" b="1" dirty="0">
                <a:solidFill>
                  <a:srgbClr val="000000"/>
                </a:solidFill>
              </a:rPr>
              <a:t>1. Build your Marketing Plan</a:t>
            </a:r>
          </a:p>
        </p:txBody>
      </p:sp>
      <p:sp>
        <p:nvSpPr>
          <p:cNvPr id="24" name="TextBox 23">
            <a:extLst>
              <a:ext uri="{FF2B5EF4-FFF2-40B4-BE49-F238E27FC236}">
                <a16:creationId xmlns:a16="http://schemas.microsoft.com/office/drawing/2014/main" id="{2590905F-2917-14C8-444C-1B886E9EEF01}"/>
              </a:ext>
            </a:extLst>
          </p:cNvPr>
          <p:cNvSpPr txBox="1"/>
          <p:nvPr/>
        </p:nvSpPr>
        <p:spPr>
          <a:xfrm>
            <a:off x="2067410" y="4353796"/>
            <a:ext cx="1539418" cy="923330"/>
          </a:xfrm>
          <a:prstGeom prst="rect">
            <a:avLst/>
          </a:prstGeom>
          <a:noFill/>
        </p:spPr>
        <p:txBody>
          <a:bodyPr wrap="square" rtlCol="0">
            <a:spAutoFit/>
          </a:bodyPr>
          <a:lstStyle/>
          <a:p>
            <a:pPr algn="ctr"/>
            <a:r>
              <a:rPr lang="en-IE" b="1" dirty="0">
                <a:solidFill>
                  <a:srgbClr val="000000"/>
                </a:solidFill>
              </a:rPr>
              <a:t>2. Create Buyer Personas</a:t>
            </a:r>
          </a:p>
        </p:txBody>
      </p:sp>
      <p:sp>
        <p:nvSpPr>
          <p:cNvPr id="25" name="TextBox 24">
            <a:extLst>
              <a:ext uri="{FF2B5EF4-FFF2-40B4-BE49-F238E27FC236}">
                <a16:creationId xmlns:a16="http://schemas.microsoft.com/office/drawing/2014/main" id="{94B31138-A966-D344-0356-99B6299553C7}"/>
              </a:ext>
            </a:extLst>
          </p:cNvPr>
          <p:cNvSpPr txBox="1"/>
          <p:nvPr/>
        </p:nvSpPr>
        <p:spPr>
          <a:xfrm>
            <a:off x="3710900" y="4385610"/>
            <a:ext cx="1539418" cy="646331"/>
          </a:xfrm>
          <a:prstGeom prst="rect">
            <a:avLst/>
          </a:prstGeom>
          <a:noFill/>
        </p:spPr>
        <p:txBody>
          <a:bodyPr wrap="square" rtlCol="0">
            <a:spAutoFit/>
          </a:bodyPr>
          <a:lstStyle/>
          <a:p>
            <a:pPr algn="ctr"/>
            <a:r>
              <a:rPr lang="en-IE" b="1" dirty="0">
                <a:solidFill>
                  <a:srgbClr val="000000"/>
                </a:solidFill>
              </a:rPr>
              <a:t>3. Identify Your Goals</a:t>
            </a:r>
          </a:p>
        </p:txBody>
      </p:sp>
      <p:sp>
        <p:nvSpPr>
          <p:cNvPr id="26" name="TextBox 25">
            <a:extLst>
              <a:ext uri="{FF2B5EF4-FFF2-40B4-BE49-F238E27FC236}">
                <a16:creationId xmlns:a16="http://schemas.microsoft.com/office/drawing/2014/main" id="{528DAC1E-789F-B57F-5E58-2A4B0E7ECA4D}"/>
              </a:ext>
            </a:extLst>
          </p:cNvPr>
          <p:cNvSpPr txBox="1"/>
          <p:nvPr/>
        </p:nvSpPr>
        <p:spPr>
          <a:xfrm>
            <a:off x="5415518" y="4385610"/>
            <a:ext cx="1539418" cy="923330"/>
          </a:xfrm>
          <a:prstGeom prst="rect">
            <a:avLst/>
          </a:prstGeom>
          <a:noFill/>
        </p:spPr>
        <p:txBody>
          <a:bodyPr wrap="square" rtlCol="0">
            <a:spAutoFit/>
          </a:bodyPr>
          <a:lstStyle/>
          <a:p>
            <a:pPr algn="ctr"/>
            <a:r>
              <a:rPr lang="en-IE" b="1" dirty="0">
                <a:solidFill>
                  <a:srgbClr val="000000"/>
                </a:solidFill>
              </a:rPr>
              <a:t>4. Select the appropriate tools</a:t>
            </a:r>
          </a:p>
        </p:txBody>
      </p:sp>
      <p:sp>
        <p:nvSpPr>
          <p:cNvPr id="27" name="TextBox 26">
            <a:extLst>
              <a:ext uri="{FF2B5EF4-FFF2-40B4-BE49-F238E27FC236}">
                <a16:creationId xmlns:a16="http://schemas.microsoft.com/office/drawing/2014/main" id="{784E8D72-DCCE-89D1-8F59-359252A4BEE6}"/>
              </a:ext>
            </a:extLst>
          </p:cNvPr>
          <p:cNvSpPr txBox="1"/>
          <p:nvPr/>
        </p:nvSpPr>
        <p:spPr>
          <a:xfrm>
            <a:off x="7135653" y="4385610"/>
            <a:ext cx="1539418" cy="646331"/>
          </a:xfrm>
          <a:prstGeom prst="rect">
            <a:avLst/>
          </a:prstGeom>
          <a:noFill/>
        </p:spPr>
        <p:txBody>
          <a:bodyPr wrap="square" rtlCol="0">
            <a:spAutoFit/>
          </a:bodyPr>
          <a:lstStyle/>
          <a:p>
            <a:pPr algn="ctr"/>
            <a:r>
              <a:rPr lang="en-IE" b="1" dirty="0">
                <a:solidFill>
                  <a:srgbClr val="000000"/>
                </a:solidFill>
              </a:rPr>
              <a:t>5. Review your Media</a:t>
            </a:r>
          </a:p>
        </p:txBody>
      </p:sp>
      <p:sp>
        <p:nvSpPr>
          <p:cNvPr id="28" name="TextBox 27">
            <a:extLst>
              <a:ext uri="{FF2B5EF4-FFF2-40B4-BE49-F238E27FC236}">
                <a16:creationId xmlns:a16="http://schemas.microsoft.com/office/drawing/2014/main" id="{5AF4E2E4-83B7-E5C3-C025-D24229FC6F51}"/>
              </a:ext>
            </a:extLst>
          </p:cNvPr>
          <p:cNvSpPr txBox="1"/>
          <p:nvPr/>
        </p:nvSpPr>
        <p:spPr>
          <a:xfrm>
            <a:off x="8832870" y="4385610"/>
            <a:ext cx="1539418" cy="923330"/>
          </a:xfrm>
          <a:prstGeom prst="rect">
            <a:avLst/>
          </a:prstGeom>
          <a:noFill/>
        </p:spPr>
        <p:txBody>
          <a:bodyPr wrap="square" rtlCol="0">
            <a:spAutoFit/>
          </a:bodyPr>
          <a:lstStyle/>
          <a:p>
            <a:pPr algn="ctr"/>
            <a:r>
              <a:rPr lang="en-IE" b="1" dirty="0">
                <a:solidFill>
                  <a:srgbClr val="000000"/>
                </a:solidFill>
              </a:rPr>
              <a:t>6. Audit &amp; plan media campaigns</a:t>
            </a:r>
          </a:p>
        </p:txBody>
      </p:sp>
      <p:sp>
        <p:nvSpPr>
          <p:cNvPr id="29" name="TextBox 28">
            <a:extLst>
              <a:ext uri="{FF2B5EF4-FFF2-40B4-BE49-F238E27FC236}">
                <a16:creationId xmlns:a16="http://schemas.microsoft.com/office/drawing/2014/main" id="{5962D636-4238-470A-6A20-0A4A9E748EE2}"/>
              </a:ext>
            </a:extLst>
          </p:cNvPr>
          <p:cNvSpPr txBox="1"/>
          <p:nvPr/>
        </p:nvSpPr>
        <p:spPr>
          <a:xfrm>
            <a:off x="10407116" y="4353796"/>
            <a:ext cx="1539418" cy="646331"/>
          </a:xfrm>
          <a:prstGeom prst="rect">
            <a:avLst/>
          </a:prstGeom>
          <a:noFill/>
        </p:spPr>
        <p:txBody>
          <a:bodyPr wrap="square" rtlCol="0">
            <a:spAutoFit/>
          </a:bodyPr>
          <a:lstStyle/>
          <a:p>
            <a:pPr algn="ctr"/>
            <a:r>
              <a:rPr lang="en-IE" b="1" dirty="0">
                <a:solidFill>
                  <a:srgbClr val="000000"/>
                </a:solidFill>
              </a:rPr>
              <a:t>7. Bring it to Fruition</a:t>
            </a:r>
          </a:p>
        </p:txBody>
      </p:sp>
    </p:spTree>
    <p:extLst>
      <p:ext uri="{BB962C8B-B14F-4D97-AF65-F5344CB8AC3E}">
        <p14:creationId xmlns:p14="http://schemas.microsoft.com/office/powerpoint/2010/main" val="341929578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66496D-7DF0-05BE-3369-75C8FB92689B}"/>
              </a:ext>
            </a:extLst>
          </p:cNvPr>
          <p:cNvSpPr>
            <a:spLocks noGrp="1"/>
          </p:cNvSpPr>
          <p:nvPr>
            <p:ph type="body" sz="quarter" idx="18"/>
          </p:nvPr>
        </p:nvSpPr>
        <p:spPr>
          <a:xfrm>
            <a:off x="898358" y="1550506"/>
            <a:ext cx="5432869" cy="3572864"/>
          </a:xfrm>
        </p:spPr>
        <p:txBody>
          <a:bodyPr/>
          <a:lstStyle/>
          <a:p>
            <a:pPr marL="0" indent="0"/>
            <a:r>
              <a:rPr lang="en-US" b="0" i="0" dirty="0">
                <a:solidFill>
                  <a:srgbClr val="000000"/>
                </a:solidFill>
                <a:effectLst/>
              </a:rPr>
              <a:t>There are numerous ways to help your business grow, but one of the most powerful tools that you can use is </a:t>
            </a:r>
            <a:r>
              <a:rPr lang="en-US" b="1" i="0" dirty="0">
                <a:solidFill>
                  <a:srgbClr val="000000"/>
                </a:solidFill>
                <a:effectLst/>
              </a:rPr>
              <a:t>an effective marketing strategy</a:t>
            </a:r>
            <a:r>
              <a:rPr lang="en-US" b="0" i="0" dirty="0">
                <a:solidFill>
                  <a:srgbClr val="000000"/>
                </a:solidFill>
                <a:effectLst/>
              </a:rPr>
              <a:t>. </a:t>
            </a:r>
          </a:p>
          <a:p>
            <a:pPr marL="0" indent="0"/>
            <a:r>
              <a:rPr lang="en-US" b="0" i="0" dirty="0">
                <a:solidFill>
                  <a:srgbClr val="000000"/>
                </a:solidFill>
                <a:effectLst/>
              </a:rPr>
              <a:t>The above steps can help you get started on forming a strategy that brings out the best in your company. By taking the process one step at a time, you can </a:t>
            </a:r>
            <a:r>
              <a:rPr lang="en-US" b="1" i="0" dirty="0">
                <a:effectLst/>
              </a:rPr>
              <a:t>expand your customer base, boost your revenue and steer your business towards lasting success…</a:t>
            </a:r>
            <a:r>
              <a:rPr lang="en-US" i="0" dirty="0">
                <a:effectLst/>
              </a:rPr>
              <a:t>see it as the missing piece of the puzzle!!!</a:t>
            </a:r>
            <a:endParaRPr lang="en-IE" b="1" dirty="0"/>
          </a:p>
          <a:p>
            <a:pPr marL="0"/>
            <a:endParaRPr lang="en-IE" dirty="0"/>
          </a:p>
        </p:txBody>
      </p:sp>
      <p:sp>
        <p:nvSpPr>
          <p:cNvPr id="3" name="Text Placeholder 2">
            <a:extLst>
              <a:ext uri="{FF2B5EF4-FFF2-40B4-BE49-F238E27FC236}">
                <a16:creationId xmlns:a16="http://schemas.microsoft.com/office/drawing/2014/main" id="{2BA8C5D2-67A0-295D-BC6E-5134C98B3C14}"/>
              </a:ext>
            </a:extLst>
          </p:cNvPr>
          <p:cNvSpPr>
            <a:spLocks noGrp="1"/>
          </p:cNvSpPr>
          <p:nvPr>
            <p:ph type="body" sz="quarter" idx="16"/>
          </p:nvPr>
        </p:nvSpPr>
        <p:spPr/>
        <p:txBody>
          <a:bodyPr/>
          <a:lstStyle/>
          <a:p>
            <a:r>
              <a:rPr lang="en-IE" b="1" dirty="0"/>
              <a:t>It’s Your turn now…</a:t>
            </a:r>
          </a:p>
        </p:txBody>
      </p:sp>
      <p:pic>
        <p:nvPicPr>
          <p:cNvPr id="6" name="Picture Placeholder 5" descr="Hand holding piece of white puzzle on blue background">
            <a:extLst>
              <a:ext uri="{FF2B5EF4-FFF2-40B4-BE49-F238E27FC236}">
                <a16:creationId xmlns:a16="http://schemas.microsoft.com/office/drawing/2014/main" id="{A938EAE9-1D1E-ED09-1CE0-2572AD7509A8}"/>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58537193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42998D5D-6E40-1E55-CC41-F02BCADD9EF4}"/>
              </a:ext>
            </a:extLst>
          </p:cNvPr>
          <p:cNvSpPr>
            <a:spLocks noGrp="1"/>
          </p:cNvSpPr>
          <p:nvPr/>
        </p:nvSpPr>
        <p:spPr>
          <a:xfrm>
            <a:off x="682045" y="3462013"/>
            <a:ext cx="4957908" cy="1680348"/>
          </a:xfrm>
          <a:prstGeom prst="rect">
            <a:avLst/>
          </a:prstGeom>
        </p:spPr>
        <p:txBody>
          <a:bodyPr vert="horz" lIns="91440" tIns="45720" rIns="91440" bIns="45720" rtlCol="0">
            <a:normAutofit fontScale="92500" lnSpcReduction="20000"/>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r>
              <a:rPr lang="en-IE" dirty="0"/>
              <a:t>________________________________________________________________________________________________________________________________________________________________________________________________</a:t>
            </a:r>
          </a:p>
        </p:txBody>
      </p:sp>
      <p:sp>
        <p:nvSpPr>
          <p:cNvPr id="5" name="Text Placeholder 2">
            <a:extLst>
              <a:ext uri="{FF2B5EF4-FFF2-40B4-BE49-F238E27FC236}">
                <a16:creationId xmlns:a16="http://schemas.microsoft.com/office/drawing/2014/main" id="{9B6759BF-9173-11CA-85D7-9E4D6B87F74D}"/>
              </a:ext>
            </a:extLst>
          </p:cNvPr>
          <p:cNvSpPr>
            <a:spLocks noGrp="1"/>
          </p:cNvSpPr>
          <p:nvPr/>
        </p:nvSpPr>
        <p:spPr>
          <a:xfrm>
            <a:off x="682045" y="2879106"/>
            <a:ext cx="4957908" cy="582221"/>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a:t>List what you are doing already? </a:t>
            </a:r>
          </a:p>
        </p:txBody>
      </p:sp>
      <p:sp>
        <p:nvSpPr>
          <p:cNvPr id="6" name="Text Placeholder 4">
            <a:extLst>
              <a:ext uri="{FF2B5EF4-FFF2-40B4-BE49-F238E27FC236}">
                <a16:creationId xmlns:a16="http://schemas.microsoft.com/office/drawing/2014/main" id="{5CAD8DD9-B997-0457-83E2-A17EA3DDAB2D}"/>
              </a:ext>
            </a:extLst>
          </p:cNvPr>
          <p:cNvSpPr>
            <a:spLocks noGrp="1"/>
          </p:cNvSpPr>
          <p:nvPr/>
        </p:nvSpPr>
        <p:spPr>
          <a:xfrm>
            <a:off x="6563991" y="2879105"/>
            <a:ext cx="4957908" cy="582221"/>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t>What could you do to improve?</a:t>
            </a:r>
          </a:p>
        </p:txBody>
      </p:sp>
      <p:grpSp>
        <p:nvGrpSpPr>
          <p:cNvPr id="7" name="Google Shape;518;p39">
            <a:extLst>
              <a:ext uri="{FF2B5EF4-FFF2-40B4-BE49-F238E27FC236}">
                <a16:creationId xmlns:a16="http://schemas.microsoft.com/office/drawing/2014/main" id="{86838A16-C586-114E-8544-F0738C099160}"/>
              </a:ext>
            </a:extLst>
          </p:cNvPr>
          <p:cNvGrpSpPr/>
          <p:nvPr/>
        </p:nvGrpSpPr>
        <p:grpSpPr>
          <a:xfrm>
            <a:off x="8146587" y="1675651"/>
            <a:ext cx="891761" cy="793629"/>
            <a:chOff x="1923675" y="1633650"/>
            <a:chExt cx="436000" cy="435975"/>
          </a:xfrm>
          <a:solidFill>
            <a:srgbClr val="000000"/>
          </a:solidFill>
        </p:grpSpPr>
        <p:sp>
          <p:nvSpPr>
            <p:cNvPr id="10" name="Google Shape;519;p39">
              <a:extLst>
                <a:ext uri="{FF2B5EF4-FFF2-40B4-BE49-F238E27FC236}">
                  <a16:creationId xmlns:a16="http://schemas.microsoft.com/office/drawing/2014/main" id="{E95E50B2-1E22-4091-6939-4AB3B06AF30E}"/>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1" name="Google Shape;520;p39">
              <a:extLst>
                <a:ext uri="{FF2B5EF4-FFF2-40B4-BE49-F238E27FC236}">
                  <a16:creationId xmlns:a16="http://schemas.microsoft.com/office/drawing/2014/main" id="{3CE73900-FFAD-794E-D4F0-9467D4140332}"/>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2" name="Google Shape;521;p39">
              <a:extLst>
                <a:ext uri="{FF2B5EF4-FFF2-40B4-BE49-F238E27FC236}">
                  <a16:creationId xmlns:a16="http://schemas.microsoft.com/office/drawing/2014/main" id="{7AD1FFA5-D295-E71F-33A9-B8CB3613A0F1}"/>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3" name="Google Shape;522;p39">
              <a:extLst>
                <a:ext uri="{FF2B5EF4-FFF2-40B4-BE49-F238E27FC236}">
                  <a16:creationId xmlns:a16="http://schemas.microsoft.com/office/drawing/2014/main" id="{66F645AA-A25D-47E3-C873-961BA153DEC2}"/>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4" name="Google Shape;523;p39">
              <a:extLst>
                <a:ext uri="{FF2B5EF4-FFF2-40B4-BE49-F238E27FC236}">
                  <a16:creationId xmlns:a16="http://schemas.microsoft.com/office/drawing/2014/main" id="{BAA889A8-C52F-8223-AC04-0E5CD558E9AE}"/>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5" name="Google Shape;524;p39">
              <a:extLst>
                <a:ext uri="{FF2B5EF4-FFF2-40B4-BE49-F238E27FC236}">
                  <a16:creationId xmlns:a16="http://schemas.microsoft.com/office/drawing/2014/main" id="{B6969EBA-A904-FE35-600D-5198D5E3EB24}"/>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sp>
        <p:nvSpPr>
          <p:cNvPr id="8" name="TextBox 12">
            <a:extLst>
              <a:ext uri="{FF2B5EF4-FFF2-40B4-BE49-F238E27FC236}">
                <a16:creationId xmlns:a16="http://schemas.microsoft.com/office/drawing/2014/main" id="{E125A6CF-8DBE-3F52-6301-846375CB88AE}"/>
              </a:ext>
            </a:extLst>
          </p:cNvPr>
          <p:cNvSpPr txBox="1"/>
          <p:nvPr/>
        </p:nvSpPr>
        <p:spPr>
          <a:xfrm>
            <a:off x="682045" y="872137"/>
            <a:ext cx="7910423" cy="120032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sz="3600" dirty="0">
                <a:solidFill>
                  <a:srgbClr val="000000"/>
                </a:solidFill>
                <a:highlight>
                  <a:srgbClr val="F79037"/>
                </a:highlight>
              </a:rPr>
              <a:t>A quick EXERCISE - </a:t>
            </a:r>
          </a:p>
          <a:p>
            <a:r>
              <a:rPr lang="en-IE" sz="3600" dirty="0">
                <a:solidFill>
                  <a:srgbClr val="000000"/>
                </a:solidFill>
                <a:highlight>
                  <a:srgbClr val="F79037"/>
                </a:highlight>
              </a:rPr>
              <a:t>In terms of your Marketing Strategy…</a:t>
            </a:r>
          </a:p>
        </p:txBody>
      </p:sp>
      <p:sp>
        <p:nvSpPr>
          <p:cNvPr id="9" name="Text Placeholder 1">
            <a:extLst>
              <a:ext uri="{FF2B5EF4-FFF2-40B4-BE49-F238E27FC236}">
                <a16:creationId xmlns:a16="http://schemas.microsoft.com/office/drawing/2014/main" id="{8D3AC6AB-C51C-600B-2812-34FEDC68485A}"/>
              </a:ext>
            </a:extLst>
          </p:cNvPr>
          <p:cNvSpPr>
            <a:spLocks noGrp="1"/>
          </p:cNvSpPr>
          <p:nvPr/>
        </p:nvSpPr>
        <p:spPr>
          <a:xfrm>
            <a:off x="6439950" y="3429000"/>
            <a:ext cx="4957762" cy="1679575"/>
          </a:xfrm>
          <a:prstGeom prst="rect">
            <a:avLst/>
          </a:prstGeom>
        </p:spPr>
        <p:txBody>
          <a:bodyPr vert="horz" lIns="91440" tIns="45720" rIns="91440" bIns="45720" rtlCol="0">
            <a:normAutofit fontScale="92500" lnSpcReduction="20000"/>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r>
              <a:rPr lang="en-IE" dirty="0"/>
              <a:t>________________________________________________________________________________________________________________________________________________________________________________________________</a:t>
            </a:r>
          </a:p>
        </p:txBody>
      </p:sp>
      <p:pic>
        <p:nvPicPr>
          <p:cNvPr id="16" name="Picture 15">
            <a:extLst>
              <a:ext uri="{FF2B5EF4-FFF2-40B4-BE49-F238E27FC236}">
                <a16:creationId xmlns:a16="http://schemas.microsoft.com/office/drawing/2014/main" id="{353AE2ED-289E-645F-C6FA-9B8622047B75}"/>
              </a:ext>
            </a:extLst>
          </p:cNvPr>
          <p:cNvPicPr>
            <a:picLocks noChangeAspect="1"/>
          </p:cNvPicPr>
          <p:nvPr/>
        </p:nvPicPr>
        <p:blipFill>
          <a:blip r:embed="rId2"/>
          <a:stretch>
            <a:fillRect/>
          </a:stretch>
        </p:blipFill>
        <p:spPr>
          <a:xfrm>
            <a:off x="10059247" y="563374"/>
            <a:ext cx="1603055" cy="1552325"/>
          </a:xfrm>
          <a:prstGeom prst="rect">
            <a:avLst/>
          </a:prstGeom>
        </p:spPr>
      </p:pic>
    </p:spTree>
    <p:extLst>
      <p:ext uri="{BB962C8B-B14F-4D97-AF65-F5344CB8AC3E}">
        <p14:creationId xmlns:p14="http://schemas.microsoft.com/office/powerpoint/2010/main" val="362094662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E2CFC547-9849-7F41-990D-A769792DB4FA}"/>
              </a:ext>
            </a:extLst>
          </p:cNvPr>
          <p:cNvSpPr>
            <a:spLocks noGrp="1"/>
          </p:cNvSpPr>
          <p:nvPr>
            <p:ph type="body" sz="quarter" idx="19"/>
          </p:nvPr>
        </p:nvSpPr>
        <p:spPr>
          <a:xfrm>
            <a:off x="694441" y="2203858"/>
            <a:ext cx="10803118" cy="2566017"/>
          </a:xfrm>
        </p:spPr>
        <p:txBody>
          <a:bodyPr>
            <a:noAutofit/>
          </a:bodyPr>
          <a:lstStyle/>
          <a:p>
            <a:pPr>
              <a:lnSpc>
                <a:spcPct val="100000"/>
              </a:lnSpc>
            </a:pPr>
            <a:r>
              <a:rPr lang="en-US" sz="3200" dirty="0"/>
              <a:t>You now have completed Module 4…You are gathering tips and tools on this journey of </a:t>
            </a:r>
            <a:r>
              <a:rPr lang="en-US" sz="3200" b="1" dirty="0"/>
              <a:t>Ethical Entrepreneurship </a:t>
            </a:r>
            <a:r>
              <a:rPr lang="en-US" sz="3200" dirty="0"/>
              <a:t>as we aim to support and equip you for your business venture. The next module discusses the importance of communication in business and how to ethically work with PEOPLE…please keep going!</a:t>
            </a:r>
          </a:p>
        </p:txBody>
      </p:sp>
      <p:grpSp>
        <p:nvGrpSpPr>
          <p:cNvPr id="27" name="Graphic 3">
            <a:extLst>
              <a:ext uri="{FF2B5EF4-FFF2-40B4-BE49-F238E27FC236}">
                <a16:creationId xmlns:a16="http://schemas.microsoft.com/office/drawing/2014/main" id="{9FBDA886-FC3F-FC43-BA9E-E4CB8606220D}"/>
              </a:ext>
            </a:extLst>
          </p:cNvPr>
          <p:cNvGrpSpPr/>
          <p:nvPr/>
        </p:nvGrpSpPr>
        <p:grpSpPr>
          <a:xfrm>
            <a:off x="10263560" y="6075359"/>
            <a:ext cx="322967" cy="322967"/>
            <a:chOff x="-147782" y="2499889"/>
            <a:chExt cx="850463" cy="850463"/>
          </a:xfrm>
        </p:grpSpPr>
        <p:sp>
          <p:nvSpPr>
            <p:cNvPr id="28" name="Freeform 27">
              <a:extLst>
                <a:ext uri="{FF2B5EF4-FFF2-40B4-BE49-F238E27FC236}">
                  <a16:creationId xmlns:a16="http://schemas.microsoft.com/office/drawing/2014/main" id="{76EC3708-AF91-5649-9C14-BF8CF07B37EE}"/>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A0C2"/>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9FCB593A-BCE4-2E4E-8D84-F02F745F3B73}"/>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FA2EC54E-7ACF-8F46-8A0E-36BA7E5CB421}"/>
              </a:ext>
            </a:extLst>
          </p:cNvPr>
          <p:cNvGrpSpPr/>
          <p:nvPr/>
        </p:nvGrpSpPr>
        <p:grpSpPr>
          <a:xfrm>
            <a:off x="9871054" y="6075336"/>
            <a:ext cx="322967" cy="323206"/>
            <a:chOff x="-1196056" y="2499889"/>
            <a:chExt cx="850463" cy="851093"/>
          </a:xfrm>
        </p:grpSpPr>
        <p:sp>
          <p:nvSpPr>
            <p:cNvPr id="34" name="Freeform 33">
              <a:extLst>
                <a:ext uri="{FF2B5EF4-FFF2-40B4-BE49-F238E27FC236}">
                  <a16:creationId xmlns:a16="http://schemas.microsoft.com/office/drawing/2014/main" id="{87ED4DA7-BC8C-204C-B96D-358973243A40}"/>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1A0C2"/>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F644C785-03A5-3A49-8F2B-68FDD8559350}"/>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2D2DDD9D-117E-9345-AC3A-5230FE4FEC83}"/>
              </a:ext>
            </a:extLst>
          </p:cNvPr>
          <p:cNvGrpSpPr/>
          <p:nvPr/>
        </p:nvGrpSpPr>
        <p:grpSpPr>
          <a:xfrm>
            <a:off x="10656066" y="6075343"/>
            <a:ext cx="322967" cy="322967"/>
            <a:chOff x="5339337" y="8702010"/>
            <a:chExt cx="280634" cy="280634"/>
          </a:xfrm>
          <a:solidFill>
            <a:srgbClr val="12B4CB"/>
          </a:solidFill>
        </p:grpSpPr>
        <p:sp>
          <p:nvSpPr>
            <p:cNvPr id="37" name="Freeform 36">
              <a:extLst>
                <a:ext uri="{FF2B5EF4-FFF2-40B4-BE49-F238E27FC236}">
                  <a16:creationId xmlns:a16="http://schemas.microsoft.com/office/drawing/2014/main" id="{14064528-97FD-7749-874D-ACF937557BE6}"/>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A0C2"/>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pic>
          <p:nvPicPr>
            <p:cNvPr id="38" name="Graphic 37" descr="World with solid fill">
              <a:extLst>
                <a:ext uri="{FF2B5EF4-FFF2-40B4-BE49-F238E27FC236}">
                  <a16:creationId xmlns:a16="http://schemas.microsoft.com/office/drawing/2014/main" id="{12A458C2-5E00-384C-AEE9-611D13F54E0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356616" y="8719289"/>
              <a:ext cx="246077" cy="246077"/>
            </a:xfrm>
            <a:prstGeom prst="rect">
              <a:avLst/>
            </a:prstGeom>
          </p:spPr>
        </p:pic>
      </p:grpSp>
    </p:spTree>
    <p:extLst>
      <p:ext uri="{BB962C8B-B14F-4D97-AF65-F5344CB8AC3E}">
        <p14:creationId xmlns:p14="http://schemas.microsoft.com/office/powerpoint/2010/main" val="4169825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E38531-8975-02DD-FD04-AF23E4FBF174}"/>
              </a:ext>
            </a:extLst>
          </p:cNvPr>
          <p:cNvSpPr>
            <a:spLocks noGrp="1"/>
          </p:cNvSpPr>
          <p:nvPr>
            <p:ph type="body" sz="quarter" idx="18"/>
          </p:nvPr>
        </p:nvSpPr>
        <p:spPr>
          <a:xfrm>
            <a:off x="898357" y="1618592"/>
            <a:ext cx="6080941" cy="4361793"/>
          </a:xfrm>
        </p:spPr>
        <p:txBody>
          <a:bodyPr lIns="91440" tIns="45720" rIns="91440" bIns="45720" anchor="t"/>
          <a:lstStyle/>
          <a:p>
            <a:r>
              <a:rPr lang="en-US" b="1" i="0" dirty="0">
                <a:effectLst/>
              </a:rPr>
              <a:t>Food's carbon footprint</a:t>
            </a:r>
            <a:r>
              <a:rPr lang="en-US" b="0" i="0" dirty="0">
                <a:effectLst/>
              </a:rPr>
              <a:t>, is the greenhouse gas </a:t>
            </a:r>
            <a:r>
              <a:rPr lang="en-US" b="1" i="0" dirty="0">
                <a:effectLst/>
              </a:rPr>
              <a:t>emissions</a:t>
            </a:r>
            <a:r>
              <a:rPr lang="en-US" b="0" i="0" dirty="0">
                <a:effectLst/>
              </a:rPr>
              <a:t> produced by growing, rearing, farming, processing, transporting, storing, cooking and disposing of </a:t>
            </a:r>
            <a:r>
              <a:rPr lang="en-US" b="1" i="0" dirty="0">
                <a:effectLst/>
              </a:rPr>
              <a:t>food</a:t>
            </a:r>
            <a:r>
              <a:rPr lang="en-US" b="0" i="0" dirty="0">
                <a:effectLst/>
              </a:rPr>
              <a:t> </a:t>
            </a:r>
            <a:r>
              <a:rPr lang="en-US" dirty="0"/>
              <a:t>for consumption</a:t>
            </a:r>
            <a:r>
              <a:rPr lang="en-US" b="0" i="0" dirty="0">
                <a:effectLst/>
              </a:rPr>
              <a:t>.</a:t>
            </a:r>
            <a:endParaRPr lang="en-US" dirty="0"/>
          </a:p>
          <a:p>
            <a:r>
              <a:rPr lang="en-US" b="0" i="0" dirty="0">
                <a:effectLst/>
              </a:rPr>
              <a:t>There are </a:t>
            </a:r>
            <a:r>
              <a:rPr lang="en-US" dirty="0"/>
              <a:t>excellent</a:t>
            </a:r>
            <a:r>
              <a:rPr lang="en-US" b="0" i="0" dirty="0">
                <a:effectLst/>
              </a:rPr>
              <a:t> apps now available to help consumers calculate their carbon footprint.</a:t>
            </a:r>
          </a:p>
          <a:p>
            <a:r>
              <a:rPr lang="en-US" b="1" dirty="0">
                <a:solidFill>
                  <a:srgbClr val="F79037"/>
                </a:solidFill>
                <a:hlinkClick r:id="rId2">
                  <a:extLst>
                    <a:ext uri="{A12FA001-AC4F-418D-AE19-62706E023703}">
                      <ahyp:hlinkClr xmlns:ahyp="http://schemas.microsoft.com/office/drawing/2018/hyperlinkcolor" val="tx"/>
                    </a:ext>
                  </a:extLst>
                </a:hlinkClick>
              </a:rPr>
              <a:t>– Android Apps on Google Play</a:t>
            </a:r>
          </a:p>
          <a:p>
            <a:pPr marL="0" marR="0" lvl="0" indent="0" algn="just" defTabSz="914400" rtl="0" eaLnBrk="1" fontAlgn="auto" latinLnBrk="0" hangingPunct="1">
              <a:lnSpc>
                <a:spcPct val="90000"/>
              </a:lnSpc>
              <a:spcBef>
                <a:spcPts val="1000"/>
              </a:spcBef>
              <a:spcAft>
                <a:spcPts val="0"/>
              </a:spcAft>
              <a:buClrTx/>
              <a:buSzTx/>
              <a:buFont typeface="Arial"/>
              <a:buNone/>
              <a:tabLst/>
              <a:defRPr/>
            </a:pPr>
            <a:r>
              <a:rPr kumimoji="0" lang="en-IE" sz="2400" b="0" i="0" u="none" strike="noStrike" kern="1200" cap="none" spc="0" normalizeH="0" baseline="0" noProof="0" dirty="0">
                <a:ln>
                  <a:noFill/>
                </a:ln>
                <a:effectLst/>
                <a:uLnTx/>
                <a:uFillTx/>
                <a:latin typeface="Calibri" panose="020F0502020204030204"/>
                <a:ea typeface="+mn-ea"/>
                <a:cs typeface="+mn-cs"/>
              </a:rPr>
              <a:t>One such app, Evocco has published a free guide for Food businesses on how to make more informed decisions</a:t>
            </a:r>
          </a:p>
          <a:p>
            <a:pPr marL="0" marR="0" lvl="0" indent="0" algn="just" defTabSz="914400" rtl="0" eaLnBrk="1" fontAlgn="auto" latinLnBrk="0" hangingPunct="1">
              <a:lnSpc>
                <a:spcPct val="90000"/>
              </a:lnSpc>
              <a:spcBef>
                <a:spcPts val="1000"/>
              </a:spcBef>
              <a:spcAft>
                <a:spcPts val="0"/>
              </a:spcAft>
              <a:buClrTx/>
              <a:buSzTx/>
              <a:buFont typeface="Arial"/>
              <a:buNone/>
              <a:tabLst/>
              <a:defRPr/>
            </a:pPr>
            <a:r>
              <a:rPr kumimoji="0" lang="en-US" sz="1800" b="1" i="0" u="none" strike="noStrike" kern="1200" cap="none" spc="0" normalizeH="0" baseline="0" noProof="0" dirty="0">
                <a:ln>
                  <a:noFill/>
                </a:ln>
                <a:solidFill>
                  <a:srgbClr val="F79037"/>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https://evocco.hubspotpagebuilder.com/food-businesses</a:t>
            </a:r>
          </a:p>
          <a:p>
            <a:endParaRPr lang="en-IE" dirty="0"/>
          </a:p>
        </p:txBody>
      </p:sp>
      <p:sp>
        <p:nvSpPr>
          <p:cNvPr id="3" name="Text Placeholder 2">
            <a:extLst>
              <a:ext uri="{FF2B5EF4-FFF2-40B4-BE49-F238E27FC236}">
                <a16:creationId xmlns:a16="http://schemas.microsoft.com/office/drawing/2014/main" id="{F6835738-F3EE-D3E6-4C20-83F3971E0082}"/>
              </a:ext>
            </a:extLst>
          </p:cNvPr>
          <p:cNvSpPr>
            <a:spLocks noGrp="1"/>
          </p:cNvSpPr>
          <p:nvPr>
            <p:ph type="body" sz="quarter" idx="16"/>
          </p:nvPr>
        </p:nvSpPr>
        <p:spPr>
          <a:xfrm>
            <a:off x="898358" y="751287"/>
            <a:ext cx="4990998" cy="992652"/>
          </a:xfrm>
        </p:spPr>
        <p:txBody>
          <a:bodyPr/>
          <a:lstStyle/>
          <a:p>
            <a:r>
              <a:rPr lang="en-US" b="1"/>
              <a:t>The Carbon Cost of Food</a:t>
            </a:r>
            <a:endParaRPr lang="en-IE" b="1"/>
          </a:p>
          <a:p>
            <a:endParaRPr lang="en-IE"/>
          </a:p>
        </p:txBody>
      </p:sp>
      <p:pic>
        <p:nvPicPr>
          <p:cNvPr id="5" name="Picture Placeholder 5">
            <a:hlinkClick r:id="rId3"/>
            <a:extLst>
              <a:ext uri="{FF2B5EF4-FFF2-40B4-BE49-F238E27FC236}">
                <a16:creationId xmlns:a16="http://schemas.microsoft.com/office/drawing/2014/main" id="{3FE19915-34AE-5582-78C4-ECF38E208BB5}"/>
              </a:ext>
            </a:extLst>
          </p:cNvPr>
          <p:cNvPicPr>
            <a:picLocks noGrp="1" noChangeAspect="1"/>
          </p:cNvPicPr>
          <p:nvPr>
            <p:ph type="pic" sz="quarter" idx="42"/>
          </p:nvPr>
        </p:nvPicPr>
        <p:blipFill rotWithShape="1">
          <a:blip r:embed="rId4" cstate="screen">
            <a:extLst>
              <a:ext uri="{28A0092B-C50C-407E-A947-70E740481C1C}">
                <a14:useLocalDpi xmlns:a14="http://schemas.microsoft.com/office/drawing/2010/main"/>
              </a:ext>
            </a:extLst>
          </a:blip>
          <a:srcRect/>
          <a:stretch/>
        </p:blipFill>
        <p:spPr>
          <a:xfrm>
            <a:off x="7277100" y="1452563"/>
            <a:ext cx="4914900" cy="4656137"/>
          </a:xfrm>
        </p:spPr>
      </p:pic>
      <p:grpSp>
        <p:nvGrpSpPr>
          <p:cNvPr id="4" name="Graphic 4">
            <a:extLst>
              <a:ext uri="{FF2B5EF4-FFF2-40B4-BE49-F238E27FC236}">
                <a16:creationId xmlns:a16="http://schemas.microsoft.com/office/drawing/2014/main" id="{4007279F-6729-BA8D-10C2-EF754A9405DD}"/>
              </a:ext>
            </a:extLst>
          </p:cNvPr>
          <p:cNvGrpSpPr/>
          <p:nvPr/>
        </p:nvGrpSpPr>
        <p:grpSpPr>
          <a:xfrm>
            <a:off x="6653911" y="4998820"/>
            <a:ext cx="665054" cy="1105942"/>
            <a:chOff x="9129274" y="2719113"/>
            <a:chExt cx="717139" cy="1386497"/>
          </a:xfrm>
          <a:solidFill>
            <a:srgbClr val="F79037"/>
          </a:solidFill>
        </p:grpSpPr>
        <p:grpSp>
          <p:nvGrpSpPr>
            <p:cNvPr id="6" name="Graphic 4">
              <a:extLst>
                <a:ext uri="{FF2B5EF4-FFF2-40B4-BE49-F238E27FC236}">
                  <a16:creationId xmlns:a16="http://schemas.microsoft.com/office/drawing/2014/main" id="{65B035E1-760F-6F63-AD88-E2C5C89CEEC0}"/>
                </a:ext>
              </a:extLst>
            </p:cNvPr>
            <p:cNvGrpSpPr/>
            <p:nvPr/>
          </p:nvGrpSpPr>
          <p:grpSpPr>
            <a:xfrm>
              <a:off x="9159507" y="2719113"/>
              <a:ext cx="446280" cy="440141"/>
              <a:chOff x="9159507" y="2719113"/>
              <a:chExt cx="446280" cy="440141"/>
            </a:xfrm>
            <a:grpFill/>
          </p:grpSpPr>
          <p:sp>
            <p:nvSpPr>
              <p:cNvPr id="15" name="Freeform 18">
                <a:extLst>
                  <a:ext uri="{FF2B5EF4-FFF2-40B4-BE49-F238E27FC236}">
                    <a16:creationId xmlns:a16="http://schemas.microsoft.com/office/drawing/2014/main" id="{7B110D95-0543-25CF-BFD4-916574F598CA}"/>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endParaRPr lang="en-US" sz="1799"/>
              </a:p>
            </p:txBody>
          </p:sp>
          <p:sp>
            <p:nvSpPr>
              <p:cNvPr id="16" name="Freeform 19">
                <a:extLst>
                  <a:ext uri="{FF2B5EF4-FFF2-40B4-BE49-F238E27FC236}">
                    <a16:creationId xmlns:a16="http://schemas.microsoft.com/office/drawing/2014/main" id="{4BDD9B93-BD08-76EE-1527-40F387F8D64E}"/>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endParaRPr lang="en-US" sz="1799"/>
              </a:p>
            </p:txBody>
          </p:sp>
        </p:grpSp>
        <p:grpSp>
          <p:nvGrpSpPr>
            <p:cNvPr id="7" name="Graphic 4">
              <a:extLst>
                <a:ext uri="{FF2B5EF4-FFF2-40B4-BE49-F238E27FC236}">
                  <a16:creationId xmlns:a16="http://schemas.microsoft.com/office/drawing/2014/main" id="{06E60821-072C-8E1E-2ADB-643764CA6D4D}"/>
                </a:ext>
              </a:extLst>
            </p:cNvPr>
            <p:cNvGrpSpPr/>
            <p:nvPr/>
          </p:nvGrpSpPr>
          <p:grpSpPr>
            <a:xfrm>
              <a:off x="9129274" y="2893887"/>
              <a:ext cx="717139" cy="1211724"/>
              <a:chOff x="9129274" y="2893887"/>
              <a:chExt cx="717139" cy="1211724"/>
            </a:xfrm>
            <a:grpFill/>
          </p:grpSpPr>
          <p:sp>
            <p:nvSpPr>
              <p:cNvPr id="8" name="Freeform 21">
                <a:extLst>
                  <a:ext uri="{FF2B5EF4-FFF2-40B4-BE49-F238E27FC236}">
                    <a16:creationId xmlns:a16="http://schemas.microsoft.com/office/drawing/2014/main" id="{EDC49CFD-6C93-5500-122F-A296E1834C90}"/>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sz="1799"/>
              </a:p>
            </p:txBody>
          </p:sp>
          <p:sp>
            <p:nvSpPr>
              <p:cNvPr id="9" name="Freeform 22">
                <a:extLst>
                  <a:ext uri="{FF2B5EF4-FFF2-40B4-BE49-F238E27FC236}">
                    <a16:creationId xmlns:a16="http://schemas.microsoft.com/office/drawing/2014/main" id="{51B80FA2-A487-D0A3-CC58-CCF731C42CEC}"/>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sz="1799"/>
              </a:p>
            </p:txBody>
          </p:sp>
          <p:sp>
            <p:nvSpPr>
              <p:cNvPr id="10" name="Freeform 23">
                <a:extLst>
                  <a:ext uri="{FF2B5EF4-FFF2-40B4-BE49-F238E27FC236}">
                    <a16:creationId xmlns:a16="http://schemas.microsoft.com/office/drawing/2014/main" id="{96B4173C-B2A9-17B4-5E10-B1EBA14F14A0}"/>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sz="1799"/>
              </a:p>
            </p:txBody>
          </p:sp>
          <p:sp>
            <p:nvSpPr>
              <p:cNvPr id="11" name="Freeform 24">
                <a:extLst>
                  <a:ext uri="{FF2B5EF4-FFF2-40B4-BE49-F238E27FC236}">
                    <a16:creationId xmlns:a16="http://schemas.microsoft.com/office/drawing/2014/main" id="{646EBC51-78A2-A774-DB44-7E9A2F56EF6D}"/>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sz="1799"/>
              </a:p>
            </p:txBody>
          </p:sp>
          <p:sp>
            <p:nvSpPr>
              <p:cNvPr id="12" name="Freeform 25">
                <a:extLst>
                  <a:ext uri="{FF2B5EF4-FFF2-40B4-BE49-F238E27FC236}">
                    <a16:creationId xmlns:a16="http://schemas.microsoft.com/office/drawing/2014/main" id="{33DFBB02-2ABA-0D95-0578-C6CE36A57460}"/>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sz="1799"/>
              </a:p>
            </p:txBody>
          </p:sp>
          <p:sp>
            <p:nvSpPr>
              <p:cNvPr id="13" name="Freeform 26">
                <a:extLst>
                  <a:ext uri="{FF2B5EF4-FFF2-40B4-BE49-F238E27FC236}">
                    <a16:creationId xmlns:a16="http://schemas.microsoft.com/office/drawing/2014/main" id="{D9D929BD-8C24-2136-EEE8-6D5B358E7D3A}"/>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sz="1799"/>
              </a:p>
            </p:txBody>
          </p:sp>
          <p:sp>
            <p:nvSpPr>
              <p:cNvPr id="14" name="Freeform 27">
                <a:extLst>
                  <a:ext uri="{FF2B5EF4-FFF2-40B4-BE49-F238E27FC236}">
                    <a16:creationId xmlns:a16="http://schemas.microsoft.com/office/drawing/2014/main" id="{699B9CD5-DAEC-825B-4DAF-E2063980FA8E}"/>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sz="1799"/>
              </a:p>
            </p:txBody>
          </p:sp>
        </p:grpSp>
      </p:grpSp>
    </p:spTree>
    <p:extLst>
      <p:ext uri="{BB962C8B-B14F-4D97-AF65-F5344CB8AC3E}">
        <p14:creationId xmlns:p14="http://schemas.microsoft.com/office/powerpoint/2010/main" val="3340067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F8597B-61BC-0CCE-17A6-DBDEACDBF99C}"/>
              </a:ext>
            </a:extLst>
          </p:cNvPr>
          <p:cNvSpPr>
            <a:spLocks noGrp="1"/>
          </p:cNvSpPr>
          <p:nvPr>
            <p:ph type="body" idx="1"/>
          </p:nvPr>
        </p:nvSpPr>
        <p:spPr>
          <a:xfrm>
            <a:off x="411246" y="262759"/>
            <a:ext cx="9337227" cy="854185"/>
          </a:xfrm>
        </p:spPr>
        <p:txBody>
          <a:bodyPr>
            <a:normAutofit/>
          </a:bodyPr>
          <a:lstStyle/>
          <a:p>
            <a:r>
              <a:rPr lang="en-US" b="1">
                <a:solidFill>
                  <a:srgbClr val="000000"/>
                </a:solidFill>
              </a:rPr>
              <a:t>Benefits of Short Food Supply Chains (SFSC):</a:t>
            </a:r>
          </a:p>
          <a:p>
            <a:endParaRPr lang="en-IE">
              <a:solidFill>
                <a:srgbClr val="000000"/>
              </a:solidFill>
            </a:endParaRPr>
          </a:p>
        </p:txBody>
      </p:sp>
      <p:sp>
        <p:nvSpPr>
          <p:cNvPr id="3" name="Text Placeholder 2">
            <a:extLst>
              <a:ext uri="{FF2B5EF4-FFF2-40B4-BE49-F238E27FC236}">
                <a16:creationId xmlns:a16="http://schemas.microsoft.com/office/drawing/2014/main" id="{6C794F51-C51F-8F92-B767-27190DFAD7B6}"/>
              </a:ext>
            </a:extLst>
          </p:cNvPr>
          <p:cNvSpPr>
            <a:spLocks noGrp="1"/>
          </p:cNvSpPr>
          <p:nvPr>
            <p:ph type="body" idx="2"/>
          </p:nvPr>
        </p:nvSpPr>
        <p:spPr>
          <a:xfrm>
            <a:off x="1844104" y="3537208"/>
            <a:ext cx="2692652" cy="1202080"/>
          </a:xfrm>
        </p:spPr>
        <p:txBody>
          <a:bodyPr/>
          <a:lstStyle/>
          <a:p>
            <a:pPr marL="180000" indent="-180000" algn="l">
              <a:buFont typeface="Arial" panose="020B0604020202020204" pitchFamily="34" charset="0"/>
              <a:buChar char="•"/>
            </a:pPr>
            <a:r>
              <a:rPr lang="en-US" sz="1600">
                <a:solidFill>
                  <a:srgbClr val="000000"/>
                </a:solidFill>
                <a:latin typeface="+mn-lt"/>
              </a:rPr>
              <a:t>Receive Fairer Prices</a:t>
            </a:r>
          </a:p>
          <a:p>
            <a:pPr marL="180000" indent="-180000" algn="l">
              <a:buFont typeface="Arial" panose="020B0604020202020204" pitchFamily="34" charset="0"/>
              <a:buChar char="•"/>
            </a:pPr>
            <a:r>
              <a:rPr lang="en-US" sz="1600">
                <a:solidFill>
                  <a:srgbClr val="000000"/>
                </a:solidFill>
                <a:latin typeface="+mn-lt"/>
              </a:rPr>
              <a:t>Less Energy costs</a:t>
            </a:r>
          </a:p>
          <a:p>
            <a:pPr marL="180000" indent="-180000" algn="l">
              <a:buFont typeface="Arial" panose="020B0604020202020204" pitchFamily="34" charset="0"/>
              <a:buChar char="•"/>
            </a:pPr>
            <a:r>
              <a:rPr lang="en-US" sz="1600">
                <a:solidFill>
                  <a:srgbClr val="000000"/>
                </a:solidFill>
                <a:latin typeface="+mn-lt"/>
              </a:rPr>
              <a:t>Less Transportation costs</a:t>
            </a:r>
          </a:p>
          <a:p>
            <a:pPr marL="180000" indent="-180000" algn="l">
              <a:buFont typeface="Arial" panose="020B0604020202020204" pitchFamily="34" charset="0"/>
              <a:buChar char="•"/>
            </a:pPr>
            <a:endParaRPr lang="en-IE" sz="1600">
              <a:solidFill>
                <a:srgbClr val="000000"/>
              </a:solidFill>
              <a:latin typeface="+mn-lt"/>
            </a:endParaRPr>
          </a:p>
        </p:txBody>
      </p:sp>
      <p:grpSp>
        <p:nvGrpSpPr>
          <p:cNvPr id="9" name="Graphic 3">
            <a:extLst>
              <a:ext uri="{FF2B5EF4-FFF2-40B4-BE49-F238E27FC236}">
                <a16:creationId xmlns:a16="http://schemas.microsoft.com/office/drawing/2014/main" id="{27C86C0D-A793-CC0D-7A39-A9DB00120010}"/>
              </a:ext>
            </a:extLst>
          </p:cNvPr>
          <p:cNvGrpSpPr/>
          <p:nvPr/>
        </p:nvGrpSpPr>
        <p:grpSpPr>
          <a:xfrm>
            <a:off x="7986368" y="2093293"/>
            <a:ext cx="861740" cy="800886"/>
            <a:chOff x="8408232" y="3880051"/>
            <a:chExt cx="1097482" cy="800886"/>
          </a:xfrm>
        </p:grpSpPr>
        <p:sp>
          <p:nvSpPr>
            <p:cNvPr id="10" name="Freeform 1501">
              <a:extLst>
                <a:ext uri="{FF2B5EF4-FFF2-40B4-BE49-F238E27FC236}">
                  <a16:creationId xmlns:a16="http://schemas.microsoft.com/office/drawing/2014/main" id="{45992487-38D4-1118-6956-0763C4B604E9}"/>
                </a:ext>
              </a:extLst>
            </p:cNvPr>
            <p:cNvSpPr/>
            <p:nvPr/>
          </p:nvSpPr>
          <p:spPr>
            <a:xfrm>
              <a:off x="8493258" y="4565742"/>
              <a:ext cx="32912" cy="115195"/>
            </a:xfrm>
            <a:custGeom>
              <a:avLst/>
              <a:gdLst>
                <a:gd name="connsiteX0" fmla="*/ 16457 w 32912"/>
                <a:gd name="connsiteY0" fmla="*/ 0 h 115195"/>
                <a:gd name="connsiteX1" fmla="*/ 0 w 32912"/>
                <a:gd name="connsiteY1" fmla="*/ 16457 h 115195"/>
                <a:gd name="connsiteX2" fmla="*/ 0 w 32912"/>
                <a:gd name="connsiteY2" fmla="*/ 98740 h 115195"/>
                <a:gd name="connsiteX3" fmla="*/ 16457 w 32912"/>
                <a:gd name="connsiteY3" fmla="*/ 115196 h 115195"/>
                <a:gd name="connsiteX4" fmla="*/ 32913 w 32912"/>
                <a:gd name="connsiteY4" fmla="*/ 98740 h 115195"/>
                <a:gd name="connsiteX5" fmla="*/ 32913 w 32912"/>
                <a:gd name="connsiteY5" fmla="*/ 16457 h 115195"/>
                <a:gd name="connsiteX6" fmla="*/ 16457 w 32912"/>
                <a:gd name="connsiteY6" fmla="*/ 0 h 11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15195">
                  <a:moveTo>
                    <a:pt x="16457" y="0"/>
                  </a:moveTo>
                  <a:cubicBezTo>
                    <a:pt x="8228" y="0"/>
                    <a:pt x="0" y="8228"/>
                    <a:pt x="0" y="16457"/>
                  </a:cubicBezTo>
                  <a:lnTo>
                    <a:pt x="0" y="98740"/>
                  </a:lnTo>
                  <a:cubicBezTo>
                    <a:pt x="0" y="106968"/>
                    <a:pt x="8228" y="115196"/>
                    <a:pt x="16457" y="115196"/>
                  </a:cubicBezTo>
                  <a:cubicBezTo>
                    <a:pt x="24685" y="115196"/>
                    <a:pt x="32913" y="106968"/>
                    <a:pt x="32913" y="98740"/>
                  </a:cubicBezTo>
                  <a:lnTo>
                    <a:pt x="32913" y="16457"/>
                  </a:lnTo>
                  <a:cubicBezTo>
                    <a:pt x="30171" y="8228"/>
                    <a:pt x="24685" y="0"/>
                    <a:pt x="16457" y="0"/>
                  </a:cubicBezTo>
                  <a:close/>
                </a:path>
              </a:pathLst>
            </a:custGeom>
            <a:solidFill>
              <a:srgbClr val="000000"/>
            </a:solidFill>
            <a:ln w="27426" cap="flat">
              <a:noFill/>
              <a:prstDash val="solid"/>
              <a:miter/>
            </a:ln>
          </p:spPr>
          <p:txBody>
            <a:bodyPr rtlCol="0" anchor="ctr"/>
            <a:lstStyle/>
            <a:p>
              <a:endParaRPr lang="en-US"/>
            </a:p>
          </p:txBody>
        </p:sp>
        <p:grpSp>
          <p:nvGrpSpPr>
            <p:cNvPr id="11" name="Graphic 3">
              <a:extLst>
                <a:ext uri="{FF2B5EF4-FFF2-40B4-BE49-F238E27FC236}">
                  <a16:creationId xmlns:a16="http://schemas.microsoft.com/office/drawing/2014/main" id="{8214A68E-E57C-C67F-D863-067382D02955}"/>
                </a:ext>
              </a:extLst>
            </p:cNvPr>
            <p:cNvGrpSpPr/>
            <p:nvPr/>
          </p:nvGrpSpPr>
          <p:grpSpPr>
            <a:xfrm>
              <a:off x="8408232" y="3880051"/>
              <a:ext cx="1097482" cy="800886"/>
              <a:chOff x="8408232" y="3880051"/>
              <a:chExt cx="1097482" cy="800886"/>
            </a:xfrm>
          </p:grpSpPr>
          <p:sp>
            <p:nvSpPr>
              <p:cNvPr id="12" name="Freeform 1503">
                <a:extLst>
                  <a:ext uri="{FF2B5EF4-FFF2-40B4-BE49-F238E27FC236}">
                    <a16:creationId xmlns:a16="http://schemas.microsoft.com/office/drawing/2014/main" id="{A63B2DBB-8F1E-4E19-F800-FDD479004EAC}"/>
                  </a:ext>
                </a:extLst>
              </p:cNvPr>
              <p:cNvSpPr/>
              <p:nvPr/>
            </p:nvSpPr>
            <p:spPr>
              <a:xfrm>
                <a:off x="8408232" y="3880051"/>
                <a:ext cx="1097482" cy="800886"/>
              </a:xfrm>
              <a:custGeom>
                <a:avLst/>
                <a:gdLst>
                  <a:gd name="connsiteX0" fmla="*/ 1055965 w 1097482"/>
                  <a:gd name="connsiteY0" fmla="*/ 586951 h 800886"/>
                  <a:gd name="connsiteX1" fmla="*/ 990139 w 1097482"/>
                  <a:gd name="connsiteY1" fmla="*/ 567752 h 800886"/>
                  <a:gd name="connsiteX2" fmla="*/ 984653 w 1097482"/>
                  <a:gd name="connsiteY2" fmla="*/ 562266 h 800886"/>
                  <a:gd name="connsiteX3" fmla="*/ 984653 w 1097482"/>
                  <a:gd name="connsiteY3" fmla="*/ 540324 h 800886"/>
                  <a:gd name="connsiteX4" fmla="*/ 1001110 w 1097482"/>
                  <a:gd name="connsiteY4" fmla="*/ 526610 h 800886"/>
                  <a:gd name="connsiteX5" fmla="*/ 1036766 w 1097482"/>
                  <a:gd name="connsiteY5" fmla="*/ 441585 h 800886"/>
                  <a:gd name="connsiteX6" fmla="*/ 1036766 w 1097482"/>
                  <a:gd name="connsiteY6" fmla="*/ 411414 h 800886"/>
                  <a:gd name="connsiteX7" fmla="*/ 1042252 w 1097482"/>
                  <a:gd name="connsiteY7" fmla="*/ 397701 h 800886"/>
                  <a:gd name="connsiteX8" fmla="*/ 1053223 w 1097482"/>
                  <a:gd name="connsiteY8" fmla="*/ 353816 h 800886"/>
                  <a:gd name="connsiteX9" fmla="*/ 1053223 w 1097482"/>
                  <a:gd name="connsiteY9" fmla="*/ 271533 h 800886"/>
                  <a:gd name="connsiteX10" fmla="*/ 1036766 w 1097482"/>
                  <a:gd name="connsiteY10" fmla="*/ 255077 h 800886"/>
                  <a:gd name="connsiteX11" fmla="*/ 883171 w 1097482"/>
                  <a:gd name="connsiteY11" fmla="*/ 255077 h 800886"/>
                  <a:gd name="connsiteX12" fmla="*/ 781689 w 1097482"/>
                  <a:gd name="connsiteY12" fmla="*/ 356559 h 800886"/>
                  <a:gd name="connsiteX13" fmla="*/ 781689 w 1097482"/>
                  <a:gd name="connsiteY13" fmla="*/ 356559 h 800886"/>
                  <a:gd name="connsiteX14" fmla="*/ 789917 w 1097482"/>
                  <a:gd name="connsiteY14" fmla="*/ 394958 h 800886"/>
                  <a:gd name="connsiteX15" fmla="*/ 798145 w 1097482"/>
                  <a:gd name="connsiteY15" fmla="*/ 411414 h 800886"/>
                  <a:gd name="connsiteX16" fmla="*/ 798145 w 1097482"/>
                  <a:gd name="connsiteY16" fmla="*/ 436099 h 800886"/>
                  <a:gd name="connsiteX17" fmla="*/ 850258 w 1097482"/>
                  <a:gd name="connsiteY17" fmla="*/ 537582 h 800886"/>
                  <a:gd name="connsiteX18" fmla="*/ 850258 w 1097482"/>
                  <a:gd name="connsiteY18" fmla="*/ 559523 h 800886"/>
                  <a:gd name="connsiteX19" fmla="*/ 836544 w 1097482"/>
                  <a:gd name="connsiteY19" fmla="*/ 567752 h 800886"/>
                  <a:gd name="connsiteX20" fmla="*/ 803631 w 1097482"/>
                  <a:gd name="connsiteY20" fmla="*/ 575980 h 800886"/>
                  <a:gd name="connsiteX21" fmla="*/ 710377 w 1097482"/>
                  <a:gd name="connsiteY21" fmla="*/ 543067 h 800886"/>
                  <a:gd name="connsiteX22" fmla="*/ 704892 w 1097482"/>
                  <a:gd name="connsiteY22" fmla="*/ 532096 h 800886"/>
                  <a:gd name="connsiteX23" fmla="*/ 674721 w 1097482"/>
                  <a:gd name="connsiteY23" fmla="*/ 501926 h 800886"/>
                  <a:gd name="connsiteX24" fmla="*/ 674721 w 1097482"/>
                  <a:gd name="connsiteY24" fmla="*/ 449813 h 800886"/>
                  <a:gd name="connsiteX25" fmla="*/ 682949 w 1097482"/>
                  <a:gd name="connsiteY25" fmla="*/ 441585 h 800886"/>
                  <a:gd name="connsiteX26" fmla="*/ 740547 w 1097482"/>
                  <a:gd name="connsiteY26" fmla="*/ 304447 h 800886"/>
                  <a:gd name="connsiteX27" fmla="*/ 740547 w 1097482"/>
                  <a:gd name="connsiteY27" fmla="*/ 263305 h 800886"/>
                  <a:gd name="connsiteX28" fmla="*/ 757004 w 1097482"/>
                  <a:gd name="connsiteY28" fmla="*/ 186508 h 800886"/>
                  <a:gd name="connsiteX29" fmla="*/ 757004 w 1097482"/>
                  <a:gd name="connsiteY29" fmla="*/ 16457 h 800886"/>
                  <a:gd name="connsiteX30" fmla="*/ 740547 w 1097482"/>
                  <a:gd name="connsiteY30" fmla="*/ 0 h 800886"/>
                  <a:gd name="connsiteX31" fmla="*/ 501926 w 1097482"/>
                  <a:gd name="connsiteY31" fmla="*/ 0 h 800886"/>
                  <a:gd name="connsiteX32" fmla="*/ 348332 w 1097482"/>
                  <a:gd name="connsiteY32" fmla="*/ 153595 h 800886"/>
                  <a:gd name="connsiteX33" fmla="*/ 348332 w 1097482"/>
                  <a:gd name="connsiteY33" fmla="*/ 186508 h 800886"/>
                  <a:gd name="connsiteX34" fmla="*/ 364788 w 1097482"/>
                  <a:gd name="connsiteY34" fmla="*/ 263305 h 800886"/>
                  <a:gd name="connsiteX35" fmla="*/ 364788 w 1097482"/>
                  <a:gd name="connsiteY35" fmla="*/ 298961 h 800886"/>
                  <a:gd name="connsiteX36" fmla="*/ 433357 w 1097482"/>
                  <a:gd name="connsiteY36" fmla="*/ 447070 h 800886"/>
                  <a:gd name="connsiteX37" fmla="*/ 433357 w 1097482"/>
                  <a:gd name="connsiteY37" fmla="*/ 501926 h 800886"/>
                  <a:gd name="connsiteX38" fmla="*/ 403187 w 1097482"/>
                  <a:gd name="connsiteY38" fmla="*/ 532096 h 800886"/>
                  <a:gd name="connsiteX39" fmla="*/ 397701 w 1097482"/>
                  <a:gd name="connsiteY39" fmla="*/ 543067 h 800886"/>
                  <a:gd name="connsiteX40" fmla="*/ 298961 w 1097482"/>
                  <a:gd name="connsiteY40" fmla="*/ 578723 h 800886"/>
                  <a:gd name="connsiteX41" fmla="*/ 279763 w 1097482"/>
                  <a:gd name="connsiteY41" fmla="*/ 589694 h 800886"/>
                  <a:gd name="connsiteX42" fmla="*/ 263306 w 1097482"/>
                  <a:gd name="connsiteY42" fmla="*/ 581466 h 800886"/>
                  <a:gd name="connsiteX43" fmla="*/ 323646 w 1097482"/>
                  <a:gd name="connsiteY43" fmla="*/ 532096 h 800886"/>
                  <a:gd name="connsiteX44" fmla="*/ 323646 w 1097482"/>
                  <a:gd name="connsiteY44" fmla="*/ 518382 h 800886"/>
                  <a:gd name="connsiteX45" fmla="*/ 309932 w 1097482"/>
                  <a:gd name="connsiteY45" fmla="*/ 419643 h 800886"/>
                  <a:gd name="connsiteX46" fmla="*/ 307190 w 1097482"/>
                  <a:gd name="connsiteY46" fmla="*/ 389472 h 800886"/>
                  <a:gd name="connsiteX47" fmla="*/ 172794 w 1097482"/>
                  <a:gd name="connsiteY47" fmla="*/ 255077 h 800886"/>
                  <a:gd name="connsiteX48" fmla="*/ 38399 w 1097482"/>
                  <a:gd name="connsiteY48" fmla="*/ 389472 h 800886"/>
                  <a:gd name="connsiteX49" fmla="*/ 35656 w 1097482"/>
                  <a:gd name="connsiteY49" fmla="*/ 419643 h 800886"/>
                  <a:gd name="connsiteX50" fmla="*/ 21942 w 1097482"/>
                  <a:gd name="connsiteY50" fmla="*/ 518382 h 800886"/>
                  <a:gd name="connsiteX51" fmla="*/ 21942 w 1097482"/>
                  <a:gd name="connsiteY51" fmla="*/ 532096 h 800886"/>
                  <a:gd name="connsiteX52" fmla="*/ 82283 w 1097482"/>
                  <a:gd name="connsiteY52" fmla="*/ 581466 h 800886"/>
                  <a:gd name="connsiteX53" fmla="*/ 38399 w 1097482"/>
                  <a:gd name="connsiteY53" fmla="*/ 603408 h 800886"/>
                  <a:gd name="connsiteX54" fmla="*/ 0 w 1097482"/>
                  <a:gd name="connsiteY54" fmla="*/ 663748 h 800886"/>
                  <a:gd name="connsiteX55" fmla="*/ 0 w 1097482"/>
                  <a:gd name="connsiteY55" fmla="*/ 781687 h 800886"/>
                  <a:gd name="connsiteX56" fmla="*/ 16457 w 1097482"/>
                  <a:gd name="connsiteY56" fmla="*/ 798144 h 800886"/>
                  <a:gd name="connsiteX57" fmla="*/ 32914 w 1097482"/>
                  <a:gd name="connsiteY57" fmla="*/ 781687 h 800886"/>
                  <a:gd name="connsiteX58" fmla="*/ 32914 w 1097482"/>
                  <a:gd name="connsiteY58" fmla="*/ 663748 h 800886"/>
                  <a:gd name="connsiteX59" fmla="*/ 52112 w 1097482"/>
                  <a:gd name="connsiteY59" fmla="*/ 633578 h 800886"/>
                  <a:gd name="connsiteX60" fmla="*/ 104225 w 1097482"/>
                  <a:gd name="connsiteY60" fmla="*/ 606151 h 800886"/>
                  <a:gd name="connsiteX61" fmla="*/ 123425 w 1097482"/>
                  <a:gd name="connsiteY61" fmla="*/ 622607 h 800886"/>
                  <a:gd name="connsiteX62" fmla="*/ 170052 w 1097482"/>
                  <a:gd name="connsiteY62" fmla="*/ 641806 h 800886"/>
                  <a:gd name="connsiteX63" fmla="*/ 216678 w 1097482"/>
                  <a:gd name="connsiteY63" fmla="*/ 622607 h 800886"/>
                  <a:gd name="connsiteX64" fmla="*/ 235878 w 1097482"/>
                  <a:gd name="connsiteY64" fmla="*/ 606151 h 800886"/>
                  <a:gd name="connsiteX65" fmla="*/ 252335 w 1097482"/>
                  <a:gd name="connsiteY65" fmla="*/ 614379 h 800886"/>
                  <a:gd name="connsiteX66" fmla="*/ 238621 w 1097482"/>
                  <a:gd name="connsiteY66" fmla="*/ 658263 h 800886"/>
                  <a:gd name="connsiteX67" fmla="*/ 238621 w 1097482"/>
                  <a:gd name="connsiteY67" fmla="*/ 781687 h 800886"/>
                  <a:gd name="connsiteX68" fmla="*/ 255077 w 1097482"/>
                  <a:gd name="connsiteY68" fmla="*/ 798144 h 800886"/>
                  <a:gd name="connsiteX69" fmla="*/ 271534 w 1097482"/>
                  <a:gd name="connsiteY69" fmla="*/ 781687 h 800886"/>
                  <a:gd name="connsiteX70" fmla="*/ 271534 w 1097482"/>
                  <a:gd name="connsiteY70" fmla="*/ 658263 h 800886"/>
                  <a:gd name="connsiteX71" fmla="*/ 307190 w 1097482"/>
                  <a:gd name="connsiteY71" fmla="*/ 608893 h 800886"/>
                  <a:gd name="connsiteX72" fmla="*/ 411415 w 1097482"/>
                  <a:gd name="connsiteY72" fmla="*/ 570495 h 800886"/>
                  <a:gd name="connsiteX73" fmla="*/ 455300 w 1097482"/>
                  <a:gd name="connsiteY73" fmla="*/ 636321 h 800886"/>
                  <a:gd name="connsiteX74" fmla="*/ 479984 w 1097482"/>
                  <a:gd name="connsiteY74" fmla="*/ 650035 h 800886"/>
                  <a:gd name="connsiteX75" fmla="*/ 482727 w 1097482"/>
                  <a:gd name="connsiteY75" fmla="*/ 650035 h 800886"/>
                  <a:gd name="connsiteX76" fmla="*/ 504669 w 1097482"/>
                  <a:gd name="connsiteY76" fmla="*/ 639064 h 800886"/>
                  <a:gd name="connsiteX77" fmla="*/ 532097 w 1097482"/>
                  <a:gd name="connsiteY77" fmla="*/ 611636 h 800886"/>
                  <a:gd name="connsiteX78" fmla="*/ 532097 w 1097482"/>
                  <a:gd name="connsiteY78" fmla="*/ 778944 h 800886"/>
                  <a:gd name="connsiteX79" fmla="*/ 548553 w 1097482"/>
                  <a:gd name="connsiteY79" fmla="*/ 795401 h 800886"/>
                  <a:gd name="connsiteX80" fmla="*/ 565010 w 1097482"/>
                  <a:gd name="connsiteY80" fmla="*/ 778944 h 800886"/>
                  <a:gd name="connsiteX81" fmla="*/ 565010 w 1097482"/>
                  <a:gd name="connsiteY81" fmla="*/ 611636 h 800886"/>
                  <a:gd name="connsiteX82" fmla="*/ 592438 w 1097482"/>
                  <a:gd name="connsiteY82" fmla="*/ 639064 h 800886"/>
                  <a:gd name="connsiteX83" fmla="*/ 614380 w 1097482"/>
                  <a:gd name="connsiteY83" fmla="*/ 650035 h 800886"/>
                  <a:gd name="connsiteX84" fmla="*/ 617123 w 1097482"/>
                  <a:gd name="connsiteY84" fmla="*/ 650035 h 800886"/>
                  <a:gd name="connsiteX85" fmla="*/ 641807 w 1097482"/>
                  <a:gd name="connsiteY85" fmla="*/ 636321 h 800886"/>
                  <a:gd name="connsiteX86" fmla="*/ 685692 w 1097482"/>
                  <a:gd name="connsiteY86" fmla="*/ 570495 h 800886"/>
                  <a:gd name="connsiteX87" fmla="*/ 789917 w 1097482"/>
                  <a:gd name="connsiteY87" fmla="*/ 608893 h 800886"/>
                  <a:gd name="connsiteX88" fmla="*/ 825573 w 1097482"/>
                  <a:gd name="connsiteY88" fmla="*/ 658263 h 800886"/>
                  <a:gd name="connsiteX89" fmla="*/ 825573 w 1097482"/>
                  <a:gd name="connsiteY89" fmla="*/ 781687 h 800886"/>
                  <a:gd name="connsiteX90" fmla="*/ 842030 w 1097482"/>
                  <a:gd name="connsiteY90" fmla="*/ 798144 h 800886"/>
                  <a:gd name="connsiteX91" fmla="*/ 858486 w 1097482"/>
                  <a:gd name="connsiteY91" fmla="*/ 781687 h 800886"/>
                  <a:gd name="connsiteX92" fmla="*/ 858486 w 1097482"/>
                  <a:gd name="connsiteY92" fmla="*/ 658263 h 800886"/>
                  <a:gd name="connsiteX93" fmla="*/ 833801 w 1097482"/>
                  <a:gd name="connsiteY93" fmla="*/ 600665 h 800886"/>
                  <a:gd name="connsiteX94" fmla="*/ 836544 w 1097482"/>
                  <a:gd name="connsiteY94" fmla="*/ 600665 h 800886"/>
                  <a:gd name="connsiteX95" fmla="*/ 850258 w 1097482"/>
                  <a:gd name="connsiteY95" fmla="*/ 595179 h 800886"/>
                  <a:gd name="connsiteX96" fmla="*/ 891399 w 1097482"/>
                  <a:gd name="connsiteY96" fmla="*/ 636321 h 800886"/>
                  <a:gd name="connsiteX97" fmla="*/ 891399 w 1097482"/>
                  <a:gd name="connsiteY97" fmla="*/ 784430 h 800886"/>
                  <a:gd name="connsiteX98" fmla="*/ 907856 w 1097482"/>
                  <a:gd name="connsiteY98" fmla="*/ 800887 h 800886"/>
                  <a:gd name="connsiteX99" fmla="*/ 924313 w 1097482"/>
                  <a:gd name="connsiteY99" fmla="*/ 784430 h 800886"/>
                  <a:gd name="connsiteX100" fmla="*/ 924313 w 1097482"/>
                  <a:gd name="connsiteY100" fmla="*/ 636321 h 800886"/>
                  <a:gd name="connsiteX101" fmla="*/ 965454 w 1097482"/>
                  <a:gd name="connsiteY101" fmla="*/ 595179 h 800886"/>
                  <a:gd name="connsiteX102" fmla="*/ 970940 w 1097482"/>
                  <a:gd name="connsiteY102" fmla="*/ 597922 h 800886"/>
                  <a:gd name="connsiteX103" fmla="*/ 1036766 w 1097482"/>
                  <a:gd name="connsiteY103" fmla="*/ 617122 h 800886"/>
                  <a:gd name="connsiteX104" fmla="*/ 1061451 w 1097482"/>
                  <a:gd name="connsiteY104" fmla="*/ 650035 h 800886"/>
                  <a:gd name="connsiteX105" fmla="*/ 1061451 w 1097482"/>
                  <a:gd name="connsiteY105" fmla="*/ 781687 h 800886"/>
                  <a:gd name="connsiteX106" fmla="*/ 1077907 w 1097482"/>
                  <a:gd name="connsiteY106" fmla="*/ 798144 h 800886"/>
                  <a:gd name="connsiteX107" fmla="*/ 1094364 w 1097482"/>
                  <a:gd name="connsiteY107" fmla="*/ 781687 h 800886"/>
                  <a:gd name="connsiteX108" fmla="*/ 1094364 w 1097482"/>
                  <a:gd name="connsiteY108" fmla="*/ 650035 h 800886"/>
                  <a:gd name="connsiteX109" fmla="*/ 1055965 w 1097482"/>
                  <a:gd name="connsiteY109" fmla="*/ 586951 h 800886"/>
                  <a:gd name="connsiteX110" fmla="*/ 117939 w 1097482"/>
                  <a:gd name="connsiteY110" fmla="*/ 559523 h 800886"/>
                  <a:gd name="connsiteX111" fmla="*/ 65826 w 1097482"/>
                  <a:gd name="connsiteY111" fmla="*/ 526610 h 800886"/>
                  <a:gd name="connsiteX112" fmla="*/ 74055 w 1097482"/>
                  <a:gd name="connsiteY112" fmla="*/ 488212 h 800886"/>
                  <a:gd name="connsiteX113" fmla="*/ 115197 w 1097482"/>
                  <a:gd name="connsiteY113" fmla="*/ 540324 h 800886"/>
                  <a:gd name="connsiteX114" fmla="*/ 115197 w 1097482"/>
                  <a:gd name="connsiteY114" fmla="*/ 559523 h 800886"/>
                  <a:gd name="connsiteX115" fmla="*/ 211193 w 1097482"/>
                  <a:gd name="connsiteY115" fmla="*/ 603408 h 800886"/>
                  <a:gd name="connsiteX116" fmla="*/ 161823 w 1097482"/>
                  <a:gd name="connsiteY116" fmla="*/ 603408 h 800886"/>
                  <a:gd name="connsiteX117" fmla="*/ 148109 w 1097482"/>
                  <a:gd name="connsiteY117" fmla="*/ 589694 h 800886"/>
                  <a:gd name="connsiteX118" fmla="*/ 150852 w 1097482"/>
                  <a:gd name="connsiteY118" fmla="*/ 573237 h 800886"/>
                  <a:gd name="connsiteX119" fmla="*/ 150852 w 1097482"/>
                  <a:gd name="connsiteY119" fmla="*/ 556781 h 800886"/>
                  <a:gd name="connsiteX120" fmla="*/ 186508 w 1097482"/>
                  <a:gd name="connsiteY120" fmla="*/ 562266 h 800886"/>
                  <a:gd name="connsiteX121" fmla="*/ 222164 w 1097482"/>
                  <a:gd name="connsiteY121" fmla="*/ 556781 h 800886"/>
                  <a:gd name="connsiteX122" fmla="*/ 222164 w 1097482"/>
                  <a:gd name="connsiteY122" fmla="*/ 573237 h 800886"/>
                  <a:gd name="connsiteX123" fmla="*/ 224907 w 1097482"/>
                  <a:gd name="connsiteY123" fmla="*/ 589694 h 800886"/>
                  <a:gd name="connsiteX124" fmla="*/ 211193 w 1097482"/>
                  <a:gd name="connsiteY124" fmla="*/ 603408 h 800886"/>
                  <a:gd name="connsiteX125" fmla="*/ 186508 w 1097482"/>
                  <a:gd name="connsiteY125" fmla="*/ 529353 h 800886"/>
                  <a:gd name="connsiteX126" fmla="*/ 101483 w 1097482"/>
                  <a:gd name="connsiteY126" fmla="*/ 444327 h 800886"/>
                  <a:gd name="connsiteX127" fmla="*/ 85026 w 1097482"/>
                  <a:gd name="connsiteY127" fmla="*/ 427871 h 800886"/>
                  <a:gd name="connsiteX128" fmla="*/ 82283 w 1097482"/>
                  <a:gd name="connsiteY128" fmla="*/ 427871 h 800886"/>
                  <a:gd name="connsiteX129" fmla="*/ 82283 w 1097482"/>
                  <a:gd name="connsiteY129" fmla="*/ 425128 h 800886"/>
                  <a:gd name="connsiteX130" fmla="*/ 82283 w 1097482"/>
                  <a:gd name="connsiteY130" fmla="*/ 394958 h 800886"/>
                  <a:gd name="connsiteX131" fmla="*/ 115197 w 1097482"/>
                  <a:gd name="connsiteY131" fmla="*/ 320903 h 800886"/>
                  <a:gd name="connsiteX132" fmla="*/ 186508 w 1097482"/>
                  <a:gd name="connsiteY132" fmla="*/ 290733 h 800886"/>
                  <a:gd name="connsiteX133" fmla="*/ 257820 w 1097482"/>
                  <a:gd name="connsiteY133" fmla="*/ 320903 h 800886"/>
                  <a:gd name="connsiteX134" fmla="*/ 290734 w 1097482"/>
                  <a:gd name="connsiteY134" fmla="*/ 394958 h 800886"/>
                  <a:gd name="connsiteX135" fmla="*/ 290734 w 1097482"/>
                  <a:gd name="connsiteY135" fmla="*/ 425128 h 800886"/>
                  <a:gd name="connsiteX136" fmla="*/ 290734 w 1097482"/>
                  <a:gd name="connsiteY136" fmla="*/ 427871 h 800886"/>
                  <a:gd name="connsiteX137" fmla="*/ 211193 w 1097482"/>
                  <a:gd name="connsiteY137" fmla="*/ 370273 h 800886"/>
                  <a:gd name="connsiteX138" fmla="*/ 150852 w 1097482"/>
                  <a:gd name="connsiteY138" fmla="*/ 359302 h 800886"/>
                  <a:gd name="connsiteX139" fmla="*/ 139881 w 1097482"/>
                  <a:gd name="connsiteY139" fmla="*/ 364787 h 800886"/>
                  <a:gd name="connsiteX140" fmla="*/ 112454 w 1097482"/>
                  <a:gd name="connsiteY140" fmla="*/ 394958 h 800886"/>
                  <a:gd name="connsiteX141" fmla="*/ 112454 w 1097482"/>
                  <a:gd name="connsiteY141" fmla="*/ 416900 h 800886"/>
                  <a:gd name="connsiteX142" fmla="*/ 134395 w 1097482"/>
                  <a:gd name="connsiteY142" fmla="*/ 416900 h 800886"/>
                  <a:gd name="connsiteX143" fmla="*/ 159080 w 1097482"/>
                  <a:gd name="connsiteY143" fmla="*/ 392215 h 800886"/>
                  <a:gd name="connsiteX144" fmla="*/ 271534 w 1097482"/>
                  <a:gd name="connsiteY144" fmla="*/ 458041 h 800886"/>
                  <a:gd name="connsiteX145" fmla="*/ 186508 w 1097482"/>
                  <a:gd name="connsiteY145" fmla="*/ 529353 h 800886"/>
                  <a:gd name="connsiteX146" fmla="*/ 252335 w 1097482"/>
                  <a:gd name="connsiteY146" fmla="*/ 559523 h 800886"/>
                  <a:gd name="connsiteX147" fmla="*/ 252335 w 1097482"/>
                  <a:gd name="connsiteY147" fmla="*/ 540324 h 800886"/>
                  <a:gd name="connsiteX148" fmla="*/ 293476 w 1097482"/>
                  <a:gd name="connsiteY148" fmla="*/ 488212 h 800886"/>
                  <a:gd name="connsiteX149" fmla="*/ 301704 w 1097482"/>
                  <a:gd name="connsiteY149" fmla="*/ 526610 h 800886"/>
                  <a:gd name="connsiteX150" fmla="*/ 252335 w 1097482"/>
                  <a:gd name="connsiteY150" fmla="*/ 559523 h 800886"/>
                  <a:gd name="connsiteX151" fmla="*/ 405929 w 1097482"/>
                  <a:gd name="connsiteY151" fmla="*/ 298961 h 800886"/>
                  <a:gd name="connsiteX152" fmla="*/ 405929 w 1097482"/>
                  <a:gd name="connsiteY152" fmla="*/ 260562 h 800886"/>
                  <a:gd name="connsiteX153" fmla="*/ 403187 w 1097482"/>
                  <a:gd name="connsiteY153" fmla="*/ 252334 h 800886"/>
                  <a:gd name="connsiteX154" fmla="*/ 386730 w 1097482"/>
                  <a:gd name="connsiteY154" fmla="*/ 186508 h 800886"/>
                  <a:gd name="connsiteX155" fmla="*/ 386730 w 1097482"/>
                  <a:gd name="connsiteY155" fmla="*/ 153595 h 800886"/>
                  <a:gd name="connsiteX156" fmla="*/ 507412 w 1097482"/>
                  <a:gd name="connsiteY156" fmla="*/ 32913 h 800886"/>
                  <a:gd name="connsiteX157" fmla="*/ 729576 w 1097482"/>
                  <a:gd name="connsiteY157" fmla="*/ 32913 h 800886"/>
                  <a:gd name="connsiteX158" fmla="*/ 729576 w 1097482"/>
                  <a:gd name="connsiteY158" fmla="*/ 186508 h 800886"/>
                  <a:gd name="connsiteX159" fmla="*/ 713120 w 1097482"/>
                  <a:gd name="connsiteY159" fmla="*/ 252334 h 800886"/>
                  <a:gd name="connsiteX160" fmla="*/ 710377 w 1097482"/>
                  <a:gd name="connsiteY160" fmla="*/ 260562 h 800886"/>
                  <a:gd name="connsiteX161" fmla="*/ 710377 w 1097482"/>
                  <a:gd name="connsiteY161" fmla="*/ 307189 h 800886"/>
                  <a:gd name="connsiteX162" fmla="*/ 661007 w 1097482"/>
                  <a:gd name="connsiteY162" fmla="*/ 419643 h 800886"/>
                  <a:gd name="connsiteX163" fmla="*/ 650036 w 1097482"/>
                  <a:gd name="connsiteY163" fmla="*/ 430614 h 800886"/>
                  <a:gd name="connsiteX164" fmla="*/ 650036 w 1097482"/>
                  <a:gd name="connsiteY164" fmla="*/ 430614 h 800886"/>
                  <a:gd name="connsiteX165" fmla="*/ 545811 w 1097482"/>
                  <a:gd name="connsiteY165" fmla="*/ 460784 h 800886"/>
                  <a:gd name="connsiteX166" fmla="*/ 405929 w 1097482"/>
                  <a:gd name="connsiteY166" fmla="*/ 298961 h 800886"/>
                  <a:gd name="connsiteX167" fmla="*/ 496441 w 1097482"/>
                  <a:gd name="connsiteY167" fmla="*/ 619864 h 800886"/>
                  <a:gd name="connsiteX168" fmla="*/ 496441 w 1097482"/>
                  <a:gd name="connsiteY168" fmla="*/ 619864 h 800886"/>
                  <a:gd name="connsiteX169" fmla="*/ 496441 w 1097482"/>
                  <a:gd name="connsiteY169" fmla="*/ 619864 h 800886"/>
                  <a:gd name="connsiteX170" fmla="*/ 444329 w 1097482"/>
                  <a:gd name="connsiteY170" fmla="*/ 545810 h 800886"/>
                  <a:gd name="connsiteX171" fmla="*/ 460785 w 1097482"/>
                  <a:gd name="connsiteY171" fmla="*/ 529353 h 800886"/>
                  <a:gd name="connsiteX172" fmla="*/ 534840 w 1097482"/>
                  <a:gd name="connsiteY172" fmla="*/ 581466 h 800886"/>
                  <a:gd name="connsiteX173" fmla="*/ 496441 w 1097482"/>
                  <a:gd name="connsiteY173" fmla="*/ 619864 h 800886"/>
                  <a:gd name="connsiteX174" fmla="*/ 559524 w 1097482"/>
                  <a:gd name="connsiteY174" fmla="*/ 559523 h 800886"/>
                  <a:gd name="connsiteX175" fmla="*/ 474498 w 1097482"/>
                  <a:gd name="connsiteY175" fmla="*/ 499183 h 800886"/>
                  <a:gd name="connsiteX176" fmla="*/ 474498 w 1097482"/>
                  <a:gd name="connsiteY176" fmla="*/ 469013 h 800886"/>
                  <a:gd name="connsiteX177" fmla="*/ 548553 w 1097482"/>
                  <a:gd name="connsiteY177" fmla="*/ 490954 h 800886"/>
                  <a:gd name="connsiteX178" fmla="*/ 562267 w 1097482"/>
                  <a:gd name="connsiteY178" fmla="*/ 490954 h 800886"/>
                  <a:gd name="connsiteX179" fmla="*/ 647293 w 1097482"/>
                  <a:gd name="connsiteY179" fmla="*/ 469013 h 800886"/>
                  <a:gd name="connsiteX180" fmla="*/ 647293 w 1097482"/>
                  <a:gd name="connsiteY180" fmla="*/ 499183 h 800886"/>
                  <a:gd name="connsiteX181" fmla="*/ 559524 w 1097482"/>
                  <a:gd name="connsiteY181" fmla="*/ 559523 h 800886"/>
                  <a:gd name="connsiteX182" fmla="*/ 628094 w 1097482"/>
                  <a:gd name="connsiteY182" fmla="*/ 619864 h 800886"/>
                  <a:gd name="connsiteX183" fmla="*/ 628094 w 1097482"/>
                  <a:gd name="connsiteY183" fmla="*/ 619864 h 800886"/>
                  <a:gd name="connsiteX184" fmla="*/ 628094 w 1097482"/>
                  <a:gd name="connsiteY184" fmla="*/ 619864 h 800886"/>
                  <a:gd name="connsiteX185" fmla="*/ 586952 w 1097482"/>
                  <a:gd name="connsiteY185" fmla="*/ 581466 h 800886"/>
                  <a:gd name="connsiteX186" fmla="*/ 661007 w 1097482"/>
                  <a:gd name="connsiteY186" fmla="*/ 529353 h 800886"/>
                  <a:gd name="connsiteX187" fmla="*/ 677464 w 1097482"/>
                  <a:gd name="connsiteY187" fmla="*/ 545810 h 800886"/>
                  <a:gd name="connsiteX188" fmla="*/ 628094 w 1097482"/>
                  <a:gd name="connsiteY188" fmla="*/ 619864 h 800886"/>
                  <a:gd name="connsiteX189" fmla="*/ 918827 w 1097482"/>
                  <a:gd name="connsiteY189" fmla="*/ 606151 h 800886"/>
                  <a:gd name="connsiteX190" fmla="*/ 883171 w 1097482"/>
                  <a:gd name="connsiteY190" fmla="*/ 570495 h 800886"/>
                  <a:gd name="connsiteX191" fmla="*/ 883171 w 1097482"/>
                  <a:gd name="connsiteY191" fmla="*/ 562266 h 800886"/>
                  <a:gd name="connsiteX192" fmla="*/ 883171 w 1097482"/>
                  <a:gd name="connsiteY192" fmla="*/ 556781 h 800886"/>
                  <a:gd name="connsiteX193" fmla="*/ 916084 w 1097482"/>
                  <a:gd name="connsiteY193" fmla="*/ 562266 h 800886"/>
                  <a:gd name="connsiteX194" fmla="*/ 918827 w 1097482"/>
                  <a:gd name="connsiteY194" fmla="*/ 562266 h 800886"/>
                  <a:gd name="connsiteX195" fmla="*/ 954483 w 1097482"/>
                  <a:gd name="connsiteY195" fmla="*/ 556781 h 800886"/>
                  <a:gd name="connsiteX196" fmla="*/ 954483 w 1097482"/>
                  <a:gd name="connsiteY196" fmla="*/ 562266 h 800886"/>
                  <a:gd name="connsiteX197" fmla="*/ 954483 w 1097482"/>
                  <a:gd name="connsiteY197" fmla="*/ 570495 h 800886"/>
                  <a:gd name="connsiteX198" fmla="*/ 918827 w 1097482"/>
                  <a:gd name="connsiteY198" fmla="*/ 606151 h 800886"/>
                  <a:gd name="connsiteX199" fmla="*/ 979168 w 1097482"/>
                  <a:gd name="connsiteY199" fmla="*/ 504668 h 800886"/>
                  <a:gd name="connsiteX200" fmla="*/ 916084 w 1097482"/>
                  <a:gd name="connsiteY200" fmla="*/ 529353 h 800886"/>
                  <a:gd name="connsiteX201" fmla="*/ 831058 w 1097482"/>
                  <a:gd name="connsiteY201" fmla="*/ 438842 h 800886"/>
                  <a:gd name="connsiteX202" fmla="*/ 831058 w 1097482"/>
                  <a:gd name="connsiteY202" fmla="*/ 408671 h 800886"/>
                  <a:gd name="connsiteX203" fmla="*/ 828316 w 1097482"/>
                  <a:gd name="connsiteY203" fmla="*/ 400443 h 800886"/>
                  <a:gd name="connsiteX204" fmla="*/ 817344 w 1097482"/>
                  <a:gd name="connsiteY204" fmla="*/ 381244 h 800886"/>
                  <a:gd name="connsiteX205" fmla="*/ 811859 w 1097482"/>
                  <a:gd name="connsiteY205" fmla="*/ 356559 h 800886"/>
                  <a:gd name="connsiteX206" fmla="*/ 811859 w 1097482"/>
                  <a:gd name="connsiteY206" fmla="*/ 356559 h 800886"/>
                  <a:gd name="connsiteX207" fmla="*/ 880429 w 1097482"/>
                  <a:gd name="connsiteY207" fmla="*/ 287990 h 800886"/>
                  <a:gd name="connsiteX208" fmla="*/ 1017567 w 1097482"/>
                  <a:gd name="connsiteY208" fmla="*/ 287990 h 800886"/>
                  <a:gd name="connsiteX209" fmla="*/ 1017567 w 1097482"/>
                  <a:gd name="connsiteY209" fmla="*/ 353816 h 800886"/>
                  <a:gd name="connsiteX210" fmla="*/ 1009338 w 1097482"/>
                  <a:gd name="connsiteY210" fmla="*/ 383987 h 800886"/>
                  <a:gd name="connsiteX211" fmla="*/ 1001110 w 1097482"/>
                  <a:gd name="connsiteY211" fmla="*/ 400443 h 800886"/>
                  <a:gd name="connsiteX212" fmla="*/ 998367 w 1097482"/>
                  <a:gd name="connsiteY212" fmla="*/ 408671 h 800886"/>
                  <a:gd name="connsiteX213" fmla="*/ 998367 w 1097482"/>
                  <a:gd name="connsiteY213" fmla="*/ 441585 h 800886"/>
                  <a:gd name="connsiteX214" fmla="*/ 979168 w 1097482"/>
                  <a:gd name="connsiteY214" fmla="*/ 504668 h 80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1097482" h="800886">
                    <a:moveTo>
                      <a:pt x="1055965" y="586951"/>
                    </a:moveTo>
                    <a:lnTo>
                      <a:pt x="990139" y="567752"/>
                    </a:lnTo>
                    <a:cubicBezTo>
                      <a:pt x="987396" y="567752"/>
                      <a:pt x="984653" y="565009"/>
                      <a:pt x="984653" y="562266"/>
                    </a:cubicBezTo>
                    <a:lnTo>
                      <a:pt x="984653" y="540324"/>
                    </a:lnTo>
                    <a:cubicBezTo>
                      <a:pt x="990139" y="537582"/>
                      <a:pt x="995624" y="532096"/>
                      <a:pt x="1001110" y="526610"/>
                    </a:cubicBezTo>
                    <a:cubicBezTo>
                      <a:pt x="1023052" y="504668"/>
                      <a:pt x="1036766" y="474498"/>
                      <a:pt x="1036766" y="441585"/>
                    </a:cubicBezTo>
                    <a:lnTo>
                      <a:pt x="1036766" y="411414"/>
                    </a:lnTo>
                    <a:lnTo>
                      <a:pt x="1042252" y="397701"/>
                    </a:lnTo>
                    <a:cubicBezTo>
                      <a:pt x="1050480" y="383987"/>
                      <a:pt x="1053223" y="367530"/>
                      <a:pt x="1053223" y="353816"/>
                    </a:cubicBezTo>
                    <a:lnTo>
                      <a:pt x="1053223" y="271533"/>
                    </a:lnTo>
                    <a:cubicBezTo>
                      <a:pt x="1053223" y="263305"/>
                      <a:pt x="1044995" y="255077"/>
                      <a:pt x="1036766" y="255077"/>
                    </a:cubicBezTo>
                    <a:lnTo>
                      <a:pt x="883171" y="255077"/>
                    </a:lnTo>
                    <a:cubicBezTo>
                      <a:pt x="828316" y="255077"/>
                      <a:pt x="781689" y="301704"/>
                      <a:pt x="781689" y="356559"/>
                    </a:cubicBezTo>
                    <a:lnTo>
                      <a:pt x="781689" y="356559"/>
                    </a:lnTo>
                    <a:cubicBezTo>
                      <a:pt x="781689" y="370273"/>
                      <a:pt x="784432" y="381244"/>
                      <a:pt x="789917" y="394958"/>
                    </a:cubicBezTo>
                    <a:lnTo>
                      <a:pt x="798145" y="411414"/>
                    </a:lnTo>
                    <a:lnTo>
                      <a:pt x="798145" y="436099"/>
                    </a:lnTo>
                    <a:cubicBezTo>
                      <a:pt x="798145" y="477240"/>
                      <a:pt x="817344" y="515639"/>
                      <a:pt x="850258" y="537582"/>
                    </a:cubicBezTo>
                    <a:lnTo>
                      <a:pt x="850258" y="559523"/>
                    </a:lnTo>
                    <a:cubicBezTo>
                      <a:pt x="850258" y="562266"/>
                      <a:pt x="850258" y="565009"/>
                      <a:pt x="836544" y="567752"/>
                    </a:cubicBezTo>
                    <a:lnTo>
                      <a:pt x="803631" y="575980"/>
                    </a:lnTo>
                    <a:lnTo>
                      <a:pt x="710377" y="543067"/>
                    </a:lnTo>
                    <a:cubicBezTo>
                      <a:pt x="710377" y="537582"/>
                      <a:pt x="710377" y="534839"/>
                      <a:pt x="704892" y="532096"/>
                    </a:cubicBezTo>
                    <a:lnTo>
                      <a:pt x="674721" y="501926"/>
                    </a:lnTo>
                    <a:lnTo>
                      <a:pt x="674721" y="449813"/>
                    </a:lnTo>
                    <a:cubicBezTo>
                      <a:pt x="677464" y="447070"/>
                      <a:pt x="680206" y="444327"/>
                      <a:pt x="682949" y="441585"/>
                    </a:cubicBezTo>
                    <a:cubicBezTo>
                      <a:pt x="721348" y="405929"/>
                      <a:pt x="740547" y="356559"/>
                      <a:pt x="740547" y="304447"/>
                    </a:cubicBezTo>
                    <a:lnTo>
                      <a:pt x="740547" y="263305"/>
                    </a:lnTo>
                    <a:cubicBezTo>
                      <a:pt x="751518" y="238620"/>
                      <a:pt x="757004" y="213936"/>
                      <a:pt x="757004" y="186508"/>
                    </a:cubicBezTo>
                    <a:lnTo>
                      <a:pt x="757004" y="16457"/>
                    </a:lnTo>
                    <a:cubicBezTo>
                      <a:pt x="757004" y="8228"/>
                      <a:pt x="748775" y="0"/>
                      <a:pt x="740547" y="0"/>
                    </a:cubicBezTo>
                    <a:lnTo>
                      <a:pt x="501926" y="0"/>
                    </a:lnTo>
                    <a:cubicBezTo>
                      <a:pt x="416901" y="0"/>
                      <a:pt x="348332" y="68569"/>
                      <a:pt x="348332" y="153595"/>
                    </a:cubicBezTo>
                    <a:lnTo>
                      <a:pt x="348332" y="186508"/>
                    </a:lnTo>
                    <a:cubicBezTo>
                      <a:pt x="348332" y="213936"/>
                      <a:pt x="353817" y="238620"/>
                      <a:pt x="364788" y="263305"/>
                    </a:cubicBezTo>
                    <a:lnTo>
                      <a:pt x="364788" y="298961"/>
                    </a:lnTo>
                    <a:cubicBezTo>
                      <a:pt x="364788" y="359302"/>
                      <a:pt x="392215" y="411414"/>
                      <a:pt x="433357" y="447070"/>
                    </a:cubicBezTo>
                    <a:lnTo>
                      <a:pt x="433357" y="501926"/>
                    </a:lnTo>
                    <a:lnTo>
                      <a:pt x="403187" y="532096"/>
                    </a:lnTo>
                    <a:cubicBezTo>
                      <a:pt x="400444" y="534839"/>
                      <a:pt x="397701" y="540324"/>
                      <a:pt x="397701" y="543067"/>
                    </a:cubicBezTo>
                    <a:lnTo>
                      <a:pt x="298961" y="578723"/>
                    </a:lnTo>
                    <a:cubicBezTo>
                      <a:pt x="290734" y="581466"/>
                      <a:pt x="285248" y="584208"/>
                      <a:pt x="279763" y="589694"/>
                    </a:cubicBezTo>
                    <a:lnTo>
                      <a:pt x="263306" y="581466"/>
                    </a:lnTo>
                    <a:cubicBezTo>
                      <a:pt x="309932" y="562266"/>
                      <a:pt x="323646" y="532096"/>
                      <a:pt x="323646" y="532096"/>
                    </a:cubicBezTo>
                    <a:cubicBezTo>
                      <a:pt x="326389" y="526610"/>
                      <a:pt x="326389" y="521125"/>
                      <a:pt x="323646" y="518382"/>
                    </a:cubicBezTo>
                    <a:cubicBezTo>
                      <a:pt x="312675" y="496440"/>
                      <a:pt x="309932" y="452556"/>
                      <a:pt x="309932" y="419643"/>
                    </a:cubicBezTo>
                    <a:cubicBezTo>
                      <a:pt x="309932" y="408671"/>
                      <a:pt x="309932" y="397701"/>
                      <a:pt x="307190" y="389472"/>
                    </a:cubicBezTo>
                    <a:cubicBezTo>
                      <a:pt x="301704" y="312675"/>
                      <a:pt x="244106" y="255077"/>
                      <a:pt x="172794" y="255077"/>
                    </a:cubicBezTo>
                    <a:cubicBezTo>
                      <a:pt x="101483" y="255077"/>
                      <a:pt x="43884" y="312675"/>
                      <a:pt x="38399" y="389472"/>
                    </a:cubicBezTo>
                    <a:cubicBezTo>
                      <a:pt x="38399" y="397701"/>
                      <a:pt x="38399" y="408671"/>
                      <a:pt x="35656" y="419643"/>
                    </a:cubicBezTo>
                    <a:cubicBezTo>
                      <a:pt x="35656" y="452556"/>
                      <a:pt x="32914" y="496440"/>
                      <a:pt x="21942" y="518382"/>
                    </a:cubicBezTo>
                    <a:cubicBezTo>
                      <a:pt x="19200" y="523868"/>
                      <a:pt x="19200" y="529353"/>
                      <a:pt x="21942" y="532096"/>
                    </a:cubicBezTo>
                    <a:cubicBezTo>
                      <a:pt x="21942" y="534839"/>
                      <a:pt x="38399" y="562266"/>
                      <a:pt x="82283" y="581466"/>
                    </a:cubicBezTo>
                    <a:lnTo>
                      <a:pt x="38399" y="603408"/>
                    </a:lnTo>
                    <a:cubicBezTo>
                      <a:pt x="16457" y="614379"/>
                      <a:pt x="0" y="639064"/>
                      <a:pt x="0" y="663748"/>
                    </a:cubicBezTo>
                    <a:lnTo>
                      <a:pt x="0" y="781687"/>
                    </a:lnTo>
                    <a:cubicBezTo>
                      <a:pt x="0" y="789916"/>
                      <a:pt x="8228" y="798144"/>
                      <a:pt x="16457" y="798144"/>
                    </a:cubicBezTo>
                    <a:cubicBezTo>
                      <a:pt x="24685" y="798144"/>
                      <a:pt x="32914" y="789916"/>
                      <a:pt x="32914" y="781687"/>
                    </a:cubicBezTo>
                    <a:lnTo>
                      <a:pt x="32914" y="663748"/>
                    </a:lnTo>
                    <a:cubicBezTo>
                      <a:pt x="32914" y="650035"/>
                      <a:pt x="41142" y="639064"/>
                      <a:pt x="52112" y="633578"/>
                    </a:cubicBezTo>
                    <a:lnTo>
                      <a:pt x="104225" y="606151"/>
                    </a:lnTo>
                    <a:lnTo>
                      <a:pt x="123425" y="622607"/>
                    </a:lnTo>
                    <a:cubicBezTo>
                      <a:pt x="137138" y="633578"/>
                      <a:pt x="153595" y="641806"/>
                      <a:pt x="170052" y="641806"/>
                    </a:cubicBezTo>
                    <a:cubicBezTo>
                      <a:pt x="186508" y="641806"/>
                      <a:pt x="202965" y="636321"/>
                      <a:pt x="216678" y="622607"/>
                    </a:cubicBezTo>
                    <a:lnTo>
                      <a:pt x="235878" y="606151"/>
                    </a:lnTo>
                    <a:lnTo>
                      <a:pt x="252335" y="614379"/>
                    </a:lnTo>
                    <a:cubicBezTo>
                      <a:pt x="244106" y="628092"/>
                      <a:pt x="238621" y="641806"/>
                      <a:pt x="238621" y="658263"/>
                    </a:cubicBezTo>
                    <a:lnTo>
                      <a:pt x="238621" y="781687"/>
                    </a:lnTo>
                    <a:cubicBezTo>
                      <a:pt x="238621" y="789916"/>
                      <a:pt x="246849" y="798144"/>
                      <a:pt x="255077" y="798144"/>
                    </a:cubicBezTo>
                    <a:cubicBezTo>
                      <a:pt x="263306" y="798144"/>
                      <a:pt x="271534" y="789916"/>
                      <a:pt x="271534" y="781687"/>
                    </a:cubicBezTo>
                    <a:lnTo>
                      <a:pt x="271534" y="658263"/>
                    </a:lnTo>
                    <a:cubicBezTo>
                      <a:pt x="271534" y="636321"/>
                      <a:pt x="285248" y="617122"/>
                      <a:pt x="307190" y="608893"/>
                    </a:cubicBezTo>
                    <a:lnTo>
                      <a:pt x="411415" y="570495"/>
                    </a:lnTo>
                    <a:lnTo>
                      <a:pt x="455300" y="636321"/>
                    </a:lnTo>
                    <a:cubicBezTo>
                      <a:pt x="460785" y="644549"/>
                      <a:pt x="469013" y="650035"/>
                      <a:pt x="479984" y="650035"/>
                    </a:cubicBezTo>
                    <a:cubicBezTo>
                      <a:pt x="479984" y="650035"/>
                      <a:pt x="482727" y="650035"/>
                      <a:pt x="482727" y="650035"/>
                    </a:cubicBezTo>
                    <a:cubicBezTo>
                      <a:pt x="490955" y="650035"/>
                      <a:pt x="499184" y="647292"/>
                      <a:pt x="504669" y="639064"/>
                    </a:cubicBezTo>
                    <a:lnTo>
                      <a:pt x="532097" y="611636"/>
                    </a:lnTo>
                    <a:lnTo>
                      <a:pt x="532097" y="778944"/>
                    </a:lnTo>
                    <a:cubicBezTo>
                      <a:pt x="532097" y="787173"/>
                      <a:pt x="540326" y="795401"/>
                      <a:pt x="548553" y="795401"/>
                    </a:cubicBezTo>
                    <a:cubicBezTo>
                      <a:pt x="556781" y="795401"/>
                      <a:pt x="565010" y="787173"/>
                      <a:pt x="565010" y="778944"/>
                    </a:cubicBezTo>
                    <a:lnTo>
                      <a:pt x="565010" y="611636"/>
                    </a:lnTo>
                    <a:lnTo>
                      <a:pt x="592438" y="639064"/>
                    </a:lnTo>
                    <a:cubicBezTo>
                      <a:pt x="597923" y="644549"/>
                      <a:pt x="606152" y="650035"/>
                      <a:pt x="614380" y="650035"/>
                    </a:cubicBezTo>
                    <a:cubicBezTo>
                      <a:pt x="614380" y="650035"/>
                      <a:pt x="617123" y="650035"/>
                      <a:pt x="617123" y="650035"/>
                    </a:cubicBezTo>
                    <a:cubicBezTo>
                      <a:pt x="628094" y="650035"/>
                      <a:pt x="636322" y="644549"/>
                      <a:pt x="641807" y="636321"/>
                    </a:cubicBezTo>
                    <a:lnTo>
                      <a:pt x="685692" y="570495"/>
                    </a:lnTo>
                    <a:lnTo>
                      <a:pt x="789917" y="608893"/>
                    </a:lnTo>
                    <a:cubicBezTo>
                      <a:pt x="809116" y="617122"/>
                      <a:pt x="825573" y="636321"/>
                      <a:pt x="825573" y="658263"/>
                    </a:cubicBezTo>
                    <a:lnTo>
                      <a:pt x="825573" y="781687"/>
                    </a:lnTo>
                    <a:cubicBezTo>
                      <a:pt x="825573" y="789916"/>
                      <a:pt x="833801" y="798144"/>
                      <a:pt x="842030" y="798144"/>
                    </a:cubicBezTo>
                    <a:cubicBezTo>
                      <a:pt x="850258" y="798144"/>
                      <a:pt x="858486" y="789916"/>
                      <a:pt x="858486" y="781687"/>
                    </a:cubicBezTo>
                    <a:lnTo>
                      <a:pt x="858486" y="658263"/>
                    </a:lnTo>
                    <a:cubicBezTo>
                      <a:pt x="858486" y="636321"/>
                      <a:pt x="850258" y="614379"/>
                      <a:pt x="833801" y="600665"/>
                    </a:cubicBezTo>
                    <a:lnTo>
                      <a:pt x="836544" y="600665"/>
                    </a:lnTo>
                    <a:cubicBezTo>
                      <a:pt x="839287" y="600665"/>
                      <a:pt x="844772" y="597922"/>
                      <a:pt x="850258" y="595179"/>
                    </a:cubicBezTo>
                    <a:lnTo>
                      <a:pt x="891399" y="636321"/>
                    </a:lnTo>
                    <a:lnTo>
                      <a:pt x="891399" y="784430"/>
                    </a:lnTo>
                    <a:cubicBezTo>
                      <a:pt x="891399" y="792658"/>
                      <a:pt x="899627" y="800887"/>
                      <a:pt x="907856" y="800887"/>
                    </a:cubicBezTo>
                    <a:cubicBezTo>
                      <a:pt x="916084" y="800887"/>
                      <a:pt x="924313" y="792658"/>
                      <a:pt x="924313" y="784430"/>
                    </a:cubicBezTo>
                    <a:lnTo>
                      <a:pt x="924313" y="636321"/>
                    </a:lnTo>
                    <a:lnTo>
                      <a:pt x="965454" y="595179"/>
                    </a:lnTo>
                    <a:cubicBezTo>
                      <a:pt x="968197" y="595179"/>
                      <a:pt x="970940" y="597922"/>
                      <a:pt x="970940" y="597922"/>
                    </a:cubicBezTo>
                    <a:lnTo>
                      <a:pt x="1036766" y="617122"/>
                    </a:lnTo>
                    <a:cubicBezTo>
                      <a:pt x="1050480" y="622607"/>
                      <a:pt x="1061451" y="636321"/>
                      <a:pt x="1061451" y="650035"/>
                    </a:cubicBezTo>
                    <a:lnTo>
                      <a:pt x="1061451" y="781687"/>
                    </a:lnTo>
                    <a:cubicBezTo>
                      <a:pt x="1061451" y="789916"/>
                      <a:pt x="1069679" y="798144"/>
                      <a:pt x="1077907" y="798144"/>
                    </a:cubicBezTo>
                    <a:cubicBezTo>
                      <a:pt x="1086136" y="798144"/>
                      <a:pt x="1094364" y="789916"/>
                      <a:pt x="1094364" y="781687"/>
                    </a:cubicBezTo>
                    <a:lnTo>
                      <a:pt x="1094364" y="650035"/>
                    </a:lnTo>
                    <a:cubicBezTo>
                      <a:pt x="1105335" y="622607"/>
                      <a:pt x="1086136" y="595179"/>
                      <a:pt x="1055965" y="586951"/>
                    </a:cubicBezTo>
                    <a:close/>
                    <a:moveTo>
                      <a:pt x="117939" y="559523"/>
                    </a:moveTo>
                    <a:cubicBezTo>
                      <a:pt x="87769" y="548552"/>
                      <a:pt x="74055" y="534839"/>
                      <a:pt x="65826" y="526610"/>
                    </a:cubicBezTo>
                    <a:cubicBezTo>
                      <a:pt x="71312" y="515639"/>
                      <a:pt x="74055" y="501926"/>
                      <a:pt x="74055" y="488212"/>
                    </a:cubicBezTo>
                    <a:cubicBezTo>
                      <a:pt x="82283" y="510154"/>
                      <a:pt x="98740" y="526610"/>
                      <a:pt x="115197" y="540324"/>
                    </a:cubicBezTo>
                    <a:lnTo>
                      <a:pt x="115197" y="559523"/>
                    </a:lnTo>
                    <a:close/>
                    <a:moveTo>
                      <a:pt x="211193" y="603408"/>
                    </a:moveTo>
                    <a:cubicBezTo>
                      <a:pt x="197480" y="617122"/>
                      <a:pt x="175537" y="617122"/>
                      <a:pt x="161823" y="603408"/>
                    </a:cubicBezTo>
                    <a:lnTo>
                      <a:pt x="148109" y="589694"/>
                    </a:lnTo>
                    <a:cubicBezTo>
                      <a:pt x="150852" y="584208"/>
                      <a:pt x="150852" y="578723"/>
                      <a:pt x="150852" y="573237"/>
                    </a:cubicBezTo>
                    <a:lnTo>
                      <a:pt x="150852" y="556781"/>
                    </a:lnTo>
                    <a:cubicBezTo>
                      <a:pt x="161823" y="559523"/>
                      <a:pt x="172794" y="562266"/>
                      <a:pt x="186508" y="562266"/>
                    </a:cubicBezTo>
                    <a:cubicBezTo>
                      <a:pt x="197480" y="562266"/>
                      <a:pt x="211193" y="559523"/>
                      <a:pt x="222164" y="556781"/>
                    </a:cubicBezTo>
                    <a:lnTo>
                      <a:pt x="222164" y="573237"/>
                    </a:lnTo>
                    <a:cubicBezTo>
                      <a:pt x="222164" y="578723"/>
                      <a:pt x="224907" y="584208"/>
                      <a:pt x="224907" y="589694"/>
                    </a:cubicBezTo>
                    <a:lnTo>
                      <a:pt x="211193" y="603408"/>
                    </a:lnTo>
                    <a:close/>
                    <a:moveTo>
                      <a:pt x="186508" y="529353"/>
                    </a:moveTo>
                    <a:cubicBezTo>
                      <a:pt x="139881" y="529353"/>
                      <a:pt x="101483" y="490954"/>
                      <a:pt x="101483" y="444327"/>
                    </a:cubicBezTo>
                    <a:cubicBezTo>
                      <a:pt x="101483" y="436099"/>
                      <a:pt x="93254" y="427871"/>
                      <a:pt x="85026" y="427871"/>
                    </a:cubicBezTo>
                    <a:cubicBezTo>
                      <a:pt x="85026" y="427871"/>
                      <a:pt x="82283" y="427871"/>
                      <a:pt x="82283" y="427871"/>
                    </a:cubicBezTo>
                    <a:cubicBezTo>
                      <a:pt x="82283" y="427871"/>
                      <a:pt x="82283" y="425128"/>
                      <a:pt x="82283" y="425128"/>
                    </a:cubicBezTo>
                    <a:cubicBezTo>
                      <a:pt x="82283" y="414157"/>
                      <a:pt x="82283" y="403186"/>
                      <a:pt x="82283" y="394958"/>
                    </a:cubicBezTo>
                    <a:cubicBezTo>
                      <a:pt x="85026" y="367530"/>
                      <a:pt x="95997" y="340102"/>
                      <a:pt x="115197" y="320903"/>
                    </a:cubicBezTo>
                    <a:cubicBezTo>
                      <a:pt x="134395" y="301704"/>
                      <a:pt x="159080" y="290733"/>
                      <a:pt x="186508" y="290733"/>
                    </a:cubicBezTo>
                    <a:cubicBezTo>
                      <a:pt x="213936" y="290733"/>
                      <a:pt x="238621" y="301704"/>
                      <a:pt x="257820" y="320903"/>
                    </a:cubicBezTo>
                    <a:cubicBezTo>
                      <a:pt x="277020" y="340102"/>
                      <a:pt x="287991" y="367530"/>
                      <a:pt x="290734" y="394958"/>
                    </a:cubicBezTo>
                    <a:cubicBezTo>
                      <a:pt x="290734" y="403186"/>
                      <a:pt x="290734" y="414157"/>
                      <a:pt x="290734" y="425128"/>
                    </a:cubicBezTo>
                    <a:cubicBezTo>
                      <a:pt x="290734" y="425128"/>
                      <a:pt x="290734" y="427871"/>
                      <a:pt x="290734" y="427871"/>
                    </a:cubicBezTo>
                    <a:cubicBezTo>
                      <a:pt x="274277" y="400443"/>
                      <a:pt x="246849" y="381244"/>
                      <a:pt x="211193" y="370273"/>
                    </a:cubicBezTo>
                    <a:cubicBezTo>
                      <a:pt x="178280" y="359302"/>
                      <a:pt x="150852" y="359302"/>
                      <a:pt x="150852" y="359302"/>
                    </a:cubicBezTo>
                    <a:cubicBezTo>
                      <a:pt x="145366" y="359302"/>
                      <a:pt x="142624" y="362045"/>
                      <a:pt x="139881" y="364787"/>
                    </a:cubicBezTo>
                    <a:lnTo>
                      <a:pt x="112454" y="394958"/>
                    </a:lnTo>
                    <a:cubicBezTo>
                      <a:pt x="106968" y="400443"/>
                      <a:pt x="106968" y="411414"/>
                      <a:pt x="112454" y="416900"/>
                    </a:cubicBezTo>
                    <a:cubicBezTo>
                      <a:pt x="117939" y="422385"/>
                      <a:pt x="128910" y="422385"/>
                      <a:pt x="134395" y="416900"/>
                    </a:cubicBezTo>
                    <a:lnTo>
                      <a:pt x="159080" y="392215"/>
                    </a:lnTo>
                    <a:cubicBezTo>
                      <a:pt x="181023" y="392215"/>
                      <a:pt x="246849" y="400443"/>
                      <a:pt x="271534" y="458041"/>
                    </a:cubicBezTo>
                    <a:cubicBezTo>
                      <a:pt x="263306" y="496440"/>
                      <a:pt x="227649" y="529353"/>
                      <a:pt x="186508" y="529353"/>
                    </a:cubicBezTo>
                    <a:close/>
                    <a:moveTo>
                      <a:pt x="252335" y="559523"/>
                    </a:moveTo>
                    <a:lnTo>
                      <a:pt x="252335" y="540324"/>
                    </a:lnTo>
                    <a:cubicBezTo>
                      <a:pt x="271534" y="526610"/>
                      <a:pt x="285248" y="510154"/>
                      <a:pt x="293476" y="488212"/>
                    </a:cubicBezTo>
                    <a:cubicBezTo>
                      <a:pt x="296219" y="501926"/>
                      <a:pt x="298961" y="515639"/>
                      <a:pt x="301704" y="526610"/>
                    </a:cubicBezTo>
                    <a:cubicBezTo>
                      <a:pt x="298961" y="534839"/>
                      <a:pt x="282505" y="548552"/>
                      <a:pt x="252335" y="559523"/>
                    </a:cubicBezTo>
                    <a:close/>
                    <a:moveTo>
                      <a:pt x="405929" y="298961"/>
                    </a:moveTo>
                    <a:lnTo>
                      <a:pt x="405929" y="260562"/>
                    </a:lnTo>
                    <a:cubicBezTo>
                      <a:pt x="405929" y="257819"/>
                      <a:pt x="405929" y="255077"/>
                      <a:pt x="403187" y="252334"/>
                    </a:cubicBezTo>
                    <a:cubicBezTo>
                      <a:pt x="392215" y="230392"/>
                      <a:pt x="386730" y="208450"/>
                      <a:pt x="386730" y="186508"/>
                    </a:cubicBezTo>
                    <a:lnTo>
                      <a:pt x="386730" y="153595"/>
                    </a:lnTo>
                    <a:cubicBezTo>
                      <a:pt x="386730" y="87768"/>
                      <a:pt x="441586" y="32913"/>
                      <a:pt x="507412" y="32913"/>
                    </a:cubicBezTo>
                    <a:lnTo>
                      <a:pt x="729576" y="32913"/>
                    </a:lnTo>
                    <a:lnTo>
                      <a:pt x="729576" y="186508"/>
                    </a:lnTo>
                    <a:cubicBezTo>
                      <a:pt x="729576" y="208450"/>
                      <a:pt x="724090" y="233135"/>
                      <a:pt x="713120" y="252334"/>
                    </a:cubicBezTo>
                    <a:cubicBezTo>
                      <a:pt x="713120" y="255077"/>
                      <a:pt x="710377" y="257819"/>
                      <a:pt x="710377" y="260562"/>
                    </a:cubicBezTo>
                    <a:lnTo>
                      <a:pt x="710377" y="307189"/>
                    </a:lnTo>
                    <a:cubicBezTo>
                      <a:pt x="710377" y="351074"/>
                      <a:pt x="693920" y="389472"/>
                      <a:pt x="661007" y="419643"/>
                    </a:cubicBezTo>
                    <a:cubicBezTo>
                      <a:pt x="658264" y="422385"/>
                      <a:pt x="652778" y="427871"/>
                      <a:pt x="650036" y="430614"/>
                    </a:cubicBezTo>
                    <a:cubicBezTo>
                      <a:pt x="650036" y="430614"/>
                      <a:pt x="650036" y="430614"/>
                      <a:pt x="650036" y="430614"/>
                    </a:cubicBezTo>
                    <a:cubicBezTo>
                      <a:pt x="619866" y="452556"/>
                      <a:pt x="584209" y="463527"/>
                      <a:pt x="545811" y="460784"/>
                    </a:cubicBezTo>
                    <a:cubicBezTo>
                      <a:pt x="469013" y="455299"/>
                      <a:pt x="405929" y="383987"/>
                      <a:pt x="405929" y="298961"/>
                    </a:cubicBezTo>
                    <a:close/>
                    <a:moveTo>
                      <a:pt x="496441" y="619864"/>
                    </a:moveTo>
                    <a:cubicBezTo>
                      <a:pt x="496441" y="619864"/>
                      <a:pt x="496441" y="622607"/>
                      <a:pt x="496441" y="619864"/>
                    </a:cubicBezTo>
                    <a:cubicBezTo>
                      <a:pt x="493698" y="622607"/>
                      <a:pt x="493698" y="619864"/>
                      <a:pt x="496441" y="619864"/>
                    </a:cubicBezTo>
                    <a:lnTo>
                      <a:pt x="444329" y="545810"/>
                    </a:lnTo>
                    <a:lnTo>
                      <a:pt x="460785" y="529353"/>
                    </a:lnTo>
                    <a:lnTo>
                      <a:pt x="534840" y="581466"/>
                    </a:lnTo>
                    <a:lnTo>
                      <a:pt x="496441" y="619864"/>
                    </a:lnTo>
                    <a:close/>
                    <a:moveTo>
                      <a:pt x="559524" y="559523"/>
                    </a:moveTo>
                    <a:lnTo>
                      <a:pt x="474498" y="499183"/>
                    </a:lnTo>
                    <a:lnTo>
                      <a:pt x="474498" y="469013"/>
                    </a:lnTo>
                    <a:cubicBezTo>
                      <a:pt x="496441" y="479983"/>
                      <a:pt x="521126" y="488212"/>
                      <a:pt x="548553" y="490954"/>
                    </a:cubicBezTo>
                    <a:cubicBezTo>
                      <a:pt x="554039" y="490954"/>
                      <a:pt x="556781" y="490954"/>
                      <a:pt x="562267" y="490954"/>
                    </a:cubicBezTo>
                    <a:cubicBezTo>
                      <a:pt x="592438" y="490954"/>
                      <a:pt x="622609" y="482726"/>
                      <a:pt x="647293" y="469013"/>
                    </a:cubicBezTo>
                    <a:lnTo>
                      <a:pt x="647293" y="499183"/>
                    </a:lnTo>
                    <a:lnTo>
                      <a:pt x="559524" y="559523"/>
                    </a:lnTo>
                    <a:close/>
                    <a:moveTo>
                      <a:pt x="628094" y="619864"/>
                    </a:moveTo>
                    <a:cubicBezTo>
                      <a:pt x="628094" y="619864"/>
                      <a:pt x="628094" y="622607"/>
                      <a:pt x="628094" y="619864"/>
                    </a:cubicBezTo>
                    <a:cubicBezTo>
                      <a:pt x="625351" y="622607"/>
                      <a:pt x="625351" y="622607"/>
                      <a:pt x="628094" y="619864"/>
                    </a:cubicBezTo>
                    <a:lnTo>
                      <a:pt x="586952" y="581466"/>
                    </a:lnTo>
                    <a:lnTo>
                      <a:pt x="661007" y="529353"/>
                    </a:lnTo>
                    <a:lnTo>
                      <a:pt x="677464" y="545810"/>
                    </a:lnTo>
                    <a:lnTo>
                      <a:pt x="628094" y="619864"/>
                    </a:lnTo>
                    <a:close/>
                    <a:moveTo>
                      <a:pt x="918827" y="606151"/>
                    </a:moveTo>
                    <a:lnTo>
                      <a:pt x="883171" y="570495"/>
                    </a:lnTo>
                    <a:cubicBezTo>
                      <a:pt x="883171" y="567752"/>
                      <a:pt x="883171" y="565009"/>
                      <a:pt x="883171" y="562266"/>
                    </a:cubicBezTo>
                    <a:lnTo>
                      <a:pt x="883171" y="556781"/>
                    </a:lnTo>
                    <a:cubicBezTo>
                      <a:pt x="894142" y="559523"/>
                      <a:pt x="905113" y="562266"/>
                      <a:pt x="916084" y="562266"/>
                    </a:cubicBezTo>
                    <a:cubicBezTo>
                      <a:pt x="916084" y="562266"/>
                      <a:pt x="918827" y="562266"/>
                      <a:pt x="918827" y="562266"/>
                    </a:cubicBezTo>
                    <a:cubicBezTo>
                      <a:pt x="929798" y="562266"/>
                      <a:pt x="943512" y="559523"/>
                      <a:pt x="954483" y="556781"/>
                    </a:cubicBezTo>
                    <a:lnTo>
                      <a:pt x="954483" y="562266"/>
                    </a:lnTo>
                    <a:cubicBezTo>
                      <a:pt x="954483" y="565009"/>
                      <a:pt x="954483" y="567752"/>
                      <a:pt x="954483" y="570495"/>
                    </a:cubicBezTo>
                    <a:lnTo>
                      <a:pt x="918827" y="606151"/>
                    </a:lnTo>
                    <a:close/>
                    <a:moveTo>
                      <a:pt x="979168" y="504668"/>
                    </a:moveTo>
                    <a:cubicBezTo>
                      <a:pt x="962712" y="521125"/>
                      <a:pt x="940769" y="529353"/>
                      <a:pt x="916084" y="529353"/>
                    </a:cubicBezTo>
                    <a:cubicBezTo>
                      <a:pt x="869458" y="526610"/>
                      <a:pt x="831058" y="488212"/>
                      <a:pt x="831058" y="438842"/>
                    </a:cubicBezTo>
                    <a:lnTo>
                      <a:pt x="831058" y="408671"/>
                    </a:lnTo>
                    <a:cubicBezTo>
                      <a:pt x="831058" y="405929"/>
                      <a:pt x="831058" y="403186"/>
                      <a:pt x="828316" y="400443"/>
                    </a:cubicBezTo>
                    <a:lnTo>
                      <a:pt x="817344" y="381244"/>
                    </a:lnTo>
                    <a:cubicBezTo>
                      <a:pt x="814602" y="373016"/>
                      <a:pt x="811859" y="364787"/>
                      <a:pt x="811859" y="356559"/>
                    </a:cubicBezTo>
                    <a:lnTo>
                      <a:pt x="811859" y="356559"/>
                    </a:lnTo>
                    <a:cubicBezTo>
                      <a:pt x="811859" y="318161"/>
                      <a:pt x="842030" y="287990"/>
                      <a:pt x="880429" y="287990"/>
                    </a:cubicBezTo>
                    <a:lnTo>
                      <a:pt x="1017567" y="287990"/>
                    </a:lnTo>
                    <a:lnTo>
                      <a:pt x="1017567" y="353816"/>
                    </a:lnTo>
                    <a:cubicBezTo>
                      <a:pt x="1017567" y="364787"/>
                      <a:pt x="1014824" y="375758"/>
                      <a:pt x="1009338" y="383987"/>
                    </a:cubicBezTo>
                    <a:lnTo>
                      <a:pt x="1001110" y="400443"/>
                    </a:lnTo>
                    <a:cubicBezTo>
                      <a:pt x="1001110" y="403186"/>
                      <a:pt x="998367" y="405929"/>
                      <a:pt x="998367" y="408671"/>
                    </a:cubicBezTo>
                    <a:lnTo>
                      <a:pt x="998367" y="441585"/>
                    </a:lnTo>
                    <a:cubicBezTo>
                      <a:pt x="1003853" y="466270"/>
                      <a:pt x="995624" y="488212"/>
                      <a:pt x="979168" y="504668"/>
                    </a:cubicBezTo>
                    <a:close/>
                  </a:path>
                </a:pathLst>
              </a:custGeom>
              <a:solidFill>
                <a:srgbClr val="000000"/>
              </a:solidFill>
              <a:ln w="27426" cap="flat">
                <a:noFill/>
                <a:prstDash val="solid"/>
                <a:miter/>
              </a:ln>
            </p:spPr>
            <p:txBody>
              <a:bodyPr rtlCol="0" anchor="ctr"/>
              <a:lstStyle/>
              <a:p>
                <a:endParaRPr lang="en-US"/>
              </a:p>
            </p:txBody>
          </p:sp>
          <p:sp>
            <p:nvSpPr>
              <p:cNvPr id="13" name="Freeform 1504">
                <a:extLst>
                  <a:ext uri="{FF2B5EF4-FFF2-40B4-BE49-F238E27FC236}">
                    <a16:creationId xmlns:a16="http://schemas.microsoft.com/office/drawing/2014/main" id="{72F2503A-FB0F-8FA0-B1C3-A020C24581D8}"/>
                  </a:ext>
                </a:extLst>
              </p:cNvPr>
              <p:cNvSpPr/>
              <p:nvPr/>
            </p:nvSpPr>
            <p:spPr>
              <a:xfrm>
                <a:off x="9258490" y="4220154"/>
                <a:ext cx="135424" cy="52112"/>
              </a:xfrm>
              <a:custGeom>
                <a:avLst/>
                <a:gdLst>
                  <a:gd name="connsiteX0" fmla="*/ 126167 w 135424"/>
                  <a:gd name="connsiteY0" fmla="*/ 19200 h 52112"/>
                  <a:gd name="connsiteX1" fmla="*/ 16457 w 135424"/>
                  <a:gd name="connsiteY1" fmla="*/ 0 h 52112"/>
                  <a:gd name="connsiteX2" fmla="*/ 0 w 135424"/>
                  <a:gd name="connsiteY2" fmla="*/ 16457 h 52112"/>
                  <a:gd name="connsiteX3" fmla="*/ 16457 w 135424"/>
                  <a:gd name="connsiteY3" fmla="*/ 32913 h 52112"/>
                  <a:gd name="connsiteX4" fmla="*/ 112454 w 135424"/>
                  <a:gd name="connsiteY4" fmla="*/ 49370 h 52112"/>
                  <a:gd name="connsiteX5" fmla="*/ 120682 w 135424"/>
                  <a:gd name="connsiteY5" fmla="*/ 52113 h 52112"/>
                  <a:gd name="connsiteX6" fmla="*/ 134395 w 135424"/>
                  <a:gd name="connsiteY6" fmla="*/ 43884 h 52112"/>
                  <a:gd name="connsiteX7" fmla="*/ 126167 w 135424"/>
                  <a:gd name="connsiteY7" fmla="*/ 19200 h 5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424" h="52112">
                    <a:moveTo>
                      <a:pt x="126167" y="19200"/>
                    </a:moveTo>
                    <a:cubicBezTo>
                      <a:pt x="87769" y="0"/>
                      <a:pt x="19200" y="0"/>
                      <a:pt x="16457" y="0"/>
                    </a:cubicBezTo>
                    <a:cubicBezTo>
                      <a:pt x="8228" y="0"/>
                      <a:pt x="0" y="8228"/>
                      <a:pt x="0" y="16457"/>
                    </a:cubicBezTo>
                    <a:cubicBezTo>
                      <a:pt x="0" y="24685"/>
                      <a:pt x="8228" y="32913"/>
                      <a:pt x="16457" y="32913"/>
                    </a:cubicBezTo>
                    <a:cubicBezTo>
                      <a:pt x="35656" y="32913"/>
                      <a:pt x="87769" y="35656"/>
                      <a:pt x="112454" y="49370"/>
                    </a:cubicBezTo>
                    <a:cubicBezTo>
                      <a:pt x="115197" y="49370"/>
                      <a:pt x="117939" y="52113"/>
                      <a:pt x="120682" y="52113"/>
                    </a:cubicBezTo>
                    <a:cubicBezTo>
                      <a:pt x="126167" y="52113"/>
                      <a:pt x="131653" y="49370"/>
                      <a:pt x="134395" y="43884"/>
                    </a:cubicBezTo>
                    <a:cubicBezTo>
                      <a:pt x="137138" y="32913"/>
                      <a:pt x="134395" y="24685"/>
                      <a:pt x="126167" y="19200"/>
                    </a:cubicBezTo>
                    <a:close/>
                  </a:path>
                </a:pathLst>
              </a:custGeom>
              <a:solidFill>
                <a:srgbClr val="000000"/>
              </a:solidFill>
              <a:ln w="27426" cap="flat">
                <a:noFill/>
                <a:prstDash val="solid"/>
                <a:miter/>
              </a:ln>
            </p:spPr>
            <p:txBody>
              <a:bodyPr rtlCol="0" anchor="ctr"/>
              <a:lstStyle/>
              <a:p>
                <a:endParaRPr lang="en-US"/>
              </a:p>
            </p:txBody>
          </p:sp>
          <p:sp>
            <p:nvSpPr>
              <p:cNvPr id="14" name="Freeform 1505">
                <a:extLst>
                  <a:ext uri="{FF2B5EF4-FFF2-40B4-BE49-F238E27FC236}">
                    <a16:creationId xmlns:a16="http://schemas.microsoft.com/office/drawing/2014/main" id="{30EA6E21-210C-C7C6-0DF6-FA43A06AF8B3}"/>
                  </a:ext>
                </a:extLst>
              </p:cNvPr>
              <p:cNvSpPr/>
              <p:nvPr/>
            </p:nvSpPr>
            <p:spPr>
              <a:xfrm>
                <a:off x="8833361" y="4024394"/>
                <a:ext cx="270162" cy="91535"/>
              </a:xfrm>
              <a:custGeom>
                <a:avLst/>
                <a:gdLst>
                  <a:gd name="connsiteX0" fmla="*/ 266049 w 270162"/>
                  <a:gd name="connsiteY0" fmla="*/ 47651 h 91535"/>
                  <a:gd name="connsiteX1" fmla="*/ 27428 w 270162"/>
                  <a:gd name="connsiteY1" fmla="*/ 6509 h 91535"/>
                  <a:gd name="connsiteX2" fmla="*/ 0 w 270162"/>
                  <a:gd name="connsiteY2" fmla="*/ 39422 h 91535"/>
                  <a:gd name="connsiteX3" fmla="*/ 0 w 270162"/>
                  <a:gd name="connsiteY3" fmla="*/ 75078 h 91535"/>
                  <a:gd name="connsiteX4" fmla="*/ 16457 w 270162"/>
                  <a:gd name="connsiteY4" fmla="*/ 91535 h 91535"/>
                  <a:gd name="connsiteX5" fmla="*/ 32914 w 270162"/>
                  <a:gd name="connsiteY5" fmla="*/ 75078 h 91535"/>
                  <a:gd name="connsiteX6" fmla="*/ 32914 w 270162"/>
                  <a:gd name="connsiteY6" fmla="*/ 39422 h 91535"/>
                  <a:gd name="connsiteX7" fmla="*/ 32914 w 270162"/>
                  <a:gd name="connsiteY7" fmla="*/ 39422 h 91535"/>
                  <a:gd name="connsiteX8" fmla="*/ 137138 w 270162"/>
                  <a:gd name="connsiteY8" fmla="*/ 33937 h 91535"/>
                  <a:gd name="connsiteX9" fmla="*/ 244106 w 270162"/>
                  <a:gd name="connsiteY9" fmla="*/ 72335 h 91535"/>
                  <a:gd name="connsiteX10" fmla="*/ 266049 w 270162"/>
                  <a:gd name="connsiteY10" fmla="*/ 72335 h 91535"/>
                  <a:gd name="connsiteX11" fmla="*/ 266049 w 270162"/>
                  <a:gd name="connsiteY11" fmla="*/ 47651 h 9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0162" h="91535">
                    <a:moveTo>
                      <a:pt x="266049" y="47651"/>
                    </a:moveTo>
                    <a:cubicBezTo>
                      <a:pt x="205708" y="-12690"/>
                      <a:pt x="79540" y="-1719"/>
                      <a:pt x="27428" y="6509"/>
                    </a:cubicBezTo>
                    <a:cubicBezTo>
                      <a:pt x="10971" y="9252"/>
                      <a:pt x="0" y="22966"/>
                      <a:pt x="0" y="39422"/>
                    </a:cubicBezTo>
                    <a:lnTo>
                      <a:pt x="0" y="75078"/>
                    </a:lnTo>
                    <a:cubicBezTo>
                      <a:pt x="0" y="83307"/>
                      <a:pt x="8228" y="91535"/>
                      <a:pt x="16457" y="91535"/>
                    </a:cubicBezTo>
                    <a:cubicBezTo>
                      <a:pt x="24685" y="91535"/>
                      <a:pt x="32914" y="83307"/>
                      <a:pt x="32914" y="75078"/>
                    </a:cubicBezTo>
                    <a:lnTo>
                      <a:pt x="32914" y="39422"/>
                    </a:lnTo>
                    <a:cubicBezTo>
                      <a:pt x="32914" y="39422"/>
                      <a:pt x="32914" y="39422"/>
                      <a:pt x="32914" y="39422"/>
                    </a:cubicBezTo>
                    <a:cubicBezTo>
                      <a:pt x="52112" y="36680"/>
                      <a:pt x="93254" y="31194"/>
                      <a:pt x="137138" y="33937"/>
                    </a:cubicBezTo>
                    <a:cubicBezTo>
                      <a:pt x="186508" y="36680"/>
                      <a:pt x="222164" y="50394"/>
                      <a:pt x="244106" y="72335"/>
                    </a:cubicBezTo>
                    <a:cubicBezTo>
                      <a:pt x="249592" y="77821"/>
                      <a:pt x="260563" y="77821"/>
                      <a:pt x="266049" y="72335"/>
                    </a:cubicBezTo>
                    <a:cubicBezTo>
                      <a:pt x="271534" y="64107"/>
                      <a:pt x="271534" y="53136"/>
                      <a:pt x="266049" y="47651"/>
                    </a:cubicBezTo>
                    <a:close/>
                  </a:path>
                </a:pathLst>
              </a:custGeom>
              <a:solidFill>
                <a:srgbClr val="000000"/>
              </a:solidFill>
              <a:ln w="27426" cap="flat">
                <a:noFill/>
                <a:prstDash val="solid"/>
                <a:miter/>
              </a:ln>
            </p:spPr>
            <p:txBody>
              <a:bodyPr rtlCol="0" anchor="ctr"/>
              <a:lstStyle/>
              <a:p>
                <a:endParaRPr lang="en-US"/>
              </a:p>
            </p:txBody>
          </p:sp>
          <p:sp>
            <p:nvSpPr>
              <p:cNvPr id="15" name="Freeform 1506">
                <a:extLst>
                  <a:ext uri="{FF2B5EF4-FFF2-40B4-BE49-F238E27FC236}">
                    <a16:creationId xmlns:a16="http://schemas.microsoft.com/office/drawing/2014/main" id="{B6168256-BD28-9AE1-18E9-B95404012F6B}"/>
                  </a:ext>
                </a:extLst>
              </p:cNvPr>
              <p:cNvSpPr/>
              <p:nvPr/>
            </p:nvSpPr>
            <p:spPr>
              <a:xfrm>
                <a:off x="8764792" y="4579456"/>
                <a:ext cx="32913" cy="101482"/>
              </a:xfrm>
              <a:custGeom>
                <a:avLst/>
                <a:gdLst>
                  <a:gd name="connsiteX0" fmla="*/ 16457 w 32913"/>
                  <a:gd name="connsiteY0" fmla="*/ 0 h 101482"/>
                  <a:gd name="connsiteX1" fmla="*/ 0 w 32913"/>
                  <a:gd name="connsiteY1" fmla="*/ 16457 h 101482"/>
                  <a:gd name="connsiteX2" fmla="*/ 0 w 32913"/>
                  <a:gd name="connsiteY2" fmla="*/ 85026 h 101482"/>
                  <a:gd name="connsiteX3" fmla="*/ 16457 w 32913"/>
                  <a:gd name="connsiteY3" fmla="*/ 101482 h 101482"/>
                  <a:gd name="connsiteX4" fmla="*/ 32914 w 32913"/>
                  <a:gd name="connsiteY4" fmla="*/ 85026 h 101482"/>
                  <a:gd name="connsiteX5" fmla="*/ 32914 w 32913"/>
                  <a:gd name="connsiteY5" fmla="*/ 16457 h 101482"/>
                  <a:gd name="connsiteX6" fmla="*/ 16457 w 32913"/>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101482">
                    <a:moveTo>
                      <a:pt x="16457" y="0"/>
                    </a:moveTo>
                    <a:cubicBezTo>
                      <a:pt x="8228" y="0"/>
                      <a:pt x="0" y="8228"/>
                      <a:pt x="0" y="16457"/>
                    </a:cubicBezTo>
                    <a:lnTo>
                      <a:pt x="0" y="85026"/>
                    </a:lnTo>
                    <a:cubicBezTo>
                      <a:pt x="0" y="93254"/>
                      <a:pt x="8228" y="101482"/>
                      <a:pt x="16457" y="101482"/>
                    </a:cubicBezTo>
                    <a:cubicBezTo>
                      <a:pt x="24685" y="101482"/>
                      <a:pt x="32914" y="93254"/>
                      <a:pt x="32914" y="85026"/>
                    </a:cubicBezTo>
                    <a:lnTo>
                      <a:pt x="32914" y="16457"/>
                    </a:lnTo>
                    <a:cubicBezTo>
                      <a:pt x="32914" y="8228"/>
                      <a:pt x="24685" y="0"/>
                      <a:pt x="16457" y="0"/>
                    </a:cubicBezTo>
                    <a:close/>
                  </a:path>
                </a:pathLst>
              </a:custGeom>
              <a:solidFill>
                <a:srgbClr val="000000"/>
              </a:solidFill>
              <a:ln w="27426" cap="flat">
                <a:noFill/>
                <a:prstDash val="solid"/>
                <a:miter/>
              </a:ln>
            </p:spPr>
            <p:txBody>
              <a:bodyPr rtlCol="0" anchor="ctr"/>
              <a:lstStyle/>
              <a:p>
                <a:endParaRPr lang="en-US"/>
              </a:p>
            </p:txBody>
          </p:sp>
          <p:sp>
            <p:nvSpPr>
              <p:cNvPr id="16" name="Freeform 1507">
                <a:extLst>
                  <a:ext uri="{FF2B5EF4-FFF2-40B4-BE49-F238E27FC236}">
                    <a16:creationId xmlns:a16="http://schemas.microsoft.com/office/drawing/2014/main" id="{DCF21C07-F649-752C-5AC9-463F880E89D8}"/>
                  </a:ext>
                </a:extLst>
              </p:cNvPr>
              <p:cNvSpPr/>
              <p:nvPr/>
            </p:nvSpPr>
            <p:spPr>
              <a:xfrm>
                <a:off x="9140551" y="4579456"/>
                <a:ext cx="32912" cy="101482"/>
              </a:xfrm>
              <a:custGeom>
                <a:avLst/>
                <a:gdLst>
                  <a:gd name="connsiteX0" fmla="*/ 16456 w 32912"/>
                  <a:gd name="connsiteY0" fmla="*/ 0 h 101482"/>
                  <a:gd name="connsiteX1" fmla="*/ 0 w 32912"/>
                  <a:gd name="connsiteY1" fmla="*/ 16457 h 101482"/>
                  <a:gd name="connsiteX2" fmla="*/ 0 w 32912"/>
                  <a:gd name="connsiteY2" fmla="*/ 85026 h 101482"/>
                  <a:gd name="connsiteX3" fmla="*/ 16456 w 32912"/>
                  <a:gd name="connsiteY3" fmla="*/ 101482 h 101482"/>
                  <a:gd name="connsiteX4" fmla="*/ 32913 w 32912"/>
                  <a:gd name="connsiteY4" fmla="*/ 85026 h 101482"/>
                  <a:gd name="connsiteX5" fmla="*/ 32913 w 32912"/>
                  <a:gd name="connsiteY5" fmla="*/ 16457 h 101482"/>
                  <a:gd name="connsiteX6" fmla="*/ 16456 w 32912"/>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01482">
                    <a:moveTo>
                      <a:pt x="16456" y="0"/>
                    </a:moveTo>
                    <a:cubicBezTo>
                      <a:pt x="8228" y="0"/>
                      <a:pt x="0" y="8228"/>
                      <a:pt x="0" y="16457"/>
                    </a:cubicBezTo>
                    <a:lnTo>
                      <a:pt x="0" y="85026"/>
                    </a:lnTo>
                    <a:cubicBezTo>
                      <a:pt x="0" y="93254"/>
                      <a:pt x="8228" y="101482"/>
                      <a:pt x="16456" y="101482"/>
                    </a:cubicBezTo>
                    <a:cubicBezTo>
                      <a:pt x="24685" y="101482"/>
                      <a:pt x="32913" y="93254"/>
                      <a:pt x="32913" y="85026"/>
                    </a:cubicBezTo>
                    <a:lnTo>
                      <a:pt x="32913" y="16457"/>
                    </a:lnTo>
                    <a:cubicBezTo>
                      <a:pt x="32913" y="8228"/>
                      <a:pt x="24685" y="0"/>
                      <a:pt x="16456" y="0"/>
                    </a:cubicBezTo>
                    <a:close/>
                  </a:path>
                </a:pathLst>
              </a:custGeom>
              <a:solidFill>
                <a:srgbClr val="000000"/>
              </a:solidFill>
              <a:ln w="27426" cap="flat">
                <a:noFill/>
                <a:prstDash val="solid"/>
                <a:miter/>
              </a:ln>
            </p:spPr>
            <p:txBody>
              <a:bodyPr rtlCol="0" anchor="ctr"/>
              <a:lstStyle/>
              <a:p>
                <a:endParaRPr lang="en-US"/>
              </a:p>
            </p:txBody>
          </p:sp>
          <p:sp>
            <p:nvSpPr>
              <p:cNvPr id="17" name="Freeform 1508">
                <a:extLst>
                  <a:ext uri="{FF2B5EF4-FFF2-40B4-BE49-F238E27FC236}">
                    <a16:creationId xmlns:a16="http://schemas.microsoft.com/office/drawing/2014/main" id="{57843C29-837A-54DC-3354-EC4D719395BC}"/>
                  </a:ext>
                </a:extLst>
              </p:cNvPr>
              <p:cNvSpPr/>
              <p:nvPr/>
            </p:nvSpPr>
            <p:spPr>
              <a:xfrm>
                <a:off x="8852561" y="4409405"/>
                <a:ext cx="90510" cy="91730"/>
              </a:xfrm>
              <a:custGeom>
                <a:avLst/>
                <a:gdLst>
                  <a:gd name="connsiteX0" fmla="*/ 52112 w 90510"/>
                  <a:gd name="connsiteY0" fmla="*/ 90511 h 91730"/>
                  <a:gd name="connsiteX1" fmla="*/ 52112 w 90510"/>
                  <a:gd name="connsiteY1" fmla="*/ 90511 h 91730"/>
                  <a:gd name="connsiteX2" fmla="*/ 52112 w 90510"/>
                  <a:gd name="connsiteY2" fmla="*/ 90511 h 91730"/>
                  <a:gd name="connsiteX3" fmla="*/ 0 w 90510"/>
                  <a:gd name="connsiteY3" fmla="*/ 16456 h 91730"/>
                  <a:gd name="connsiteX4" fmla="*/ 16456 w 90510"/>
                  <a:gd name="connsiteY4" fmla="*/ 0 h 91730"/>
                  <a:gd name="connsiteX5" fmla="*/ 90511 w 90510"/>
                  <a:gd name="connsiteY5" fmla="*/ 52112 h 91730"/>
                  <a:gd name="connsiteX6" fmla="*/ 52112 w 90510"/>
                  <a:gd name="connsiteY6" fmla="*/ 90511 h 9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0" h="91730">
                    <a:moveTo>
                      <a:pt x="52112" y="90511"/>
                    </a:moveTo>
                    <a:cubicBezTo>
                      <a:pt x="52112" y="90511"/>
                      <a:pt x="52112" y="93254"/>
                      <a:pt x="52112" y="90511"/>
                    </a:cubicBezTo>
                    <a:cubicBezTo>
                      <a:pt x="49369" y="93254"/>
                      <a:pt x="49369" y="90511"/>
                      <a:pt x="52112" y="90511"/>
                    </a:cubicBezTo>
                    <a:lnTo>
                      <a:pt x="0" y="16456"/>
                    </a:lnTo>
                    <a:lnTo>
                      <a:pt x="16456" y="0"/>
                    </a:lnTo>
                    <a:lnTo>
                      <a:pt x="90511" y="52112"/>
                    </a:lnTo>
                    <a:lnTo>
                      <a:pt x="52112" y="90511"/>
                    </a:lnTo>
                    <a:close/>
                  </a:path>
                </a:pathLst>
              </a:custGeom>
              <a:solidFill>
                <a:srgbClr val="00BADE"/>
              </a:solidFill>
              <a:ln w="27426" cap="flat">
                <a:noFill/>
                <a:prstDash val="solid"/>
                <a:miter/>
              </a:ln>
            </p:spPr>
            <p:txBody>
              <a:bodyPr rtlCol="0" anchor="ctr"/>
              <a:lstStyle/>
              <a:p>
                <a:endParaRPr lang="en-US"/>
              </a:p>
            </p:txBody>
          </p:sp>
          <p:sp>
            <p:nvSpPr>
              <p:cNvPr id="18" name="Freeform 1509">
                <a:extLst>
                  <a:ext uri="{FF2B5EF4-FFF2-40B4-BE49-F238E27FC236}">
                    <a16:creationId xmlns:a16="http://schemas.microsoft.com/office/drawing/2014/main" id="{6521118D-AD68-D5B6-E6B4-EAB18D559C78}"/>
                  </a:ext>
                </a:extLst>
              </p:cNvPr>
              <p:cNvSpPr/>
              <p:nvPr/>
            </p:nvSpPr>
            <p:spPr>
              <a:xfrm>
                <a:off x="8995184" y="4409405"/>
                <a:ext cx="90511" cy="92568"/>
              </a:xfrm>
              <a:custGeom>
                <a:avLst/>
                <a:gdLst>
                  <a:gd name="connsiteX0" fmla="*/ 41142 w 90511"/>
                  <a:gd name="connsiteY0" fmla="*/ 90511 h 92568"/>
                  <a:gd name="connsiteX1" fmla="*/ 41142 w 90511"/>
                  <a:gd name="connsiteY1" fmla="*/ 90511 h 92568"/>
                  <a:gd name="connsiteX2" fmla="*/ 41142 w 90511"/>
                  <a:gd name="connsiteY2" fmla="*/ 90511 h 92568"/>
                  <a:gd name="connsiteX3" fmla="*/ 0 w 90511"/>
                  <a:gd name="connsiteY3" fmla="*/ 52112 h 92568"/>
                  <a:gd name="connsiteX4" fmla="*/ 74055 w 90511"/>
                  <a:gd name="connsiteY4" fmla="*/ 0 h 92568"/>
                  <a:gd name="connsiteX5" fmla="*/ 90512 w 90511"/>
                  <a:gd name="connsiteY5" fmla="*/ 16456 h 92568"/>
                  <a:gd name="connsiteX6" fmla="*/ 41142 w 90511"/>
                  <a:gd name="connsiteY6" fmla="*/ 90511 h 9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1" h="92568">
                    <a:moveTo>
                      <a:pt x="41142" y="90511"/>
                    </a:moveTo>
                    <a:cubicBezTo>
                      <a:pt x="41142" y="90511"/>
                      <a:pt x="41142" y="93254"/>
                      <a:pt x="41142" y="90511"/>
                    </a:cubicBezTo>
                    <a:cubicBezTo>
                      <a:pt x="38399" y="93254"/>
                      <a:pt x="38399" y="93254"/>
                      <a:pt x="41142" y="90511"/>
                    </a:cubicBezTo>
                    <a:lnTo>
                      <a:pt x="0" y="52112"/>
                    </a:lnTo>
                    <a:lnTo>
                      <a:pt x="74055" y="0"/>
                    </a:lnTo>
                    <a:lnTo>
                      <a:pt x="90512" y="16456"/>
                    </a:lnTo>
                    <a:lnTo>
                      <a:pt x="41142" y="90511"/>
                    </a:lnTo>
                    <a:close/>
                  </a:path>
                </a:pathLst>
              </a:custGeom>
              <a:solidFill>
                <a:srgbClr val="00BADE"/>
              </a:solidFill>
              <a:ln w="27426" cap="flat">
                <a:noFill/>
                <a:prstDash val="solid"/>
                <a:miter/>
              </a:ln>
            </p:spPr>
            <p:txBody>
              <a:bodyPr rtlCol="0" anchor="ctr"/>
              <a:lstStyle/>
              <a:p>
                <a:endParaRPr lang="en-US"/>
              </a:p>
            </p:txBody>
          </p:sp>
          <p:sp>
            <p:nvSpPr>
              <p:cNvPr id="19" name="Freeform 1510">
                <a:extLst>
                  <a:ext uri="{FF2B5EF4-FFF2-40B4-BE49-F238E27FC236}">
                    <a16:creationId xmlns:a16="http://schemas.microsoft.com/office/drawing/2014/main" id="{C27BE8DE-13B6-F708-147B-8684643A9121}"/>
                  </a:ext>
                </a:extLst>
              </p:cNvPr>
              <p:cNvSpPr/>
              <p:nvPr/>
            </p:nvSpPr>
            <p:spPr>
              <a:xfrm>
                <a:off x="9412085" y="4546543"/>
                <a:ext cx="32912" cy="134395"/>
              </a:xfrm>
              <a:custGeom>
                <a:avLst/>
                <a:gdLst>
                  <a:gd name="connsiteX0" fmla="*/ 16457 w 32912"/>
                  <a:gd name="connsiteY0" fmla="*/ 0 h 134395"/>
                  <a:gd name="connsiteX1" fmla="*/ 0 w 32912"/>
                  <a:gd name="connsiteY1" fmla="*/ 16456 h 134395"/>
                  <a:gd name="connsiteX2" fmla="*/ 0 w 32912"/>
                  <a:gd name="connsiteY2" fmla="*/ 117939 h 134395"/>
                  <a:gd name="connsiteX3" fmla="*/ 16457 w 32912"/>
                  <a:gd name="connsiteY3" fmla="*/ 134395 h 134395"/>
                  <a:gd name="connsiteX4" fmla="*/ 32913 w 32912"/>
                  <a:gd name="connsiteY4" fmla="*/ 117939 h 134395"/>
                  <a:gd name="connsiteX5" fmla="*/ 32913 w 32912"/>
                  <a:gd name="connsiteY5" fmla="*/ 16456 h 134395"/>
                  <a:gd name="connsiteX6" fmla="*/ 16457 w 32912"/>
                  <a:gd name="connsiteY6" fmla="*/ 0 h 1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34395">
                    <a:moveTo>
                      <a:pt x="16457" y="0"/>
                    </a:moveTo>
                    <a:cubicBezTo>
                      <a:pt x="8228" y="0"/>
                      <a:pt x="0" y="8228"/>
                      <a:pt x="0" y="16456"/>
                    </a:cubicBezTo>
                    <a:lnTo>
                      <a:pt x="0" y="117939"/>
                    </a:lnTo>
                    <a:cubicBezTo>
                      <a:pt x="0" y="126167"/>
                      <a:pt x="8228" y="134395"/>
                      <a:pt x="16457" y="134395"/>
                    </a:cubicBezTo>
                    <a:cubicBezTo>
                      <a:pt x="24685" y="134395"/>
                      <a:pt x="32913" y="126167"/>
                      <a:pt x="32913" y="117939"/>
                    </a:cubicBezTo>
                    <a:lnTo>
                      <a:pt x="32913" y="16456"/>
                    </a:lnTo>
                    <a:cubicBezTo>
                      <a:pt x="32913" y="5485"/>
                      <a:pt x="24685" y="0"/>
                      <a:pt x="16457" y="0"/>
                    </a:cubicBezTo>
                    <a:close/>
                  </a:path>
                </a:pathLst>
              </a:custGeom>
              <a:solidFill>
                <a:srgbClr val="000000"/>
              </a:solidFill>
              <a:ln w="27426" cap="flat">
                <a:noFill/>
                <a:prstDash val="solid"/>
                <a:miter/>
              </a:ln>
            </p:spPr>
            <p:txBody>
              <a:bodyPr rtlCol="0" anchor="ctr"/>
              <a:lstStyle/>
              <a:p>
                <a:endParaRPr lang="en-US"/>
              </a:p>
            </p:txBody>
          </p:sp>
        </p:grpSp>
      </p:grpSp>
      <p:grpSp>
        <p:nvGrpSpPr>
          <p:cNvPr id="20" name="Graphic 3">
            <a:extLst>
              <a:ext uri="{FF2B5EF4-FFF2-40B4-BE49-F238E27FC236}">
                <a16:creationId xmlns:a16="http://schemas.microsoft.com/office/drawing/2014/main" id="{794603F4-E1DE-E8AA-7C51-6887339F3660}"/>
              </a:ext>
            </a:extLst>
          </p:cNvPr>
          <p:cNvGrpSpPr/>
          <p:nvPr/>
        </p:nvGrpSpPr>
        <p:grpSpPr>
          <a:xfrm>
            <a:off x="2132240" y="1998496"/>
            <a:ext cx="951740" cy="990483"/>
            <a:chOff x="4420248" y="5325487"/>
            <a:chExt cx="1091621" cy="1108076"/>
          </a:xfrm>
        </p:grpSpPr>
        <p:grpSp>
          <p:nvGrpSpPr>
            <p:cNvPr id="21" name="Graphic 3">
              <a:extLst>
                <a:ext uri="{FF2B5EF4-FFF2-40B4-BE49-F238E27FC236}">
                  <a16:creationId xmlns:a16="http://schemas.microsoft.com/office/drawing/2014/main" id="{F5F61BE6-9675-6B2C-7160-E045236F109B}"/>
                </a:ext>
              </a:extLst>
            </p:cNvPr>
            <p:cNvGrpSpPr/>
            <p:nvPr/>
          </p:nvGrpSpPr>
          <p:grpSpPr>
            <a:xfrm>
              <a:off x="4420248" y="5325487"/>
              <a:ext cx="965453" cy="1091619"/>
              <a:chOff x="4420248" y="5325487"/>
              <a:chExt cx="965453" cy="1091619"/>
            </a:xfrm>
            <a:solidFill>
              <a:srgbClr val="000000"/>
            </a:solidFill>
          </p:grpSpPr>
          <p:sp>
            <p:nvSpPr>
              <p:cNvPr id="33" name="Freeform 1301">
                <a:extLst>
                  <a:ext uri="{FF2B5EF4-FFF2-40B4-BE49-F238E27FC236}">
                    <a16:creationId xmlns:a16="http://schemas.microsoft.com/office/drawing/2014/main" id="{1345AF8E-62A5-6E30-B8E0-1C365427DEB5}"/>
                  </a:ext>
                </a:extLst>
              </p:cNvPr>
              <p:cNvSpPr/>
              <p:nvPr/>
            </p:nvSpPr>
            <p:spPr>
              <a:xfrm>
                <a:off x="4653384" y="5553136"/>
                <a:ext cx="98739" cy="101482"/>
              </a:xfrm>
              <a:custGeom>
                <a:avLst/>
                <a:gdLst>
                  <a:gd name="connsiteX0" fmla="*/ 79540 w 98739"/>
                  <a:gd name="connsiteY0" fmla="*/ 0 h 101482"/>
                  <a:gd name="connsiteX1" fmla="*/ 0 w 98739"/>
                  <a:gd name="connsiteY1" fmla="*/ 76797 h 101482"/>
                  <a:gd name="connsiteX2" fmla="*/ 13714 w 98739"/>
                  <a:gd name="connsiteY2" fmla="*/ 101483 h 101482"/>
                  <a:gd name="connsiteX3" fmla="*/ 30170 w 98739"/>
                  <a:gd name="connsiteY3" fmla="*/ 79540 h 101482"/>
                  <a:gd name="connsiteX4" fmla="*/ 79540 w 98739"/>
                  <a:gd name="connsiteY4" fmla="*/ 30171 h 101482"/>
                  <a:gd name="connsiteX5" fmla="*/ 98739 w 98739"/>
                  <a:gd name="connsiteY5" fmla="*/ 13714 h 101482"/>
                  <a:gd name="connsiteX6" fmla="*/ 79540 w 98739"/>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739" h="101482">
                    <a:moveTo>
                      <a:pt x="79540" y="0"/>
                    </a:moveTo>
                    <a:cubicBezTo>
                      <a:pt x="35656" y="0"/>
                      <a:pt x="0" y="32913"/>
                      <a:pt x="0" y="76797"/>
                    </a:cubicBezTo>
                    <a:cubicBezTo>
                      <a:pt x="0" y="93254"/>
                      <a:pt x="2743" y="98740"/>
                      <a:pt x="13714" y="101483"/>
                    </a:cubicBezTo>
                    <a:cubicBezTo>
                      <a:pt x="24685" y="101483"/>
                      <a:pt x="30170" y="95997"/>
                      <a:pt x="30170" y="79540"/>
                    </a:cubicBezTo>
                    <a:cubicBezTo>
                      <a:pt x="32913" y="52112"/>
                      <a:pt x="52112" y="32913"/>
                      <a:pt x="79540" y="30171"/>
                    </a:cubicBezTo>
                    <a:cubicBezTo>
                      <a:pt x="93254" y="30171"/>
                      <a:pt x="98739" y="24685"/>
                      <a:pt x="98739" y="13714"/>
                    </a:cubicBezTo>
                    <a:cubicBezTo>
                      <a:pt x="98739" y="5486"/>
                      <a:pt x="90511" y="0"/>
                      <a:pt x="79540" y="0"/>
                    </a:cubicBezTo>
                    <a:close/>
                  </a:path>
                </a:pathLst>
              </a:custGeom>
              <a:solidFill>
                <a:srgbClr val="000000"/>
              </a:solidFill>
              <a:ln w="27426" cap="flat">
                <a:noFill/>
                <a:prstDash val="solid"/>
                <a:miter/>
              </a:ln>
            </p:spPr>
            <p:txBody>
              <a:bodyPr rtlCol="0" anchor="ctr"/>
              <a:lstStyle/>
              <a:p>
                <a:endParaRPr lang="en-US"/>
              </a:p>
            </p:txBody>
          </p:sp>
          <p:sp>
            <p:nvSpPr>
              <p:cNvPr id="34" name="Freeform 1302">
                <a:extLst>
                  <a:ext uri="{FF2B5EF4-FFF2-40B4-BE49-F238E27FC236}">
                    <a16:creationId xmlns:a16="http://schemas.microsoft.com/office/drawing/2014/main" id="{CD726786-BF6F-FA4B-4A56-B7BB040E519D}"/>
                  </a:ext>
                </a:extLst>
              </p:cNvPr>
              <p:cNvSpPr/>
              <p:nvPr/>
            </p:nvSpPr>
            <p:spPr>
              <a:xfrm>
                <a:off x="4420248" y="5325487"/>
                <a:ext cx="342845" cy="341238"/>
              </a:xfrm>
              <a:custGeom>
                <a:avLst/>
                <a:gdLst>
                  <a:gd name="connsiteX0" fmla="*/ 342846 w 342845"/>
                  <a:gd name="connsiteY0" fmla="*/ 16456 h 341238"/>
                  <a:gd name="connsiteX1" fmla="*/ 320904 w 342845"/>
                  <a:gd name="connsiteY1" fmla="*/ 0 h 341238"/>
                  <a:gd name="connsiteX2" fmla="*/ 266048 w 342845"/>
                  <a:gd name="connsiteY2" fmla="*/ 2742 h 341238"/>
                  <a:gd name="connsiteX3" fmla="*/ 0 w 342845"/>
                  <a:gd name="connsiteY3" fmla="*/ 301704 h 341238"/>
                  <a:gd name="connsiteX4" fmla="*/ 0 w 342845"/>
                  <a:gd name="connsiteY4" fmla="*/ 326389 h 341238"/>
                  <a:gd name="connsiteX5" fmla="*/ 10971 w 342845"/>
                  <a:gd name="connsiteY5" fmla="*/ 340102 h 341238"/>
                  <a:gd name="connsiteX6" fmla="*/ 24685 w 342845"/>
                  <a:gd name="connsiteY6" fmla="*/ 337359 h 341238"/>
                  <a:gd name="connsiteX7" fmla="*/ 30170 w 342845"/>
                  <a:gd name="connsiteY7" fmla="*/ 320903 h 341238"/>
                  <a:gd name="connsiteX8" fmla="*/ 65826 w 342845"/>
                  <a:gd name="connsiteY8" fmla="*/ 172794 h 341238"/>
                  <a:gd name="connsiteX9" fmla="*/ 318161 w 342845"/>
                  <a:gd name="connsiteY9" fmla="*/ 32913 h 341238"/>
                  <a:gd name="connsiteX10" fmla="*/ 342846 w 342845"/>
                  <a:gd name="connsiteY10" fmla="*/ 16456 h 34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2845" h="341238">
                    <a:moveTo>
                      <a:pt x="342846" y="16456"/>
                    </a:moveTo>
                    <a:cubicBezTo>
                      <a:pt x="342846" y="5485"/>
                      <a:pt x="334618" y="0"/>
                      <a:pt x="320904" y="0"/>
                    </a:cubicBezTo>
                    <a:cubicBezTo>
                      <a:pt x="301704" y="0"/>
                      <a:pt x="285248" y="0"/>
                      <a:pt x="266048" y="2742"/>
                    </a:cubicBezTo>
                    <a:cubicBezTo>
                      <a:pt x="115196" y="24685"/>
                      <a:pt x="2743" y="148109"/>
                      <a:pt x="0" y="301704"/>
                    </a:cubicBezTo>
                    <a:cubicBezTo>
                      <a:pt x="0" y="309932"/>
                      <a:pt x="0" y="318160"/>
                      <a:pt x="0" y="326389"/>
                    </a:cubicBezTo>
                    <a:cubicBezTo>
                      <a:pt x="0" y="331874"/>
                      <a:pt x="5485" y="337359"/>
                      <a:pt x="10971" y="340102"/>
                    </a:cubicBezTo>
                    <a:cubicBezTo>
                      <a:pt x="13714" y="342845"/>
                      <a:pt x="21942" y="340102"/>
                      <a:pt x="24685" y="337359"/>
                    </a:cubicBezTo>
                    <a:cubicBezTo>
                      <a:pt x="27428" y="331874"/>
                      <a:pt x="30170" y="326389"/>
                      <a:pt x="30170" y="320903"/>
                    </a:cubicBezTo>
                    <a:cubicBezTo>
                      <a:pt x="30170" y="268790"/>
                      <a:pt x="38399" y="219421"/>
                      <a:pt x="65826" y="172794"/>
                    </a:cubicBezTo>
                    <a:cubicBezTo>
                      <a:pt x="123425" y="76797"/>
                      <a:pt x="205708" y="30170"/>
                      <a:pt x="318161" y="32913"/>
                    </a:cubicBezTo>
                    <a:cubicBezTo>
                      <a:pt x="334618" y="32913"/>
                      <a:pt x="342846" y="27428"/>
                      <a:pt x="342846" y="16456"/>
                    </a:cubicBezTo>
                    <a:close/>
                  </a:path>
                </a:pathLst>
              </a:custGeom>
              <a:solidFill>
                <a:srgbClr val="000000"/>
              </a:solidFill>
              <a:ln w="27426" cap="flat">
                <a:noFill/>
                <a:prstDash val="solid"/>
                <a:miter/>
              </a:ln>
            </p:spPr>
            <p:txBody>
              <a:bodyPr rtlCol="0" anchor="ctr"/>
              <a:lstStyle/>
              <a:p>
                <a:endParaRPr lang="en-US"/>
              </a:p>
            </p:txBody>
          </p:sp>
          <p:sp>
            <p:nvSpPr>
              <p:cNvPr id="35" name="Freeform 1303">
                <a:extLst>
                  <a:ext uri="{FF2B5EF4-FFF2-40B4-BE49-F238E27FC236}">
                    <a16:creationId xmlns:a16="http://schemas.microsoft.com/office/drawing/2014/main" id="{4AA3A42A-9FA8-9B86-C75E-8185FE085EC5}"/>
                  </a:ext>
                </a:extLst>
              </p:cNvPr>
              <p:cNvSpPr/>
              <p:nvPr/>
            </p:nvSpPr>
            <p:spPr>
              <a:xfrm>
                <a:off x="4540930" y="5443080"/>
                <a:ext cx="213935" cy="217023"/>
              </a:xfrm>
              <a:custGeom>
                <a:avLst/>
                <a:gdLst>
                  <a:gd name="connsiteX0" fmla="*/ 30171 w 213935"/>
                  <a:gd name="connsiteY0" fmla="*/ 200567 h 217023"/>
                  <a:gd name="connsiteX1" fmla="*/ 30171 w 213935"/>
                  <a:gd name="connsiteY1" fmla="*/ 189596 h 217023"/>
                  <a:gd name="connsiteX2" fmla="*/ 183765 w 213935"/>
                  <a:gd name="connsiteY2" fmla="*/ 33259 h 217023"/>
                  <a:gd name="connsiteX3" fmla="*/ 197479 w 213935"/>
                  <a:gd name="connsiteY3" fmla="*/ 33259 h 217023"/>
                  <a:gd name="connsiteX4" fmla="*/ 213936 w 213935"/>
                  <a:gd name="connsiteY4" fmla="*/ 16803 h 217023"/>
                  <a:gd name="connsiteX5" fmla="*/ 197479 w 213935"/>
                  <a:gd name="connsiteY5" fmla="*/ 346 h 217023"/>
                  <a:gd name="connsiteX6" fmla="*/ 5485 w 213935"/>
                  <a:gd name="connsiteY6" fmla="*/ 140227 h 217023"/>
                  <a:gd name="connsiteX7" fmla="*/ 0 w 213935"/>
                  <a:gd name="connsiteY7" fmla="*/ 203310 h 217023"/>
                  <a:gd name="connsiteX8" fmla="*/ 16457 w 213935"/>
                  <a:gd name="connsiteY8" fmla="*/ 217024 h 217023"/>
                  <a:gd name="connsiteX9" fmla="*/ 30171 w 213935"/>
                  <a:gd name="connsiteY9" fmla="*/ 200567 h 217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935" h="217023">
                    <a:moveTo>
                      <a:pt x="30171" y="200567"/>
                    </a:moveTo>
                    <a:cubicBezTo>
                      <a:pt x="30171" y="197825"/>
                      <a:pt x="30171" y="192339"/>
                      <a:pt x="30171" y="189596"/>
                    </a:cubicBezTo>
                    <a:cubicBezTo>
                      <a:pt x="30171" y="104571"/>
                      <a:pt x="98740" y="33259"/>
                      <a:pt x="183765" y="33259"/>
                    </a:cubicBezTo>
                    <a:cubicBezTo>
                      <a:pt x="189251" y="33259"/>
                      <a:pt x="191994" y="33259"/>
                      <a:pt x="197479" y="33259"/>
                    </a:cubicBezTo>
                    <a:cubicBezTo>
                      <a:pt x="208450" y="33259"/>
                      <a:pt x="213936" y="25031"/>
                      <a:pt x="213936" y="16803"/>
                    </a:cubicBezTo>
                    <a:cubicBezTo>
                      <a:pt x="213936" y="8574"/>
                      <a:pt x="208450" y="346"/>
                      <a:pt x="197479" y="346"/>
                    </a:cubicBezTo>
                    <a:cubicBezTo>
                      <a:pt x="109711" y="-5140"/>
                      <a:pt x="27428" y="55201"/>
                      <a:pt x="5485" y="140227"/>
                    </a:cubicBezTo>
                    <a:cubicBezTo>
                      <a:pt x="0" y="159426"/>
                      <a:pt x="0" y="181368"/>
                      <a:pt x="0" y="203310"/>
                    </a:cubicBezTo>
                    <a:cubicBezTo>
                      <a:pt x="0" y="211539"/>
                      <a:pt x="8228" y="217024"/>
                      <a:pt x="16457" y="217024"/>
                    </a:cubicBezTo>
                    <a:cubicBezTo>
                      <a:pt x="27428" y="217024"/>
                      <a:pt x="30171" y="208796"/>
                      <a:pt x="30171" y="200567"/>
                    </a:cubicBezTo>
                    <a:close/>
                  </a:path>
                </a:pathLst>
              </a:custGeom>
              <a:solidFill>
                <a:srgbClr val="000000"/>
              </a:solidFill>
              <a:ln w="27426" cap="flat">
                <a:noFill/>
                <a:prstDash val="solid"/>
                <a:miter/>
              </a:ln>
            </p:spPr>
            <p:txBody>
              <a:bodyPr rtlCol="0" anchor="ctr"/>
              <a:lstStyle/>
              <a:p>
                <a:endParaRPr lang="en-US"/>
              </a:p>
            </p:txBody>
          </p:sp>
          <p:sp>
            <p:nvSpPr>
              <p:cNvPr id="36" name="Freeform 1304">
                <a:extLst>
                  <a:ext uri="{FF2B5EF4-FFF2-40B4-BE49-F238E27FC236}">
                    <a16:creationId xmlns:a16="http://schemas.microsoft.com/office/drawing/2014/main" id="{C18C3E29-5BAE-5591-B3DB-1813CDF6DD23}"/>
                  </a:ext>
                </a:extLst>
              </p:cNvPr>
              <p:cNvSpPr/>
              <p:nvPr/>
            </p:nvSpPr>
            <p:spPr>
              <a:xfrm>
                <a:off x="4560129" y="5533525"/>
                <a:ext cx="825572" cy="307600"/>
              </a:xfrm>
              <a:custGeom>
                <a:avLst/>
                <a:gdLst>
                  <a:gd name="connsiteX0" fmla="*/ 411415 w 825572"/>
                  <a:gd name="connsiteY0" fmla="*/ 304858 h 307600"/>
                  <a:gd name="connsiteX1" fmla="*/ 411415 w 825572"/>
                  <a:gd name="connsiteY1" fmla="*/ 307601 h 307600"/>
                  <a:gd name="connsiteX2" fmla="*/ 548554 w 825572"/>
                  <a:gd name="connsiteY2" fmla="*/ 293887 h 307600"/>
                  <a:gd name="connsiteX3" fmla="*/ 751519 w 825572"/>
                  <a:gd name="connsiteY3" fmla="*/ 258232 h 307600"/>
                  <a:gd name="connsiteX4" fmla="*/ 809117 w 825572"/>
                  <a:gd name="connsiteY4" fmla="*/ 247260 h 307600"/>
                  <a:gd name="connsiteX5" fmla="*/ 825573 w 825572"/>
                  <a:gd name="connsiteY5" fmla="*/ 230804 h 307600"/>
                  <a:gd name="connsiteX6" fmla="*/ 809117 w 825572"/>
                  <a:gd name="connsiteY6" fmla="*/ 214347 h 307600"/>
                  <a:gd name="connsiteX7" fmla="*/ 803631 w 825572"/>
                  <a:gd name="connsiteY7" fmla="*/ 211604 h 307600"/>
                  <a:gd name="connsiteX8" fmla="*/ 608894 w 825572"/>
                  <a:gd name="connsiteY8" fmla="*/ 162235 h 307600"/>
                  <a:gd name="connsiteX9" fmla="*/ 592438 w 825572"/>
                  <a:gd name="connsiteY9" fmla="*/ 145778 h 307600"/>
                  <a:gd name="connsiteX10" fmla="*/ 548554 w 825572"/>
                  <a:gd name="connsiteY10" fmla="*/ 33325 h 307600"/>
                  <a:gd name="connsiteX11" fmla="*/ 490956 w 825572"/>
                  <a:gd name="connsiteY11" fmla="*/ 411 h 307600"/>
                  <a:gd name="connsiteX12" fmla="*/ 438843 w 825572"/>
                  <a:gd name="connsiteY12" fmla="*/ 8640 h 307600"/>
                  <a:gd name="connsiteX13" fmla="*/ 342846 w 825572"/>
                  <a:gd name="connsiteY13" fmla="*/ 3154 h 307600"/>
                  <a:gd name="connsiteX14" fmla="*/ 279762 w 825572"/>
                  <a:gd name="connsiteY14" fmla="*/ 36068 h 307600"/>
                  <a:gd name="connsiteX15" fmla="*/ 224907 w 825572"/>
                  <a:gd name="connsiteY15" fmla="*/ 154006 h 307600"/>
                  <a:gd name="connsiteX16" fmla="*/ 205708 w 825572"/>
                  <a:gd name="connsiteY16" fmla="*/ 167720 h 307600"/>
                  <a:gd name="connsiteX17" fmla="*/ 16457 w 825572"/>
                  <a:gd name="connsiteY17" fmla="*/ 211604 h 307600"/>
                  <a:gd name="connsiteX18" fmla="*/ 0 w 825572"/>
                  <a:gd name="connsiteY18" fmla="*/ 228061 h 307600"/>
                  <a:gd name="connsiteX19" fmla="*/ 16457 w 825572"/>
                  <a:gd name="connsiteY19" fmla="*/ 244518 h 307600"/>
                  <a:gd name="connsiteX20" fmla="*/ 205708 w 825572"/>
                  <a:gd name="connsiteY20" fmla="*/ 280173 h 307600"/>
                  <a:gd name="connsiteX21" fmla="*/ 411415 w 825572"/>
                  <a:gd name="connsiteY21" fmla="*/ 304858 h 307600"/>
                  <a:gd name="connsiteX22" fmla="*/ 101482 w 825572"/>
                  <a:gd name="connsiteY22" fmla="*/ 225318 h 307600"/>
                  <a:gd name="connsiteX23" fmla="*/ 123425 w 825572"/>
                  <a:gd name="connsiteY23" fmla="*/ 219832 h 307600"/>
                  <a:gd name="connsiteX24" fmla="*/ 230393 w 825572"/>
                  <a:gd name="connsiteY24" fmla="*/ 195148 h 307600"/>
                  <a:gd name="connsiteX25" fmla="*/ 244107 w 825572"/>
                  <a:gd name="connsiteY25" fmla="*/ 195148 h 307600"/>
                  <a:gd name="connsiteX26" fmla="*/ 504669 w 825572"/>
                  <a:gd name="connsiteY26" fmla="*/ 200633 h 307600"/>
                  <a:gd name="connsiteX27" fmla="*/ 512897 w 825572"/>
                  <a:gd name="connsiteY27" fmla="*/ 197890 h 307600"/>
                  <a:gd name="connsiteX28" fmla="*/ 529354 w 825572"/>
                  <a:gd name="connsiteY28" fmla="*/ 178691 h 307600"/>
                  <a:gd name="connsiteX29" fmla="*/ 392216 w 825572"/>
                  <a:gd name="connsiteY29" fmla="*/ 178691 h 307600"/>
                  <a:gd name="connsiteX30" fmla="*/ 257820 w 825572"/>
                  <a:gd name="connsiteY30" fmla="*/ 162235 h 307600"/>
                  <a:gd name="connsiteX31" fmla="*/ 263306 w 825572"/>
                  <a:gd name="connsiteY31" fmla="*/ 151263 h 307600"/>
                  <a:gd name="connsiteX32" fmla="*/ 312676 w 825572"/>
                  <a:gd name="connsiteY32" fmla="*/ 47039 h 307600"/>
                  <a:gd name="connsiteX33" fmla="*/ 340103 w 825572"/>
                  <a:gd name="connsiteY33" fmla="*/ 30582 h 307600"/>
                  <a:gd name="connsiteX34" fmla="*/ 433357 w 825572"/>
                  <a:gd name="connsiteY34" fmla="*/ 36068 h 307600"/>
                  <a:gd name="connsiteX35" fmla="*/ 493698 w 825572"/>
                  <a:gd name="connsiteY35" fmla="*/ 27839 h 307600"/>
                  <a:gd name="connsiteX36" fmla="*/ 570496 w 825572"/>
                  <a:gd name="connsiteY36" fmla="*/ 164977 h 307600"/>
                  <a:gd name="connsiteX37" fmla="*/ 589695 w 825572"/>
                  <a:gd name="connsiteY37" fmla="*/ 181434 h 307600"/>
                  <a:gd name="connsiteX38" fmla="*/ 721348 w 825572"/>
                  <a:gd name="connsiteY38" fmla="*/ 214347 h 307600"/>
                  <a:gd name="connsiteX39" fmla="*/ 732319 w 825572"/>
                  <a:gd name="connsiteY39" fmla="*/ 217090 h 307600"/>
                  <a:gd name="connsiteX40" fmla="*/ 732319 w 825572"/>
                  <a:gd name="connsiteY40" fmla="*/ 219832 h 307600"/>
                  <a:gd name="connsiteX41" fmla="*/ 685692 w 825572"/>
                  <a:gd name="connsiteY41" fmla="*/ 228061 h 307600"/>
                  <a:gd name="connsiteX42" fmla="*/ 507412 w 825572"/>
                  <a:gd name="connsiteY42" fmla="*/ 258232 h 307600"/>
                  <a:gd name="connsiteX43" fmla="*/ 233135 w 825572"/>
                  <a:gd name="connsiteY43" fmla="*/ 244518 h 307600"/>
                  <a:gd name="connsiteX44" fmla="*/ 106968 w 825572"/>
                  <a:gd name="connsiteY44" fmla="*/ 222575 h 307600"/>
                  <a:gd name="connsiteX45" fmla="*/ 101482 w 825572"/>
                  <a:gd name="connsiteY45" fmla="*/ 225318 h 30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25572" h="307600">
                    <a:moveTo>
                      <a:pt x="411415" y="304858"/>
                    </a:moveTo>
                    <a:cubicBezTo>
                      <a:pt x="411415" y="304858"/>
                      <a:pt x="411415" y="307601"/>
                      <a:pt x="411415" y="307601"/>
                    </a:cubicBezTo>
                    <a:cubicBezTo>
                      <a:pt x="458042" y="302115"/>
                      <a:pt x="501927" y="302115"/>
                      <a:pt x="548554" y="293887"/>
                    </a:cubicBezTo>
                    <a:cubicBezTo>
                      <a:pt x="617123" y="282916"/>
                      <a:pt x="682949" y="269202"/>
                      <a:pt x="751519" y="258232"/>
                    </a:cubicBezTo>
                    <a:cubicBezTo>
                      <a:pt x="770717" y="255489"/>
                      <a:pt x="789917" y="250003"/>
                      <a:pt x="809117" y="247260"/>
                    </a:cubicBezTo>
                    <a:cubicBezTo>
                      <a:pt x="817345" y="244518"/>
                      <a:pt x="825573" y="241775"/>
                      <a:pt x="825573" y="230804"/>
                    </a:cubicBezTo>
                    <a:cubicBezTo>
                      <a:pt x="825573" y="219832"/>
                      <a:pt x="820088" y="214347"/>
                      <a:pt x="809117" y="214347"/>
                    </a:cubicBezTo>
                    <a:cubicBezTo>
                      <a:pt x="806374" y="214347"/>
                      <a:pt x="803631" y="214347"/>
                      <a:pt x="803631" y="211604"/>
                    </a:cubicBezTo>
                    <a:cubicBezTo>
                      <a:pt x="737805" y="195148"/>
                      <a:pt x="671978" y="178691"/>
                      <a:pt x="608894" y="162235"/>
                    </a:cubicBezTo>
                    <a:cubicBezTo>
                      <a:pt x="600666" y="159492"/>
                      <a:pt x="595180" y="156749"/>
                      <a:pt x="592438" y="145778"/>
                    </a:cubicBezTo>
                    <a:cubicBezTo>
                      <a:pt x="578724" y="107380"/>
                      <a:pt x="565010" y="71723"/>
                      <a:pt x="548554" y="33325"/>
                    </a:cubicBezTo>
                    <a:cubicBezTo>
                      <a:pt x="537582" y="8640"/>
                      <a:pt x="515640" y="-2331"/>
                      <a:pt x="490956" y="411"/>
                    </a:cubicBezTo>
                    <a:cubicBezTo>
                      <a:pt x="474499" y="3154"/>
                      <a:pt x="455300" y="5897"/>
                      <a:pt x="438843" y="8640"/>
                    </a:cubicBezTo>
                    <a:cubicBezTo>
                      <a:pt x="405930" y="14125"/>
                      <a:pt x="375759" y="8640"/>
                      <a:pt x="342846" y="3154"/>
                    </a:cubicBezTo>
                    <a:cubicBezTo>
                      <a:pt x="312676" y="-2331"/>
                      <a:pt x="293476" y="8640"/>
                      <a:pt x="279762" y="36068"/>
                    </a:cubicBezTo>
                    <a:cubicBezTo>
                      <a:pt x="260563" y="74466"/>
                      <a:pt x="244107" y="112865"/>
                      <a:pt x="224907" y="154006"/>
                    </a:cubicBezTo>
                    <a:cubicBezTo>
                      <a:pt x="222164" y="162235"/>
                      <a:pt x="216679" y="167720"/>
                      <a:pt x="205708" y="167720"/>
                    </a:cubicBezTo>
                    <a:cubicBezTo>
                      <a:pt x="142624" y="181434"/>
                      <a:pt x="79541" y="197890"/>
                      <a:pt x="16457" y="211604"/>
                    </a:cubicBezTo>
                    <a:cubicBezTo>
                      <a:pt x="8228" y="214347"/>
                      <a:pt x="0" y="217090"/>
                      <a:pt x="0" y="228061"/>
                    </a:cubicBezTo>
                    <a:cubicBezTo>
                      <a:pt x="0" y="239032"/>
                      <a:pt x="8228" y="241775"/>
                      <a:pt x="16457" y="244518"/>
                    </a:cubicBezTo>
                    <a:cubicBezTo>
                      <a:pt x="79541" y="255489"/>
                      <a:pt x="142624" y="266460"/>
                      <a:pt x="205708" y="280173"/>
                    </a:cubicBezTo>
                    <a:cubicBezTo>
                      <a:pt x="274277" y="293887"/>
                      <a:pt x="342846" y="304858"/>
                      <a:pt x="411415" y="304858"/>
                    </a:cubicBezTo>
                    <a:close/>
                    <a:moveTo>
                      <a:pt x="101482" y="225318"/>
                    </a:moveTo>
                    <a:cubicBezTo>
                      <a:pt x="109711" y="222575"/>
                      <a:pt x="115196" y="222575"/>
                      <a:pt x="123425" y="219832"/>
                    </a:cubicBezTo>
                    <a:cubicBezTo>
                      <a:pt x="159081" y="211604"/>
                      <a:pt x="194737" y="203376"/>
                      <a:pt x="230393" y="195148"/>
                    </a:cubicBezTo>
                    <a:cubicBezTo>
                      <a:pt x="233135" y="195148"/>
                      <a:pt x="238621" y="195148"/>
                      <a:pt x="244107" y="195148"/>
                    </a:cubicBezTo>
                    <a:cubicBezTo>
                      <a:pt x="329132" y="217090"/>
                      <a:pt x="416901" y="217090"/>
                      <a:pt x="504669" y="200633"/>
                    </a:cubicBezTo>
                    <a:cubicBezTo>
                      <a:pt x="507412" y="200633"/>
                      <a:pt x="510154" y="200633"/>
                      <a:pt x="512897" y="197890"/>
                    </a:cubicBezTo>
                    <a:cubicBezTo>
                      <a:pt x="523868" y="195148"/>
                      <a:pt x="529354" y="186920"/>
                      <a:pt x="529354" y="178691"/>
                    </a:cubicBezTo>
                    <a:lnTo>
                      <a:pt x="392216" y="178691"/>
                    </a:lnTo>
                    <a:cubicBezTo>
                      <a:pt x="348331" y="181434"/>
                      <a:pt x="301704" y="175949"/>
                      <a:pt x="257820" y="162235"/>
                    </a:cubicBezTo>
                    <a:cubicBezTo>
                      <a:pt x="260563" y="156749"/>
                      <a:pt x="260563" y="154006"/>
                      <a:pt x="263306" y="151263"/>
                    </a:cubicBezTo>
                    <a:cubicBezTo>
                      <a:pt x="279762" y="115608"/>
                      <a:pt x="296219" y="82694"/>
                      <a:pt x="312676" y="47039"/>
                    </a:cubicBezTo>
                    <a:cubicBezTo>
                      <a:pt x="318161" y="33325"/>
                      <a:pt x="323647" y="30582"/>
                      <a:pt x="340103" y="30582"/>
                    </a:cubicBezTo>
                    <a:cubicBezTo>
                      <a:pt x="370274" y="33325"/>
                      <a:pt x="403187" y="36068"/>
                      <a:pt x="433357" y="36068"/>
                    </a:cubicBezTo>
                    <a:cubicBezTo>
                      <a:pt x="452557" y="36068"/>
                      <a:pt x="474499" y="30582"/>
                      <a:pt x="493698" y="27839"/>
                    </a:cubicBezTo>
                    <a:lnTo>
                      <a:pt x="570496" y="164977"/>
                    </a:lnTo>
                    <a:cubicBezTo>
                      <a:pt x="573239" y="173206"/>
                      <a:pt x="578724" y="178691"/>
                      <a:pt x="589695" y="181434"/>
                    </a:cubicBezTo>
                    <a:cubicBezTo>
                      <a:pt x="633579" y="192405"/>
                      <a:pt x="677463" y="203376"/>
                      <a:pt x="721348" y="214347"/>
                    </a:cubicBezTo>
                    <a:cubicBezTo>
                      <a:pt x="724091" y="214347"/>
                      <a:pt x="729576" y="217090"/>
                      <a:pt x="732319" y="217090"/>
                    </a:cubicBezTo>
                    <a:cubicBezTo>
                      <a:pt x="732319" y="217090"/>
                      <a:pt x="732319" y="219832"/>
                      <a:pt x="732319" y="219832"/>
                    </a:cubicBezTo>
                    <a:cubicBezTo>
                      <a:pt x="715862" y="222575"/>
                      <a:pt x="702148" y="225318"/>
                      <a:pt x="685692" y="228061"/>
                    </a:cubicBezTo>
                    <a:cubicBezTo>
                      <a:pt x="625351" y="239032"/>
                      <a:pt x="567753" y="250003"/>
                      <a:pt x="507412" y="258232"/>
                    </a:cubicBezTo>
                    <a:cubicBezTo>
                      <a:pt x="416901" y="269202"/>
                      <a:pt x="323647" y="263717"/>
                      <a:pt x="233135" y="244518"/>
                    </a:cubicBezTo>
                    <a:cubicBezTo>
                      <a:pt x="191994" y="236289"/>
                      <a:pt x="150852" y="228061"/>
                      <a:pt x="106968" y="222575"/>
                    </a:cubicBezTo>
                    <a:cubicBezTo>
                      <a:pt x="104225" y="230804"/>
                      <a:pt x="101482" y="228061"/>
                      <a:pt x="101482" y="225318"/>
                    </a:cubicBezTo>
                    <a:close/>
                  </a:path>
                </a:pathLst>
              </a:custGeom>
              <a:solidFill>
                <a:srgbClr val="000000"/>
              </a:solidFill>
              <a:ln w="27426" cap="flat">
                <a:noFill/>
                <a:prstDash val="solid"/>
                <a:miter/>
              </a:ln>
            </p:spPr>
            <p:txBody>
              <a:bodyPr rtlCol="0" anchor="ctr"/>
              <a:lstStyle/>
              <a:p>
                <a:endParaRPr lang="en-US"/>
              </a:p>
            </p:txBody>
          </p:sp>
          <p:sp>
            <p:nvSpPr>
              <p:cNvPr id="37" name="Freeform 1305">
                <a:extLst>
                  <a:ext uri="{FF2B5EF4-FFF2-40B4-BE49-F238E27FC236}">
                    <a16:creationId xmlns:a16="http://schemas.microsoft.com/office/drawing/2014/main" id="{2C34D2A1-39A1-865C-227E-2EBCAC1192B8}"/>
                  </a:ext>
                </a:extLst>
              </p:cNvPr>
              <p:cNvSpPr/>
              <p:nvPr/>
            </p:nvSpPr>
            <p:spPr>
              <a:xfrm>
                <a:off x="4595785" y="6003635"/>
                <a:ext cx="230392" cy="410728"/>
              </a:xfrm>
              <a:custGeom>
                <a:avLst/>
                <a:gdLst>
                  <a:gd name="connsiteX0" fmla="*/ 222164 w 230392"/>
                  <a:gd name="connsiteY0" fmla="*/ 2057 h 410728"/>
                  <a:gd name="connsiteX1" fmla="*/ 205708 w 230392"/>
                  <a:gd name="connsiteY1" fmla="*/ 2057 h 410728"/>
                  <a:gd name="connsiteX2" fmla="*/ 112454 w 230392"/>
                  <a:gd name="connsiteY2" fmla="*/ 37713 h 410728"/>
                  <a:gd name="connsiteX3" fmla="*/ 21942 w 230392"/>
                  <a:gd name="connsiteY3" fmla="*/ 150166 h 410728"/>
                  <a:gd name="connsiteX4" fmla="*/ 16457 w 230392"/>
                  <a:gd name="connsiteY4" fmla="*/ 210507 h 410728"/>
                  <a:gd name="connsiteX5" fmla="*/ 0 w 230392"/>
                  <a:gd name="connsiteY5" fmla="*/ 391530 h 410728"/>
                  <a:gd name="connsiteX6" fmla="*/ 0 w 230392"/>
                  <a:gd name="connsiteY6" fmla="*/ 402501 h 410728"/>
                  <a:gd name="connsiteX7" fmla="*/ 16457 w 230392"/>
                  <a:gd name="connsiteY7" fmla="*/ 410729 h 410728"/>
                  <a:gd name="connsiteX8" fmla="*/ 30171 w 230392"/>
                  <a:gd name="connsiteY8" fmla="*/ 394272 h 410728"/>
                  <a:gd name="connsiteX9" fmla="*/ 52112 w 230392"/>
                  <a:gd name="connsiteY9" fmla="*/ 169366 h 410728"/>
                  <a:gd name="connsiteX10" fmla="*/ 131653 w 230392"/>
                  <a:gd name="connsiteY10" fmla="*/ 62398 h 410728"/>
                  <a:gd name="connsiteX11" fmla="*/ 219421 w 230392"/>
                  <a:gd name="connsiteY11" fmla="*/ 29485 h 410728"/>
                  <a:gd name="connsiteX12" fmla="*/ 230392 w 230392"/>
                  <a:gd name="connsiteY12" fmla="*/ 15771 h 410728"/>
                  <a:gd name="connsiteX13" fmla="*/ 222164 w 230392"/>
                  <a:gd name="connsiteY13" fmla="*/ 2057 h 410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0392" h="410728">
                    <a:moveTo>
                      <a:pt x="222164" y="2057"/>
                    </a:moveTo>
                    <a:cubicBezTo>
                      <a:pt x="216678" y="-686"/>
                      <a:pt x="211193" y="-686"/>
                      <a:pt x="205708" y="2057"/>
                    </a:cubicBezTo>
                    <a:cubicBezTo>
                      <a:pt x="172794" y="13028"/>
                      <a:pt x="142624" y="23999"/>
                      <a:pt x="112454" y="37713"/>
                    </a:cubicBezTo>
                    <a:cubicBezTo>
                      <a:pt x="63084" y="59655"/>
                      <a:pt x="32913" y="98054"/>
                      <a:pt x="21942" y="150166"/>
                    </a:cubicBezTo>
                    <a:cubicBezTo>
                      <a:pt x="19199" y="169366"/>
                      <a:pt x="16457" y="188565"/>
                      <a:pt x="16457" y="210507"/>
                    </a:cubicBezTo>
                    <a:cubicBezTo>
                      <a:pt x="10971" y="270848"/>
                      <a:pt x="5485" y="331189"/>
                      <a:pt x="0" y="391530"/>
                    </a:cubicBezTo>
                    <a:cubicBezTo>
                      <a:pt x="0" y="394272"/>
                      <a:pt x="0" y="399758"/>
                      <a:pt x="0" y="402501"/>
                    </a:cubicBezTo>
                    <a:cubicBezTo>
                      <a:pt x="5485" y="407986"/>
                      <a:pt x="10971" y="410729"/>
                      <a:pt x="16457" y="410729"/>
                    </a:cubicBezTo>
                    <a:cubicBezTo>
                      <a:pt x="24685" y="410729"/>
                      <a:pt x="30171" y="405244"/>
                      <a:pt x="30171" y="394272"/>
                    </a:cubicBezTo>
                    <a:cubicBezTo>
                      <a:pt x="38399" y="320218"/>
                      <a:pt x="43884" y="243420"/>
                      <a:pt x="52112" y="169366"/>
                    </a:cubicBezTo>
                    <a:cubicBezTo>
                      <a:pt x="57598" y="117254"/>
                      <a:pt x="85026" y="81597"/>
                      <a:pt x="131653" y="62398"/>
                    </a:cubicBezTo>
                    <a:cubicBezTo>
                      <a:pt x="161823" y="51427"/>
                      <a:pt x="189251" y="40456"/>
                      <a:pt x="219421" y="29485"/>
                    </a:cubicBezTo>
                    <a:cubicBezTo>
                      <a:pt x="224907" y="26742"/>
                      <a:pt x="230392" y="21257"/>
                      <a:pt x="230392" y="15771"/>
                    </a:cubicBezTo>
                    <a:cubicBezTo>
                      <a:pt x="230392" y="13028"/>
                      <a:pt x="224907" y="4800"/>
                      <a:pt x="222164" y="2057"/>
                    </a:cubicBezTo>
                    <a:close/>
                  </a:path>
                </a:pathLst>
              </a:custGeom>
              <a:solidFill>
                <a:srgbClr val="000000"/>
              </a:solidFill>
              <a:ln w="27426" cap="flat">
                <a:noFill/>
                <a:prstDash val="solid"/>
                <a:miter/>
              </a:ln>
            </p:spPr>
            <p:txBody>
              <a:bodyPr rtlCol="0" anchor="ctr"/>
              <a:lstStyle/>
              <a:p>
                <a:endParaRPr lang="en-US"/>
              </a:p>
            </p:txBody>
          </p:sp>
          <p:sp>
            <p:nvSpPr>
              <p:cNvPr id="38" name="Freeform 1306">
                <a:extLst>
                  <a:ext uri="{FF2B5EF4-FFF2-40B4-BE49-F238E27FC236}">
                    <a16:creationId xmlns:a16="http://schemas.microsoft.com/office/drawing/2014/main" id="{793D106D-E111-634B-1E01-6EF06CB17C13}"/>
                  </a:ext>
                </a:extLst>
              </p:cNvPr>
              <p:cNvSpPr/>
              <p:nvPr/>
            </p:nvSpPr>
            <p:spPr>
              <a:xfrm>
                <a:off x="4809721" y="5849354"/>
                <a:ext cx="330009" cy="208691"/>
              </a:xfrm>
              <a:custGeom>
                <a:avLst/>
                <a:gdLst>
                  <a:gd name="connsiteX0" fmla="*/ 312676 w 330009"/>
                  <a:gd name="connsiteY0" fmla="*/ 0 h 208691"/>
                  <a:gd name="connsiteX1" fmla="*/ 296219 w 330009"/>
                  <a:gd name="connsiteY1" fmla="*/ 19200 h 208691"/>
                  <a:gd name="connsiteX2" fmla="*/ 296219 w 330009"/>
                  <a:gd name="connsiteY2" fmla="*/ 57598 h 208691"/>
                  <a:gd name="connsiteX3" fmla="*/ 170051 w 330009"/>
                  <a:gd name="connsiteY3" fmla="*/ 181022 h 208691"/>
                  <a:gd name="connsiteX4" fmla="*/ 30170 w 330009"/>
                  <a:gd name="connsiteY4" fmla="*/ 46627 h 208691"/>
                  <a:gd name="connsiteX5" fmla="*/ 30170 w 330009"/>
                  <a:gd name="connsiteY5" fmla="*/ 16457 h 208691"/>
                  <a:gd name="connsiteX6" fmla="*/ 13714 w 330009"/>
                  <a:gd name="connsiteY6" fmla="*/ 0 h 208691"/>
                  <a:gd name="connsiteX7" fmla="*/ 0 w 330009"/>
                  <a:gd name="connsiteY7" fmla="*/ 16457 h 208691"/>
                  <a:gd name="connsiteX8" fmla="*/ 0 w 330009"/>
                  <a:gd name="connsiteY8" fmla="*/ 38399 h 208691"/>
                  <a:gd name="connsiteX9" fmla="*/ 0 w 330009"/>
                  <a:gd name="connsiteY9" fmla="*/ 38399 h 208691"/>
                  <a:gd name="connsiteX10" fmla="*/ 0 w 330009"/>
                  <a:gd name="connsiteY10" fmla="*/ 43884 h 208691"/>
                  <a:gd name="connsiteX11" fmla="*/ 117939 w 330009"/>
                  <a:gd name="connsiteY11" fmla="*/ 202965 h 208691"/>
                  <a:gd name="connsiteX12" fmla="*/ 307190 w 330009"/>
                  <a:gd name="connsiteY12" fmla="*/ 128910 h 208691"/>
                  <a:gd name="connsiteX13" fmla="*/ 329132 w 330009"/>
                  <a:gd name="connsiteY13" fmla="*/ 16457 h 208691"/>
                  <a:gd name="connsiteX14" fmla="*/ 312676 w 330009"/>
                  <a:gd name="connsiteY14" fmla="*/ 0 h 20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0009" h="208691">
                    <a:moveTo>
                      <a:pt x="312676" y="0"/>
                    </a:moveTo>
                    <a:cubicBezTo>
                      <a:pt x="301704" y="0"/>
                      <a:pt x="296219" y="5486"/>
                      <a:pt x="296219" y="19200"/>
                    </a:cubicBezTo>
                    <a:cubicBezTo>
                      <a:pt x="296219" y="32913"/>
                      <a:pt x="296219" y="43884"/>
                      <a:pt x="296219" y="57598"/>
                    </a:cubicBezTo>
                    <a:cubicBezTo>
                      <a:pt x="293476" y="123424"/>
                      <a:pt x="235878" y="178280"/>
                      <a:pt x="170051" y="181022"/>
                    </a:cubicBezTo>
                    <a:cubicBezTo>
                      <a:pt x="90511" y="183765"/>
                      <a:pt x="30170" y="126167"/>
                      <a:pt x="30170" y="46627"/>
                    </a:cubicBezTo>
                    <a:cubicBezTo>
                      <a:pt x="30170" y="35656"/>
                      <a:pt x="30170" y="27428"/>
                      <a:pt x="30170" y="16457"/>
                    </a:cubicBezTo>
                    <a:cubicBezTo>
                      <a:pt x="30170" y="5486"/>
                      <a:pt x="21942" y="0"/>
                      <a:pt x="13714" y="0"/>
                    </a:cubicBezTo>
                    <a:cubicBezTo>
                      <a:pt x="5485" y="0"/>
                      <a:pt x="0" y="5486"/>
                      <a:pt x="0" y="16457"/>
                    </a:cubicBezTo>
                    <a:cubicBezTo>
                      <a:pt x="0" y="24686"/>
                      <a:pt x="0" y="32913"/>
                      <a:pt x="0" y="38399"/>
                    </a:cubicBezTo>
                    <a:cubicBezTo>
                      <a:pt x="0" y="38399"/>
                      <a:pt x="0" y="38399"/>
                      <a:pt x="0" y="38399"/>
                    </a:cubicBezTo>
                    <a:cubicBezTo>
                      <a:pt x="0" y="41141"/>
                      <a:pt x="0" y="43884"/>
                      <a:pt x="0" y="43884"/>
                    </a:cubicBezTo>
                    <a:cubicBezTo>
                      <a:pt x="0" y="117939"/>
                      <a:pt x="49370" y="183765"/>
                      <a:pt x="117939" y="202965"/>
                    </a:cubicBezTo>
                    <a:cubicBezTo>
                      <a:pt x="191994" y="222164"/>
                      <a:pt x="268791" y="191993"/>
                      <a:pt x="307190" y="128910"/>
                    </a:cubicBezTo>
                    <a:cubicBezTo>
                      <a:pt x="329132" y="93255"/>
                      <a:pt x="331875" y="57598"/>
                      <a:pt x="329132" y="16457"/>
                    </a:cubicBezTo>
                    <a:cubicBezTo>
                      <a:pt x="326390" y="8229"/>
                      <a:pt x="320904" y="2743"/>
                      <a:pt x="312676" y="0"/>
                    </a:cubicBezTo>
                    <a:close/>
                  </a:path>
                </a:pathLst>
              </a:custGeom>
              <a:solidFill>
                <a:srgbClr val="000000"/>
              </a:solidFill>
              <a:ln w="27426" cap="flat">
                <a:noFill/>
                <a:prstDash val="solid"/>
                <a:miter/>
              </a:ln>
            </p:spPr>
            <p:txBody>
              <a:bodyPr rtlCol="0" anchor="ctr"/>
              <a:lstStyle/>
              <a:p>
                <a:endParaRPr lang="en-US"/>
              </a:p>
            </p:txBody>
          </p:sp>
          <p:sp>
            <p:nvSpPr>
              <p:cNvPr id="39" name="Freeform 1307">
                <a:extLst>
                  <a:ext uri="{FF2B5EF4-FFF2-40B4-BE49-F238E27FC236}">
                    <a16:creationId xmlns:a16="http://schemas.microsoft.com/office/drawing/2014/main" id="{2AD111F0-3B17-9651-7D73-CB4692769795}"/>
                  </a:ext>
                </a:extLst>
              </p:cNvPr>
              <p:cNvSpPr/>
              <p:nvPr/>
            </p:nvSpPr>
            <p:spPr>
              <a:xfrm>
                <a:off x="4908461" y="5901468"/>
                <a:ext cx="128910" cy="82282"/>
              </a:xfrm>
              <a:custGeom>
                <a:avLst/>
                <a:gdLst>
                  <a:gd name="connsiteX0" fmla="*/ 95997 w 128910"/>
                  <a:gd name="connsiteY0" fmla="*/ 19199 h 82282"/>
                  <a:gd name="connsiteX1" fmla="*/ 90511 w 128910"/>
                  <a:gd name="connsiteY1" fmla="*/ 35656 h 82282"/>
                  <a:gd name="connsiteX2" fmla="*/ 54855 w 128910"/>
                  <a:gd name="connsiteY2" fmla="*/ 49369 h 82282"/>
                  <a:gd name="connsiteX3" fmla="*/ 30171 w 128910"/>
                  <a:gd name="connsiteY3" fmla="*/ 19199 h 82282"/>
                  <a:gd name="connsiteX4" fmla="*/ 13714 w 128910"/>
                  <a:gd name="connsiteY4" fmla="*/ 0 h 82282"/>
                  <a:gd name="connsiteX5" fmla="*/ 0 w 128910"/>
                  <a:gd name="connsiteY5" fmla="*/ 21942 h 82282"/>
                  <a:gd name="connsiteX6" fmla="*/ 65827 w 128910"/>
                  <a:gd name="connsiteY6" fmla="*/ 82283 h 82282"/>
                  <a:gd name="connsiteX7" fmla="*/ 128910 w 128910"/>
                  <a:gd name="connsiteY7" fmla="*/ 21942 h 82282"/>
                  <a:gd name="connsiteX8" fmla="*/ 115197 w 128910"/>
                  <a:gd name="connsiteY8" fmla="*/ 2742 h 82282"/>
                  <a:gd name="connsiteX9" fmla="*/ 95997 w 128910"/>
                  <a:gd name="connsiteY9" fmla="*/ 19199 h 8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910" h="82282">
                    <a:moveTo>
                      <a:pt x="95997" y="19199"/>
                    </a:moveTo>
                    <a:cubicBezTo>
                      <a:pt x="95997" y="24685"/>
                      <a:pt x="93254" y="30170"/>
                      <a:pt x="90511" y="35656"/>
                    </a:cubicBezTo>
                    <a:cubicBezTo>
                      <a:pt x="82283" y="46626"/>
                      <a:pt x="68569" y="52112"/>
                      <a:pt x="54855" y="49369"/>
                    </a:cubicBezTo>
                    <a:cubicBezTo>
                      <a:pt x="41142" y="43884"/>
                      <a:pt x="32914" y="35656"/>
                      <a:pt x="30171" y="19199"/>
                    </a:cubicBezTo>
                    <a:cubicBezTo>
                      <a:pt x="27428" y="5485"/>
                      <a:pt x="21942" y="0"/>
                      <a:pt x="13714" y="0"/>
                    </a:cubicBezTo>
                    <a:cubicBezTo>
                      <a:pt x="2743" y="0"/>
                      <a:pt x="0" y="8228"/>
                      <a:pt x="0" y="21942"/>
                    </a:cubicBezTo>
                    <a:cubicBezTo>
                      <a:pt x="2743" y="54855"/>
                      <a:pt x="30171" y="82283"/>
                      <a:pt x="65827" y="82283"/>
                    </a:cubicBezTo>
                    <a:cubicBezTo>
                      <a:pt x="98740" y="82283"/>
                      <a:pt x="128910" y="54855"/>
                      <a:pt x="128910" y="21942"/>
                    </a:cubicBezTo>
                    <a:cubicBezTo>
                      <a:pt x="128910" y="10971"/>
                      <a:pt x="123425" y="2742"/>
                      <a:pt x="115197" y="2742"/>
                    </a:cubicBezTo>
                    <a:cubicBezTo>
                      <a:pt x="104225" y="2742"/>
                      <a:pt x="98740" y="8228"/>
                      <a:pt x="95997" y="19199"/>
                    </a:cubicBezTo>
                    <a:close/>
                  </a:path>
                </a:pathLst>
              </a:custGeom>
              <a:solidFill>
                <a:srgbClr val="000000"/>
              </a:solidFill>
              <a:ln w="27426" cap="flat">
                <a:noFill/>
                <a:prstDash val="solid"/>
                <a:miter/>
              </a:ln>
            </p:spPr>
            <p:txBody>
              <a:bodyPr rtlCol="0" anchor="ctr"/>
              <a:lstStyle/>
              <a:p>
                <a:endParaRPr lang="en-US"/>
              </a:p>
            </p:txBody>
          </p:sp>
          <p:sp>
            <p:nvSpPr>
              <p:cNvPr id="40" name="Freeform 1308">
                <a:extLst>
                  <a:ext uri="{FF2B5EF4-FFF2-40B4-BE49-F238E27FC236}">
                    <a16:creationId xmlns:a16="http://schemas.microsoft.com/office/drawing/2014/main" id="{DE4FE430-9ECC-760B-4D28-CE26D1A22500}"/>
                  </a:ext>
                </a:extLst>
              </p:cNvPr>
              <p:cNvSpPr/>
              <p:nvPr/>
            </p:nvSpPr>
            <p:spPr>
              <a:xfrm>
                <a:off x="4870062" y="6057804"/>
                <a:ext cx="213935" cy="359302"/>
              </a:xfrm>
              <a:custGeom>
                <a:avLst/>
                <a:gdLst>
                  <a:gd name="connsiteX0" fmla="*/ 194737 w 213935"/>
                  <a:gd name="connsiteY0" fmla="*/ 2743 h 359302"/>
                  <a:gd name="connsiteX1" fmla="*/ 178280 w 213935"/>
                  <a:gd name="connsiteY1" fmla="*/ 16457 h 359302"/>
                  <a:gd name="connsiteX2" fmla="*/ 178280 w 213935"/>
                  <a:gd name="connsiteY2" fmla="*/ 21943 h 359302"/>
                  <a:gd name="connsiteX3" fmla="*/ 104225 w 213935"/>
                  <a:gd name="connsiteY3" fmla="*/ 87769 h 359302"/>
                  <a:gd name="connsiteX4" fmla="*/ 32913 w 213935"/>
                  <a:gd name="connsiteY4" fmla="*/ 19200 h 359302"/>
                  <a:gd name="connsiteX5" fmla="*/ 16457 w 213935"/>
                  <a:gd name="connsiteY5" fmla="*/ 0 h 359302"/>
                  <a:gd name="connsiteX6" fmla="*/ 0 w 213935"/>
                  <a:gd name="connsiteY6" fmla="*/ 21943 h 359302"/>
                  <a:gd name="connsiteX7" fmla="*/ 79540 w 213935"/>
                  <a:gd name="connsiteY7" fmla="*/ 117939 h 359302"/>
                  <a:gd name="connsiteX8" fmla="*/ 90511 w 213935"/>
                  <a:gd name="connsiteY8" fmla="*/ 131653 h 359302"/>
                  <a:gd name="connsiteX9" fmla="*/ 90511 w 213935"/>
                  <a:gd name="connsiteY9" fmla="*/ 235878 h 359302"/>
                  <a:gd name="connsiteX10" fmla="*/ 90511 w 213935"/>
                  <a:gd name="connsiteY10" fmla="*/ 235878 h 359302"/>
                  <a:gd name="connsiteX11" fmla="*/ 90511 w 213935"/>
                  <a:gd name="connsiteY11" fmla="*/ 337360 h 359302"/>
                  <a:gd name="connsiteX12" fmla="*/ 90511 w 213935"/>
                  <a:gd name="connsiteY12" fmla="*/ 348331 h 359302"/>
                  <a:gd name="connsiteX13" fmla="*/ 106968 w 213935"/>
                  <a:gd name="connsiteY13" fmla="*/ 359302 h 359302"/>
                  <a:gd name="connsiteX14" fmla="*/ 123425 w 213935"/>
                  <a:gd name="connsiteY14" fmla="*/ 345588 h 359302"/>
                  <a:gd name="connsiteX15" fmla="*/ 123425 w 213935"/>
                  <a:gd name="connsiteY15" fmla="*/ 337360 h 359302"/>
                  <a:gd name="connsiteX16" fmla="*/ 123425 w 213935"/>
                  <a:gd name="connsiteY16" fmla="*/ 134395 h 359302"/>
                  <a:gd name="connsiteX17" fmla="*/ 134395 w 213935"/>
                  <a:gd name="connsiteY17" fmla="*/ 120681 h 359302"/>
                  <a:gd name="connsiteX18" fmla="*/ 172794 w 213935"/>
                  <a:gd name="connsiteY18" fmla="*/ 101483 h 359302"/>
                  <a:gd name="connsiteX19" fmla="*/ 213936 w 213935"/>
                  <a:gd name="connsiteY19" fmla="*/ 21943 h 359302"/>
                  <a:gd name="connsiteX20" fmla="*/ 194737 w 213935"/>
                  <a:gd name="connsiteY20" fmla="*/ 2743 h 359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3935" h="359302">
                    <a:moveTo>
                      <a:pt x="194737" y="2743"/>
                    </a:moveTo>
                    <a:cubicBezTo>
                      <a:pt x="186508" y="2743"/>
                      <a:pt x="178280" y="8229"/>
                      <a:pt x="178280" y="16457"/>
                    </a:cubicBezTo>
                    <a:cubicBezTo>
                      <a:pt x="178280" y="19200"/>
                      <a:pt x="178280" y="21943"/>
                      <a:pt x="178280" y="21943"/>
                    </a:cubicBezTo>
                    <a:cubicBezTo>
                      <a:pt x="175537" y="60341"/>
                      <a:pt x="142624" y="90512"/>
                      <a:pt x="104225" y="87769"/>
                    </a:cubicBezTo>
                    <a:cubicBezTo>
                      <a:pt x="65826" y="87769"/>
                      <a:pt x="35656" y="57598"/>
                      <a:pt x="32913" y="19200"/>
                    </a:cubicBezTo>
                    <a:cubicBezTo>
                      <a:pt x="32913" y="5486"/>
                      <a:pt x="27428" y="0"/>
                      <a:pt x="16457" y="0"/>
                    </a:cubicBezTo>
                    <a:cubicBezTo>
                      <a:pt x="5485" y="0"/>
                      <a:pt x="0" y="8229"/>
                      <a:pt x="0" y="21943"/>
                    </a:cubicBezTo>
                    <a:cubicBezTo>
                      <a:pt x="2743" y="68569"/>
                      <a:pt x="32913" y="104225"/>
                      <a:pt x="79540" y="117939"/>
                    </a:cubicBezTo>
                    <a:cubicBezTo>
                      <a:pt x="87768" y="120681"/>
                      <a:pt x="90511" y="123424"/>
                      <a:pt x="90511" y="131653"/>
                    </a:cubicBezTo>
                    <a:cubicBezTo>
                      <a:pt x="90511" y="167309"/>
                      <a:pt x="90511" y="200222"/>
                      <a:pt x="90511" y="235878"/>
                    </a:cubicBezTo>
                    <a:cubicBezTo>
                      <a:pt x="90511" y="235878"/>
                      <a:pt x="90511" y="235878"/>
                      <a:pt x="90511" y="235878"/>
                    </a:cubicBezTo>
                    <a:cubicBezTo>
                      <a:pt x="90511" y="268791"/>
                      <a:pt x="90511" y="301704"/>
                      <a:pt x="90511" y="337360"/>
                    </a:cubicBezTo>
                    <a:cubicBezTo>
                      <a:pt x="90511" y="340102"/>
                      <a:pt x="90511" y="345588"/>
                      <a:pt x="90511" y="348331"/>
                    </a:cubicBezTo>
                    <a:cubicBezTo>
                      <a:pt x="93254" y="356559"/>
                      <a:pt x="98740" y="359302"/>
                      <a:pt x="106968" y="359302"/>
                    </a:cubicBezTo>
                    <a:cubicBezTo>
                      <a:pt x="115196" y="359302"/>
                      <a:pt x="120682" y="353816"/>
                      <a:pt x="123425" y="345588"/>
                    </a:cubicBezTo>
                    <a:cubicBezTo>
                      <a:pt x="123425" y="342845"/>
                      <a:pt x="123425" y="340102"/>
                      <a:pt x="123425" y="337360"/>
                    </a:cubicBezTo>
                    <a:cubicBezTo>
                      <a:pt x="123425" y="268791"/>
                      <a:pt x="123425" y="200222"/>
                      <a:pt x="123425" y="134395"/>
                    </a:cubicBezTo>
                    <a:cubicBezTo>
                      <a:pt x="123425" y="126167"/>
                      <a:pt x="126167" y="123424"/>
                      <a:pt x="134395" y="120681"/>
                    </a:cubicBezTo>
                    <a:cubicBezTo>
                      <a:pt x="148109" y="115196"/>
                      <a:pt x="161823" y="109710"/>
                      <a:pt x="172794" y="101483"/>
                    </a:cubicBezTo>
                    <a:cubicBezTo>
                      <a:pt x="200222" y="82283"/>
                      <a:pt x="211193" y="54855"/>
                      <a:pt x="213936" y="21943"/>
                    </a:cubicBezTo>
                    <a:cubicBezTo>
                      <a:pt x="208450" y="10971"/>
                      <a:pt x="202965" y="2743"/>
                      <a:pt x="194737" y="2743"/>
                    </a:cubicBezTo>
                    <a:close/>
                  </a:path>
                </a:pathLst>
              </a:custGeom>
              <a:solidFill>
                <a:srgbClr val="000000"/>
              </a:solidFill>
              <a:ln w="27426" cap="flat">
                <a:noFill/>
                <a:prstDash val="solid"/>
                <a:miter/>
              </a:ln>
            </p:spPr>
            <p:txBody>
              <a:bodyPr rtlCol="0" anchor="ctr"/>
              <a:lstStyle/>
              <a:p>
                <a:endParaRPr lang="en-US"/>
              </a:p>
            </p:txBody>
          </p:sp>
        </p:grpSp>
        <p:sp>
          <p:nvSpPr>
            <p:cNvPr id="22" name="Freeform 1290">
              <a:extLst>
                <a:ext uri="{FF2B5EF4-FFF2-40B4-BE49-F238E27FC236}">
                  <a16:creationId xmlns:a16="http://schemas.microsoft.com/office/drawing/2014/main" id="{55B3002E-D32D-093F-07CF-0484B9CF22DF}"/>
                </a:ext>
              </a:extLst>
            </p:cNvPr>
            <p:cNvSpPr/>
            <p:nvPr/>
          </p:nvSpPr>
          <p:spPr>
            <a:xfrm>
              <a:off x="5185480" y="5860326"/>
              <a:ext cx="326389" cy="573237"/>
            </a:xfrm>
            <a:custGeom>
              <a:avLst/>
              <a:gdLst>
                <a:gd name="connsiteX0" fmla="*/ 326389 w 326389"/>
                <a:gd name="connsiteY0" fmla="*/ 285247 h 573237"/>
                <a:gd name="connsiteX1" fmla="*/ 326389 w 326389"/>
                <a:gd name="connsiteY1" fmla="*/ 507411 h 573237"/>
                <a:gd name="connsiteX2" fmla="*/ 260563 w 326389"/>
                <a:gd name="connsiteY2" fmla="*/ 573237 h 573237"/>
                <a:gd name="connsiteX3" fmla="*/ 65826 w 326389"/>
                <a:gd name="connsiteY3" fmla="*/ 573237 h 573237"/>
                <a:gd name="connsiteX4" fmla="*/ 0 w 326389"/>
                <a:gd name="connsiteY4" fmla="*/ 507411 h 573237"/>
                <a:gd name="connsiteX5" fmla="*/ 0 w 326389"/>
                <a:gd name="connsiteY5" fmla="*/ 63083 h 573237"/>
                <a:gd name="connsiteX6" fmla="*/ 63083 w 326389"/>
                <a:gd name="connsiteY6" fmla="*/ 0 h 573237"/>
                <a:gd name="connsiteX7" fmla="*/ 263306 w 326389"/>
                <a:gd name="connsiteY7" fmla="*/ 0 h 573237"/>
                <a:gd name="connsiteX8" fmla="*/ 326389 w 326389"/>
                <a:gd name="connsiteY8" fmla="*/ 63083 h 573237"/>
                <a:gd name="connsiteX9" fmla="*/ 326389 w 326389"/>
                <a:gd name="connsiteY9" fmla="*/ 285247 h 573237"/>
                <a:gd name="connsiteX10" fmla="*/ 293476 w 326389"/>
                <a:gd name="connsiteY10" fmla="*/ 449813 h 573237"/>
                <a:gd name="connsiteX11" fmla="*/ 293476 w 326389"/>
                <a:gd name="connsiteY11" fmla="*/ 438842 h 573237"/>
                <a:gd name="connsiteX12" fmla="*/ 293476 w 326389"/>
                <a:gd name="connsiteY12" fmla="*/ 63083 h 573237"/>
                <a:gd name="connsiteX13" fmla="*/ 260563 w 326389"/>
                <a:gd name="connsiteY13" fmla="*/ 30170 h 573237"/>
                <a:gd name="connsiteX14" fmla="*/ 63083 w 326389"/>
                <a:gd name="connsiteY14" fmla="*/ 30170 h 573237"/>
                <a:gd name="connsiteX15" fmla="*/ 30171 w 326389"/>
                <a:gd name="connsiteY15" fmla="*/ 63083 h 573237"/>
                <a:gd name="connsiteX16" fmla="*/ 30171 w 326389"/>
                <a:gd name="connsiteY16" fmla="*/ 438842 h 573237"/>
                <a:gd name="connsiteX17" fmla="*/ 30171 w 326389"/>
                <a:gd name="connsiteY17" fmla="*/ 449813 h 573237"/>
                <a:gd name="connsiteX18" fmla="*/ 293476 w 326389"/>
                <a:gd name="connsiteY18" fmla="*/ 449813 h 573237"/>
                <a:gd name="connsiteX19" fmla="*/ 293476 w 326389"/>
                <a:gd name="connsiteY19" fmla="*/ 482725 h 573237"/>
                <a:gd name="connsiteX20" fmla="*/ 279763 w 326389"/>
                <a:gd name="connsiteY20" fmla="*/ 482725 h 573237"/>
                <a:gd name="connsiteX21" fmla="*/ 60341 w 326389"/>
                <a:gd name="connsiteY21" fmla="*/ 482725 h 573237"/>
                <a:gd name="connsiteX22" fmla="*/ 32914 w 326389"/>
                <a:gd name="connsiteY22" fmla="*/ 512896 h 573237"/>
                <a:gd name="connsiteX23" fmla="*/ 57598 w 326389"/>
                <a:gd name="connsiteY23" fmla="*/ 537581 h 573237"/>
                <a:gd name="connsiteX24" fmla="*/ 82283 w 326389"/>
                <a:gd name="connsiteY24" fmla="*/ 537581 h 573237"/>
                <a:gd name="connsiteX25" fmla="*/ 263306 w 326389"/>
                <a:gd name="connsiteY25" fmla="*/ 537581 h 573237"/>
                <a:gd name="connsiteX26" fmla="*/ 290734 w 326389"/>
                <a:gd name="connsiteY26" fmla="*/ 518382 h 573237"/>
                <a:gd name="connsiteX27" fmla="*/ 293476 w 326389"/>
                <a:gd name="connsiteY27" fmla="*/ 482725 h 57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6389" h="573237">
                  <a:moveTo>
                    <a:pt x="326389" y="285247"/>
                  </a:moveTo>
                  <a:cubicBezTo>
                    <a:pt x="326389" y="359301"/>
                    <a:pt x="326389" y="433356"/>
                    <a:pt x="326389" y="507411"/>
                  </a:cubicBezTo>
                  <a:cubicBezTo>
                    <a:pt x="326389" y="548552"/>
                    <a:pt x="304447" y="570494"/>
                    <a:pt x="260563" y="573237"/>
                  </a:cubicBezTo>
                  <a:cubicBezTo>
                    <a:pt x="194737" y="573237"/>
                    <a:pt x="131653" y="573237"/>
                    <a:pt x="65826" y="573237"/>
                  </a:cubicBezTo>
                  <a:cubicBezTo>
                    <a:pt x="24685" y="573237"/>
                    <a:pt x="0" y="548552"/>
                    <a:pt x="0" y="507411"/>
                  </a:cubicBezTo>
                  <a:cubicBezTo>
                    <a:pt x="0" y="359301"/>
                    <a:pt x="0" y="211192"/>
                    <a:pt x="0" y="63083"/>
                  </a:cubicBezTo>
                  <a:cubicBezTo>
                    <a:pt x="0" y="24685"/>
                    <a:pt x="24685" y="0"/>
                    <a:pt x="63083" y="0"/>
                  </a:cubicBezTo>
                  <a:cubicBezTo>
                    <a:pt x="128910" y="0"/>
                    <a:pt x="194737" y="0"/>
                    <a:pt x="263306" y="0"/>
                  </a:cubicBezTo>
                  <a:cubicBezTo>
                    <a:pt x="304447" y="0"/>
                    <a:pt x="326389" y="24685"/>
                    <a:pt x="326389" y="63083"/>
                  </a:cubicBezTo>
                  <a:cubicBezTo>
                    <a:pt x="326389" y="137138"/>
                    <a:pt x="326389" y="211192"/>
                    <a:pt x="326389" y="285247"/>
                  </a:cubicBezTo>
                  <a:close/>
                  <a:moveTo>
                    <a:pt x="293476" y="449813"/>
                  </a:moveTo>
                  <a:cubicBezTo>
                    <a:pt x="293476" y="444327"/>
                    <a:pt x="293476" y="441584"/>
                    <a:pt x="293476" y="438842"/>
                  </a:cubicBezTo>
                  <a:cubicBezTo>
                    <a:pt x="293476" y="312675"/>
                    <a:pt x="293476" y="189250"/>
                    <a:pt x="293476" y="63083"/>
                  </a:cubicBezTo>
                  <a:cubicBezTo>
                    <a:pt x="293476" y="41141"/>
                    <a:pt x="282505" y="30170"/>
                    <a:pt x="260563" y="30170"/>
                  </a:cubicBezTo>
                  <a:cubicBezTo>
                    <a:pt x="194737" y="30170"/>
                    <a:pt x="128910" y="30170"/>
                    <a:pt x="63083" y="30170"/>
                  </a:cubicBezTo>
                  <a:cubicBezTo>
                    <a:pt x="41142" y="30170"/>
                    <a:pt x="30171" y="41141"/>
                    <a:pt x="30171" y="63083"/>
                  </a:cubicBezTo>
                  <a:cubicBezTo>
                    <a:pt x="30171" y="189250"/>
                    <a:pt x="30171" y="312675"/>
                    <a:pt x="30171" y="438842"/>
                  </a:cubicBezTo>
                  <a:cubicBezTo>
                    <a:pt x="30171" y="441584"/>
                    <a:pt x="30171" y="447070"/>
                    <a:pt x="30171" y="449813"/>
                  </a:cubicBezTo>
                  <a:cubicBezTo>
                    <a:pt x="120682" y="449813"/>
                    <a:pt x="205708" y="449813"/>
                    <a:pt x="293476" y="449813"/>
                  </a:cubicBezTo>
                  <a:close/>
                  <a:moveTo>
                    <a:pt x="293476" y="482725"/>
                  </a:moveTo>
                  <a:cubicBezTo>
                    <a:pt x="287991" y="482725"/>
                    <a:pt x="285248" y="482725"/>
                    <a:pt x="279763" y="482725"/>
                  </a:cubicBezTo>
                  <a:cubicBezTo>
                    <a:pt x="205708" y="482725"/>
                    <a:pt x="134395" y="482725"/>
                    <a:pt x="60341" y="482725"/>
                  </a:cubicBezTo>
                  <a:cubicBezTo>
                    <a:pt x="30171" y="482725"/>
                    <a:pt x="30171" y="482725"/>
                    <a:pt x="32914" y="512896"/>
                  </a:cubicBezTo>
                  <a:cubicBezTo>
                    <a:pt x="35656" y="526610"/>
                    <a:pt x="43884" y="537581"/>
                    <a:pt x="57598" y="537581"/>
                  </a:cubicBezTo>
                  <a:cubicBezTo>
                    <a:pt x="65826" y="537581"/>
                    <a:pt x="74055" y="537581"/>
                    <a:pt x="82283" y="537581"/>
                  </a:cubicBezTo>
                  <a:cubicBezTo>
                    <a:pt x="142624" y="537581"/>
                    <a:pt x="202965" y="537581"/>
                    <a:pt x="263306" y="537581"/>
                  </a:cubicBezTo>
                  <a:cubicBezTo>
                    <a:pt x="277020" y="537581"/>
                    <a:pt x="287991" y="532096"/>
                    <a:pt x="290734" y="518382"/>
                  </a:cubicBezTo>
                  <a:cubicBezTo>
                    <a:pt x="293476" y="507411"/>
                    <a:pt x="293476" y="496439"/>
                    <a:pt x="293476" y="482725"/>
                  </a:cubicBezTo>
                  <a:close/>
                </a:path>
              </a:pathLst>
            </a:custGeom>
            <a:solidFill>
              <a:srgbClr val="000000"/>
            </a:solidFill>
            <a:ln w="27426" cap="flat">
              <a:noFill/>
              <a:prstDash val="solid"/>
              <a:miter/>
            </a:ln>
          </p:spPr>
          <p:txBody>
            <a:bodyPr rtlCol="0" anchor="ctr"/>
            <a:lstStyle/>
            <a:p>
              <a:endParaRPr lang="en-US"/>
            </a:p>
          </p:txBody>
        </p:sp>
        <p:sp>
          <p:nvSpPr>
            <p:cNvPr id="23" name="Freeform 1291">
              <a:extLst>
                <a:ext uri="{FF2B5EF4-FFF2-40B4-BE49-F238E27FC236}">
                  <a16:creationId xmlns:a16="http://schemas.microsoft.com/office/drawing/2014/main" id="{B69C614B-9997-7059-41BC-A4A957224990}"/>
                </a:ext>
              </a:extLst>
            </p:cNvPr>
            <p:cNvSpPr/>
            <p:nvPr/>
          </p:nvSpPr>
          <p:spPr>
            <a:xfrm>
              <a:off x="4804236" y="5852097"/>
              <a:ext cx="329794" cy="212798"/>
            </a:xfrm>
            <a:custGeom>
              <a:avLst/>
              <a:gdLst>
                <a:gd name="connsiteX0" fmla="*/ 2743 w 329794"/>
                <a:gd name="connsiteY0" fmla="*/ 38399 h 212798"/>
                <a:gd name="connsiteX1" fmla="*/ 2743 w 329794"/>
                <a:gd name="connsiteY1" fmla="*/ 16457 h 212798"/>
                <a:gd name="connsiteX2" fmla="*/ 16456 w 329794"/>
                <a:gd name="connsiteY2" fmla="*/ 0 h 212798"/>
                <a:gd name="connsiteX3" fmla="*/ 32913 w 329794"/>
                <a:gd name="connsiteY3" fmla="*/ 16457 h 212798"/>
                <a:gd name="connsiteX4" fmla="*/ 32913 w 329794"/>
                <a:gd name="connsiteY4" fmla="*/ 46627 h 212798"/>
                <a:gd name="connsiteX5" fmla="*/ 172794 w 329794"/>
                <a:gd name="connsiteY5" fmla="*/ 181022 h 212798"/>
                <a:gd name="connsiteX6" fmla="*/ 298961 w 329794"/>
                <a:gd name="connsiteY6" fmla="*/ 57598 h 212798"/>
                <a:gd name="connsiteX7" fmla="*/ 298961 w 329794"/>
                <a:gd name="connsiteY7" fmla="*/ 19200 h 212798"/>
                <a:gd name="connsiteX8" fmla="*/ 315418 w 329794"/>
                <a:gd name="connsiteY8" fmla="*/ 0 h 212798"/>
                <a:gd name="connsiteX9" fmla="*/ 329132 w 329794"/>
                <a:gd name="connsiteY9" fmla="*/ 19200 h 212798"/>
                <a:gd name="connsiteX10" fmla="*/ 307189 w 329794"/>
                <a:gd name="connsiteY10" fmla="*/ 131653 h 212798"/>
                <a:gd name="connsiteX11" fmla="*/ 117939 w 329794"/>
                <a:gd name="connsiteY11" fmla="*/ 205707 h 212798"/>
                <a:gd name="connsiteX12" fmla="*/ 0 w 329794"/>
                <a:gd name="connsiteY12" fmla="*/ 46627 h 212798"/>
                <a:gd name="connsiteX13" fmla="*/ 2743 w 329794"/>
                <a:gd name="connsiteY13" fmla="*/ 38399 h 212798"/>
                <a:gd name="connsiteX14" fmla="*/ 2743 w 329794"/>
                <a:gd name="connsiteY14" fmla="*/ 38399 h 212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9794" h="212798">
                  <a:moveTo>
                    <a:pt x="2743" y="38399"/>
                  </a:moveTo>
                  <a:cubicBezTo>
                    <a:pt x="2743" y="30171"/>
                    <a:pt x="2743" y="21943"/>
                    <a:pt x="2743" y="16457"/>
                  </a:cubicBezTo>
                  <a:cubicBezTo>
                    <a:pt x="2743" y="8229"/>
                    <a:pt x="8228" y="0"/>
                    <a:pt x="16456" y="0"/>
                  </a:cubicBezTo>
                  <a:cubicBezTo>
                    <a:pt x="24685" y="0"/>
                    <a:pt x="32913" y="5486"/>
                    <a:pt x="32913" y="16457"/>
                  </a:cubicBezTo>
                  <a:cubicBezTo>
                    <a:pt x="32913" y="27428"/>
                    <a:pt x="32913" y="35656"/>
                    <a:pt x="32913" y="46627"/>
                  </a:cubicBezTo>
                  <a:cubicBezTo>
                    <a:pt x="35656" y="126167"/>
                    <a:pt x="95997" y="181022"/>
                    <a:pt x="172794" y="181022"/>
                  </a:cubicBezTo>
                  <a:cubicBezTo>
                    <a:pt x="238621" y="178280"/>
                    <a:pt x="293476" y="123424"/>
                    <a:pt x="298961" y="57598"/>
                  </a:cubicBezTo>
                  <a:cubicBezTo>
                    <a:pt x="298961" y="43884"/>
                    <a:pt x="298961" y="32913"/>
                    <a:pt x="298961" y="19200"/>
                  </a:cubicBezTo>
                  <a:cubicBezTo>
                    <a:pt x="298961" y="8229"/>
                    <a:pt x="304447" y="0"/>
                    <a:pt x="315418" y="0"/>
                  </a:cubicBezTo>
                  <a:cubicBezTo>
                    <a:pt x="326389" y="0"/>
                    <a:pt x="329132" y="8229"/>
                    <a:pt x="329132" y="19200"/>
                  </a:cubicBezTo>
                  <a:cubicBezTo>
                    <a:pt x="331875" y="57598"/>
                    <a:pt x="326389" y="95997"/>
                    <a:pt x="307189" y="131653"/>
                  </a:cubicBezTo>
                  <a:cubicBezTo>
                    <a:pt x="268791" y="197479"/>
                    <a:pt x="191994" y="227650"/>
                    <a:pt x="117939" y="205707"/>
                  </a:cubicBezTo>
                  <a:cubicBezTo>
                    <a:pt x="46627" y="186508"/>
                    <a:pt x="0" y="120681"/>
                    <a:pt x="0" y="46627"/>
                  </a:cubicBezTo>
                  <a:cubicBezTo>
                    <a:pt x="2743" y="41141"/>
                    <a:pt x="2743" y="41141"/>
                    <a:pt x="2743" y="38399"/>
                  </a:cubicBezTo>
                  <a:cubicBezTo>
                    <a:pt x="2743" y="38399"/>
                    <a:pt x="2743" y="38399"/>
                    <a:pt x="2743" y="38399"/>
                  </a:cubicBezTo>
                  <a:close/>
                </a:path>
              </a:pathLst>
            </a:custGeom>
            <a:solidFill>
              <a:srgbClr val="000000"/>
            </a:solidFill>
            <a:ln w="27426" cap="flat">
              <a:noFill/>
              <a:prstDash val="solid"/>
              <a:miter/>
            </a:ln>
          </p:spPr>
          <p:txBody>
            <a:bodyPr rtlCol="0" anchor="ctr"/>
            <a:lstStyle/>
            <a:p>
              <a:endParaRPr lang="en-US"/>
            </a:p>
          </p:txBody>
        </p:sp>
        <p:sp>
          <p:nvSpPr>
            <p:cNvPr id="24" name="Freeform 1292">
              <a:extLst>
                <a:ext uri="{FF2B5EF4-FFF2-40B4-BE49-F238E27FC236}">
                  <a16:creationId xmlns:a16="http://schemas.microsoft.com/office/drawing/2014/main" id="{80C93071-616E-D603-A976-7BEEC401C69C}"/>
                </a:ext>
              </a:extLst>
            </p:cNvPr>
            <p:cNvSpPr/>
            <p:nvPr/>
          </p:nvSpPr>
          <p:spPr>
            <a:xfrm>
              <a:off x="4867319" y="6057804"/>
              <a:ext cx="208450" cy="356559"/>
            </a:xfrm>
            <a:custGeom>
              <a:avLst/>
              <a:gdLst>
                <a:gd name="connsiteX0" fmla="*/ 90511 w 208450"/>
                <a:gd name="connsiteY0" fmla="*/ 235878 h 356559"/>
                <a:gd name="connsiteX1" fmla="*/ 90511 w 208450"/>
                <a:gd name="connsiteY1" fmla="*/ 131653 h 356559"/>
                <a:gd name="connsiteX2" fmla="*/ 79541 w 208450"/>
                <a:gd name="connsiteY2" fmla="*/ 117939 h 356559"/>
                <a:gd name="connsiteX3" fmla="*/ 0 w 208450"/>
                <a:gd name="connsiteY3" fmla="*/ 21943 h 356559"/>
                <a:gd name="connsiteX4" fmla="*/ 16457 w 208450"/>
                <a:gd name="connsiteY4" fmla="*/ 0 h 356559"/>
                <a:gd name="connsiteX5" fmla="*/ 32914 w 208450"/>
                <a:gd name="connsiteY5" fmla="*/ 19200 h 356559"/>
                <a:gd name="connsiteX6" fmla="*/ 104225 w 208450"/>
                <a:gd name="connsiteY6" fmla="*/ 87769 h 356559"/>
                <a:gd name="connsiteX7" fmla="*/ 178280 w 208450"/>
                <a:gd name="connsiteY7" fmla="*/ 21943 h 356559"/>
                <a:gd name="connsiteX8" fmla="*/ 178280 w 208450"/>
                <a:gd name="connsiteY8" fmla="*/ 16457 h 356559"/>
                <a:gd name="connsiteX9" fmla="*/ 194737 w 208450"/>
                <a:gd name="connsiteY9" fmla="*/ 2743 h 356559"/>
                <a:gd name="connsiteX10" fmla="*/ 208450 w 208450"/>
                <a:gd name="connsiteY10" fmla="*/ 19200 h 356559"/>
                <a:gd name="connsiteX11" fmla="*/ 167309 w 208450"/>
                <a:gd name="connsiteY11" fmla="*/ 98740 h 356559"/>
                <a:gd name="connsiteX12" fmla="*/ 128910 w 208450"/>
                <a:gd name="connsiteY12" fmla="*/ 117939 h 356559"/>
                <a:gd name="connsiteX13" fmla="*/ 117939 w 208450"/>
                <a:gd name="connsiteY13" fmla="*/ 131653 h 356559"/>
                <a:gd name="connsiteX14" fmla="*/ 117939 w 208450"/>
                <a:gd name="connsiteY14" fmla="*/ 334617 h 356559"/>
                <a:gd name="connsiteX15" fmla="*/ 117939 w 208450"/>
                <a:gd name="connsiteY15" fmla="*/ 342845 h 356559"/>
                <a:gd name="connsiteX16" fmla="*/ 101483 w 208450"/>
                <a:gd name="connsiteY16" fmla="*/ 356559 h 356559"/>
                <a:gd name="connsiteX17" fmla="*/ 85026 w 208450"/>
                <a:gd name="connsiteY17" fmla="*/ 345588 h 356559"/>
                <a:gd name="connsiteX18" fmla="*/ 85026 w 208450"/>
                <a:gd name="connsiteY18" fmla="*/ 334617 h 356559"/>
                <a:gd name="connsiteX19" fmla="*/ 90511 w 208450"/>
                <a:gd name="connsiteY19" fmla="*/ 235878 h 356559"/>
                <a:gd name="connsiteX20" fmla="*/ 90511 w 208450"/>
                <a:gd name="connsiteY20" fmla="*/ 235878 h 356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8450" h="356559">
                  <a:moveTo>
                    <a:pt x="90511" y="235878"/>
                  </a:moveTo>
                  <a:cubicBezTo>
                    <a:pt x="90511" y="200222"/>
                    <a:pt x="90511" y="167309"/>
                    <a:pt x="90511" y="131653"/>
                  </a:cubicBezTo>
                  <a:cubicBezTo>
                    <a:pt x="90511" y="123424"/>
                    <a:pt x="87769" y="120681"/>
                    <a:pt x="79541" y="117939"/>
                  </a:cubicBezTo>
                  <a:cubicBezTo>
                    <a:pt x="35656" y="106968"/>
                    <a:pt x="2743" y="68569"/>
                    <a:pt x="0" y="21943"/>
                  </a:cubicBezTo>
                  <a:cubicBezTo>
                    <a:pt x="0" y="8229"/>
                    <a:pt x="5486" y="0"/>
                    <a:pt x="16457" y="0"/>
                  </a:cubicBezTo>
                  <a:cubicBezTo>
                    <a:pt x="27428" y="0"/>
                    <a:pt x="32914" y="5486"/>
                    <a:pt x="32914" y="19200"/>
                  </a:cubicBezTo>
                  <a:cubicBezTo>
                    <a:pt x="35656" y="57598"/>
                    <a:pt x="65827" y="87769"/>
                    <a:pt x="104225" y="87769"/>
                  </a:cubicBezTo>
                  <a:cubicBezTo>
                    <a:pt x="142624" y="87769"/>
                    <a:pt x="172794" y="60341"/>
                    <a:pt x="178280" y="21943"/>
                  </a:cubicBezTo>
                  <a:cubicBezTo>
                    <a:pt x="178280" y="19200"/>
                    <a:pt x="178280" y="16457"/>
                    <a:pt x="178280" y="16457"/>
                  </a:cubicBezTo>
                  <a:cubicBezTo>
                    <a:pt x="181023" y="5486"/>
                    <a:pt x="186508" y="0"/>
                    <a:pt x="194737" y="2743"/>
                  </a:cubicBezTo>
                  <a:cubicBezTo>
                    <a:pt x="202965" y="2743"/>
                    <a:pt x="208450" y="10971"/>
                    <a:pt x="208450" y="19200"/>
                  </a:cubicBezTo>
                  <a:cubicBezTo>
                    <a:pt x="208450" y="52112"/>
                    <a:pt x="194737" y="79540"/>
                    <a:pt x="167309" y="98740"/>
                  </a:cubicBezTo>
                  <a:cubicBezTo>
                    <a:pt x="156338" y="106968"/>
                    <a:pt x="142624" y="112453"/>
                    <a:pt x="128910" y="117939"/>
                  </a:cubicBezTo>
                  <a:cubicBezTo>
                    <a:pt x="120682" y="120681"/>
                    <a:pt x="117939" y="123424"/>
                    <a:pt x="117939" y="131653"/>
                  </a:cubicBezTo>
                  <a:cubicBezTo>
                    <a:pt x="117939" y="200222"/>
                    <a:pt x="117939" y="268791"/>
                    <a:pt x="117939" y="334617"/>
                  </a:cubicBezTo>
                  <a:cubicBezTo>
                    <a:pt x="117939" y="337360"/>
                    <a:pt x="117939" y="340102"/>
                    <a:pt x="117939" y="342845"/>
                  </a:cubicBezTo>
                  <a:cubicBezTo>
                    <a:pt x="115197" y="351074"/>
                    <a:pt x="109711" y="356559"/>
                    <a:pt x="101483" y="356559"/>
                  </a:cubicBezTo>
                  <a:cubicBezTo>
                    <a:pt x="93254" y="356559"/>
                    <a:pt x="87769" y="353816"/>
                    <a:pt x="85026" y="345588"/>
                  </a:cubicBezTo>
                  <a:cubicBezTo>
                    <a:pt x="85026" y="342845"/>
                    <a:pt x="85026" y="337360"/>
                    <a:pt x="85026" y="334617"/>
                  </a:cubicBezTo>
                  <a:cubicBezTo>
                    <a:pt x="90511" y="301704"/>
                    <a:pt x="90511" y="268791"/>
                    <a:pt x="90511" y="235878"/>
                  </a:cubicBezTo>
                  <a:cubicBezTo>
                    <a:pt x="90511" y="235878"/>
                    <a:pt x="90511" y="235878"/>
                    <a:pt x="90511" y="235878"/>
                  </a:cubicBezTo>
                  <a:close/>
                </a:path>
              </a:pathLst>
            </a:custGeom>
            <a:solidFill>
              <a:srgbClr val="000000"/>
            </a:solidFill>
            <a:ln w="27426" cap="flat">
              <a:noFill/>
              <a:prstDash val="solid"/>
              <a:miter/>
            </a:ln>
          </p:spPr>
          <p:txBody>
            <a:bodyPr rtlCol="0" anchor="ctr"/>
            <a:lstStyle/>
            <a:p>
              <a:endParaRPr lang="en-US"/>
            </a:p>
          </p:txBody>
        </p:sp>
        <p:sp>
          <p:nvSpPr>
            <p:cNvPr id="25" name="Freeform 1293">
              <a:extLst>
                <a:ext uri="{FF2B5EF4-FFF2-40B4-BE49-F238E27FC236}">
                  <a16:creationId xmlns:a16="http://schemas.microsoft.com/office/drawing/2014/main" id="{850D6A85-4A53-6883-24A0-13A656C297C3}"/>
                </a:ext>
              </a:extLst>
            </p:cNvPr>
            <p:cNvSpPr/>
            <p:nvPr/>
          </p:nvSpPr>
          <p:spPr>
            <a:xfrm>
              <a:off x="4422305" y="5325487"/>
              <a:ext cx="343531" cy="341238"/>
            </a:xfrm>
            <a:custGeom>
              <a:avLst/>
              <a:gdLst>
                <a:gd name="connsiteX0" fmla="*/ 686 w 343531"/>
                <a:gd name="connsiteY0" fmla="*/ 301704 h 341238"/>
                <a:gd name="connsiteX1" fmla="*/ 266734 w 343531"/>
                <a:gd name="connsiteY1" fmla="*/ 2742 h 341238"/>
                <a:gd name="connsiteX2" fmla="*/ 321589 w 343531"/>
                <a:gd name="connsiteY2" fmla="*/ 0 h 341238"/>
                <a:gd name="connsiteX3" fmla="*/ 343532 w 343531"/>
                <a:gd name="connsiteY3" fmla="*/ 16456 h 341238"/>
                <a:gd name="connsiteX4" fmla="*/ 321589 w 343531"/>
                <a:gd name="connsiteY4" fmla="*/ 32913 h 341238"/>
                <a:gd name="connsiteX5" fmla="*/ 69255 w 343531"/>
                <a:gd name="connsiteY5" fmla="*/ 172794 h 341238"/>
                <a:gd name="connsiteX6" fmla="*/ 33599 w 343531"/>
                <a:gd name="connsiteY6" fmla="*/ 320903 h 341238"/>
                <a:gd name="connsiteX7" fmla="*/ 28113 w 343531"/>
                <a:gd name="connsiteY7" fmla="*/ 337359 h 341238"/>
                <a:gd name="connsiteX8" fmla="*/ 14399 w 343531"/>
                <a:gd name="connsiteY8" fmla="*/ 340102 h 341238"/>
                <a:gd name="connsiteX9" fmla="*/ 3429 w 343531"/>
                <a:gd name="connsiteY9" fmla="*/ 326389 h 341238"/>
                <a:gd name="connsiteX10" fmla="*/ 686 w 343531"/>
                <a:gd name="connsiteY10" fmla="*/ 301704 h 34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3531" h="341238">
                  <a:moveTo>
                    <a:pt x="686" y="301704"/>
                  </a:moveTo>
                  <a:cubicBezTo>
                    <a:pt x="3429" y="148109"/>
                    <a:pt x="115882" y="24685"/>
                    <a:pt x="266734" y="2742"/>
                  </a:cubicBezTo>
                  <a:cubicBezTo>
                    <a:pt x="283191" y="0"/>
                    <a:pt x="302390" y="0"/>
                    <a:pt x="321589" y="0"/>
                  </a:cubicBezTo>
                  <a:cubicBezTo>
                    <a:pt x="335303" y="0"/>
                    <a:pt x="343532" y="5485"/>
                    <a:pt x="343532" y="16456"/>
                  </a:cubicBezTo>
                  <a:cubicBezTo>
                    <a:pt x="343532" y="27428"/>
                    <a:pt x="335303" y="32913"/>
                    <a:pt x="321589" y="32913"/>
                  </a:cubicBezTo>
                  <a:cubicBezTo>
                    <a:pt x="211879" y="30170"/>
                    <a:pt x="126853" y="79540"/>
                    <a:pt x="69255" y="172794"/>
                  </a:cubicBezTo>
                  <a:cubicBezTo>
                    <a:pt x="41827" y="216678"/>
                    <a:pt x="30856" y="268790"/>
                    <a:pt x="33599" y="320903"/>
                  </a:cubicBezTo>
                  <a:cubicBezTo>
                    <a:pt x="33599" y="326389"/>
                    <a:pt x="30856" y="334616"/>
                    <a:pt x="28113" y="337359"/>
                  </a:cubicBezTo>
                  <a:cubicBezTo>
                    <a:pt x="25371" y="340102"/>
                    <a:pt x="17142" y="342845"/>
                    <a:pt x="14399" y="340102"/>
                  </a:cubicBezTo>
                  <a:cubicBezTo>
                    <a:pt x="8914" y="337359"/>
                    <a:pt x="6171" y="331874"/>
                    <a:pt x="3429" y="326389"/>
                  </a:cubicBezTo>
                  <a:cubicBezTo>
                    <a:pt x="-2057" y="318160"/>
                    <a:pt x="686" y="309932"/>
                    <a:pt x="686" y="301704"/>
                  </a:cubicBezTo>
                  <a:close/>
                </a:path>
              </a:pathLst>
            </a:custGeom>
            <a:solidFill>
              <a:srgbClr val="000000"/>
            </a:solidFill>
            <a:ln w="27426" cap="flat">
              <a:noFill/>
              <a:prstDash val="solid"/>
              <a:miter/>
            </a:ln>
          </p:spPr>
          <p:txBody>
            <a:bodyPr rtlCol="0" anchor="ctr"/>
            <a:lstStyle/>
            <a:p>
              <a:endParaRPr lang="en-US"/>
            </a:p>
          </p:txBody>
        </p:sp>
        <p:sp>
          <p:nvSpPr>
            <p:cNvPr id="26" name="Freeform 1294">
              <a:extLst>
                <a:ext uri="{FF2B5EF4-FFF2-40B4-BE49-F238E27FC236}">
                  <a16:creationId xmlns:a16="http://schemas.microsoft.com/office/drawing/2014/main" id="{705CAEA1-A2C8-C71B-EFEB-DC0FB0B2CE31}"/>
                </a:ext>
              </a:extLst>
            </p:cNvPr>
            <p:cNvSpPr/>
            <p:nvPr/>
          </p:nvSpPr>
          <p:spPr>
            <a:xfrm>
              <a:off x="4590300" y="6003635"/>
              <a:ext cx="231139" cy="410728"/>
            </a:xfrm>
            <a:custGeom>
              <a:avLst/>
              <a:gdLst>
                <a:gd name="connsiteX0" fmla="*/ 2743 w 231139"/>
                <a:gd name="connsiteY0" fmla="*/ 391530 h 410728"/>
                <a:gd name="connsiteX1" fmla="*/ 19199 w 231139"/>
                <a:gd name="connsiteY1" fmla="*/ 210507 h 410728"/>
                <a:gd name="connsiteX2" fmla="*/ 24685 w 231139"/>
                <a:gd name="connsiteY2" fmla="*/ 150166 h 410728"/>
                <a:gd name="connsiteX3" fmla="*/ 115196 w 231139"/>
                <a:gd name="connsiteY3" fmla="*/ 37713 h 410728"/>
                <a:gd name="connsiteX4" fmla="*/ 208450 w 231139"/>
                <a:gd name="connsiteY4" fmla="*/ 2057 h 410728"/>
                <a:gd name="connsiteX5" fmla="*/ 224907 w 231139"/>
                <a:gd name="connsiteY5" fmla="*/ 2057 h 410728"/>
                <a:gd name="connsiteX6" fmla="*/ 230392 w 231139"/>
                <a:gd name="connsiteY6" fmla="*/ 15771 h 410728"/>
                <a:gd name="connsiteX7" fmla="*/ 219421 w 231139"/>
                <a:gd name="connsiteY7" fmla="*/ 29485 h 410728"/>
                <a:gd name="connsiteX8" fmla="*/ 131653 w 231139"/>
                <a:gd name="connsiteY8" fmla="*/ 62398 h 410728"/>
                <a:gd name="connsiteX9" fmla="*/ 52112 w 231139"/>
                <a:gd name="connsiteY9" fmla="*/ 169366 h 410728"/>
                <a:gd name="connsiteX10" fmla="*/ 30170 w 231139"/>
                <a:gd name="connsiteY10" fmla="*/ 394272 h 410728"/>
                <a:gd name="connsiteX11" fmla="*/ 16456 w 231139"/>
                <a:gd name="connsiteY11" fmla="*/ 410729 h 410728"/>
                <a:gd name="connsiteX12" fmla="*/ 0 w 231139"/>
                <a:gd name="connsiteY12" fmla="*/ 402501 h 410728"/>
                <a:gd name="connsiteX13" fmla="*/ 2743 w 231139"/>
                <a:gd name="connsiteY13" fmla="*/ 391530 h 410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1139" h="410728">
                  <a:moveTo>
                    <a:pt x="2743" y="391530"/>
                  </a:moveTo>
                  <a:cubicBezTo>
                    <a:pt x="8228" y="328446"/>
                    <a:pt x="13714" y="268105"/>
                    <a:pt x="19199" y="210507"/>
                  </a:cubicBezTo>
                  <a:cubicBezTo>
                    <a:pt x="21942" y="191308"/>
                    <a:pt x="21942" y="172109"/>
                    <a:pt x="24685" y="150166"/>
                  </a:cubicBezTo>
                  <a:cubicBezTo>
                    <a:pt x="35656" y="98054"/>
                    <a:pt x="65826" y="59655"/>
                    <a:pt x="115196" y="37713"/>
                  </a:cubicBezTo>
                  <a:cubicBezTo>
                    <a:pt x="145367" y="23999"/>
                    <a:pt x="178280" y="13028"/>
                    <a:pt x="208450" y="2057"/>
                  </a:cubicBezTo>
                  <a:cubicBezTo>
                    <a:pt x="213936" y="-686"/>
                    <a:pt x="222164" y="-686"/>
                    <a:pt x="224907" y="2057"/>
                  </a:cubicBezTo>
                  <a:cubicBezTo>
                    <a:pt x="227650" y="4800"/>
                    <a:pt x="233135" y="13028"/>
                    <a:pt x="230392" y="15771"/>
                  </a:cubicBezTo>
                  <a:cubicBezTo>
                    <a:pt x="227650" y="21257"/>
                    <a:pt x="222164" y="29485"/>
                    <a:pt x="219421" y="29485"/>
                  </a:cubicBezTo>
                  <a:cubicBezTo>
                    <a:pt x="191994" y="40456"/>
                    <a:pt x="161823" y="51427"/>
                    <a:pt x="131653" y="62398"/>
                  </a:cubicBezTo>
                  <a:cubicBezTo>
                    <a:pt x="82283" y="81597"/>
                    <a:pt x="54855" y="117254"/>
                    <a:pt x="52112" y="169366"/>
                  </a:cubicBezTo>
                  <a:cubicBezTo>
                    <a:pt x="43884" y="243420"/>
                    <a:pt x="38399" y="320218"/>
                    <a:pt x="30170" y="394272"/>
                  </a:cubicBezTo>
                  <a:cubicBezTo>
                    <a:pt x="30170" y="402501"/>
                    <a:pt x="24685" y="410729"/>
                    <a:pt x="16456" y="410729"/>
                  </a:cubicBezTo>
                  <a:cubicBezTo>
                    <a:pt x="10971" y="410729"/>
                    <a:pt x="5485" y="405244"/>
                    <a:pt x="0" y="402501"/>
                  </a:cubicBezTo>
                  <a:cubicBezTo>
                    <a:pt x="0" y="399758"/>
                    <a:pt x="2743" y="394272"/>
                    <a:pt x="2743" y="391530"/>
                  </a:cubicBezTo>
                  <a:close/>
                </a:path>
              </a:pathLst>
            </a:custGeom>
            <a:solidFill>
              <a:srgbClr val="000000"/>
            </a:solidFill>
            <a:ln w="27426" cap="flat">
              <a:noFill/>
              <a:prstDash val="solid"/>
              <a:miter/>
            </a:ln>
          </p:spPr>
          <p:txBody>
            <a:bodyPr rtlCol="0" anchor="ctr"/>
            <a:lstStyle/>
            <a:p>
              <a:endParaRPr lang="en-US"/>
            </a:p>
          </p:txBody>
        </p:sp>
        <p:sp>
          <p:nvSpPr>
            <p:cNvPr id="28" name="Freeform 1296">
              <a:extLst>
                <a:ext uri="{FF2B5EF4-FFF2-40B4-BE49-F238E27FC236}">
                  <a16:creationId xmlns:a16="http://schemas.microsoft.com/office/drawing/2014/main" id="{3368D653-DDC1-5084-0A75-865AD99D0E05}"/>
                </a:ext>
              </a:extLst>
            </p:cNvPr>
            <p:cNvSpPr/>
            <p:nvPr/>
          </p:nvSpPr>
          <p:spPr>
            <a:xfrm>
              <a:off x="4905718" y="5901468"/>
              <a:ext cx="128909" cy="82282"/>
            </a:xfrm>
            <a:custGeom>
              <a:avLst/>
              <a:gdLst>
                <a:gd name="connsiteX0" fmla="*/ 65826 w 128909"/>
                <a:gd name="connsiteY0" fmla="*/ 82283 h 82282"/>
                <a:gd name="connsiteX1" fmla="*/ 0 w 128909"/>
                <a:gd name="connsiteY1" fmla="*/ 21942 h 82282"/>
                <a:gd name="connsiteX2" fmla="*/ 13714 w 128909"/>
                <a:gd name="connsiteY2" fmla="*/ 0 h 82282"/>
                <a:gd name="connsiteX3" fmla="*/ 30170 w 128909"/>
                <a:gd name="connsiteY3" fmla="*/ 19199 h 82282"/>
                <a:gd name="connsiteX4" fmla="*/ 54855 w 128909"/>
                <a:gd name="connsiteY4" fmla="*/ 49369 h 82282"/>
                <a:gd name="connsiteX5" fmla="*/ 90511 w 128909"/>
                <a:gd name="connsiteY5" fmla="*/ 35656 h 82282"/>
                <a:gd name="connsiteX6" fmla="*/ 95997 w 128909"/>
                <a:gd name="connsiteY6" fmla="*/ 19199 h 82282"/>
                <a:gd name="connsiteX7" fmla="*/ 115196 w 128909"/>
                <a:gd name="connsiteY7" fmla="*/ 2742 h 82282"/>
                <a:gd name="connsiteX8" fmla="*/ 128910 w 128909"/>
                <a:gd name="connsiteY8" fmla="*/ 21942 h 82282"/>
                <a:gd name="connsiteX9" fmla="*/ 65826 w 128909"/>
                <a:gd name="connsiteY9" fmla="*/ 82283 h 8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909" h="82282">
                  <a:moveTo>
                    <a:pt x="65826" y="82283"/>
                  </a:moveTo>
                  <a:cubicBezTo>
                    <a:pt x="32913" y="82283"/>
                    <a:pt x="2743" y="54855"/>
                    <a:pt x="0" y="21942"/>
                  </a:cubicBezTo>
                  <a:cubicBezTo>
                    <a:pt x="0" y="8228"/>
                    <a:pt x="5485" y="2742"/>
                    <a:pt x="13714" y="0"/>
                  </a:cubicBezTo>
                  <a:cubicBezTo>
                    <a:pt x="24685" y="0"/>
                    <a:pt x="30170" y="5485"/>
                    <a:pt x="30170" y="19199"/>
                  </a:cubicBezTo>
                  <a:cubicBezTo>
                    <a:pt x="32913" y="35656"/>
                    <a:pt x="41142" y="43884"/>
                    <a:pt x="54855" y="49369"/>
                  </a:cubicBezTo>
                  <a:cubicBezTo>
                    <a:pt x="68569" y="52112"/>
                    <a:pt x="82283" y="49369"/>
                    <a:pt x="90511" y="35656"/>
                  </a:cubicBezTo>
                  <a:cubicBezTo>
                    <a:pt x="93254" y="30170"/>
                    <a:pt x="95997" y="24685"/>
                    <a:pt x="95997" y="19199"/>
                  </a:cubicBezTo>
                  <a:cubicBezTo>
                    <a:pt x="98739" y="8228"/>
                    <a:pt x="104225" y="0"/>
                    <a:pt x="115196" y="2742"/>
                  </a:cubicBezTo>
                  <a:cubicBezTo>
                    <a:pt x="123425" y="2742"/>
                    <a:pt x="128910" y="10971"/>
                    <a:pt x="128910" y="21942"/>
                  </a:cubicBezTo>
                  <a:cubicBezTo>
                    <a:pt x="128910" y="57597"/>
                    <a:pt x="101482" y="82283"/>
                    <a:pt x="65826" y="82283"/>
                  </a:cubicBezTo>
                  <a:close/>
                </a:path>
              </a:pathLst>
            </a:custGeom>
            <a:solidFill>
              <a:srgbClr val="000000"/>
            </a:solidFill>
            <a:ln w="27426" cap="flat">
              <a:noFill/>
              <a:prstDash val="solid"/>
              <a:miter/>
            </a:ln>
          </p:spPr>
          <p:txBody>
            <a:bodyPr rtlCol="0" anchor="ctr"/>
            <a:lstStyle/>
            <a:p>
              <a:endParaRPr lang="en-US"/>
            </a:p>
          </p:txBody>
        </p:sp>
        <p:sp>
          <p:nvSpPr>
            <p:cNvPr id="30" name="Freeform 1298">
              <a:extLst>
                <a:ext uri="{FF2B5EF4-FFF2-40B4-BE49-F238E27FC236}">
                  <a16:creationId xmlns:a16="http://schemas.microsoft.com/office/drawing/2014/main" id="{DB2D9299-00B5-5D89-771F-FA00E9ED6CE2}"/>
                </a:ext>
              </a:extLst>
            </p:cNvPr>
            <p:cNvSpPr/>
            <p:nvPr/>
          </p:nvSpPr>
          <p:spPr>
            <a:xfrm>
              <a:off x="5319876" y="6351280"/>
              <a:ext cx="54855" cy="32912"/>
            </a:xfrm>
            <a:custGeom>
              <a:avLst/>
              <a:gdLst>
                <a:gd name="connsiteX0" fmla="*/ 27428 w 54855"/>
                <a:gd name="connsiteY0" fmla="*/ 30171 h 32912"/>
                <a:gd name="connsiteX1" fmla="*/ 27428 w 54855"/>
                <a:gd name="connsiteY1" fmla="*/ 30171 h 32912"/>
                <a:gd name="connsiteX2" fmla="*/ 41142 w 54855"/>
                <a:gd name="connsiteY2" fmla="*/ 30171 h 32912"/>
                <a:gd name="connsiteX3" fmla="*/ 54855 w 54855"/>
                <a:gd name="connsiteY3" fmla="*/ 13714 h 32912"/>
                <a:gd name="connsiteX4" fmla="*/ 41142 w 54855"/>
                <a:gd name="connsiteY4" fmla="*/ 0 h 32912"/>
                <a:gd name="connsiteX5" fmla="*/ 13714 w 54855"/>
                <a:gd name="connsiteY5" fmla="*/ 0 h 32912"/>
                <a:gd name="connsiteX6" fmla="*/ 0 w 54855"/>
                <a:gd name="connsiteY6" fmla="*/ 16457 h 32912"/>
                <a:gd name="connsiteX7" fmla="*/ 13714 w 54855"/>
                <a:gd name="connsiteY7" fmla="*/ 32913 h 32912"/>
                <a:gd name="connsiteX8" fmla="*/ 27428 w 54855"/>
                <a:gd name="connsiteY8" fmla="*/ 30171 h 32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55" h="32912">
                  <a:moveTo>
                    <a:pt x="27428" y="30171"/>
                  </a:moveTo>
                  <a:cubicBezTo>
                    <a:pt x="27428" y="30171"/>
                    <a:pt x="27428" y="30171"/>
                    <a:pt x="27428" y="30171"/>
                  </a:cubicBezTo>
                  <a:cubicBezTo>
                    <a:pt x="32914" y="30171"/>
                    <a:pt x="35656" y="30171"/>
                    <a:pt x="41142" y="30171"/>
                  </a:cubicBezTo>
                  <a:cubicBezTo>
                    <a:pt x="49370" y="30171"/>
                    <a:pt x="54855" y="21942"/>
                    <a:pt x="54855" y="13714"/>
                  </a:cubicBezTo>
                  <a:cubicBezTo>
                    <a:pt x="54855" y="5485"/>
                    <a:pt x="49370" y="0"/>
                    <a:pt x="41142" y="0"/>
                  </a:cubicBezTo>
                  <a:cubicBezTo>
                    <a:pt x="32914" y="0"/>
                    <a:pt x="21943" y="0"/>
                    <a:pt x="13714" y="0"/>
                  </a:cubicBezTo>
                  <a:cubicBezTo>
                    <a:pt x="5486" y="0"/>
                    <a:pt x="0" y="5485"/>
                    <a:pt x="0" y="16457"/>
                  </a:cubicBezTo>
                  <a:cubicBezTo>
                    <a:pt x="0" y="24685"/>
                    <a:pt x="5486" y="30171"/>
                    <a:pt x="13714" y="32913"/>
                  </a:cubicBezTo>
                  <a:cubicBezTo>
                    <a:pt x="19200" y="30171"/>
                    <a:pt x="21943" y="30171"/>
                    <a:pt x="27428" y="30171"/>
                  </a:cubicBezTo>
                  <a:close/>
                </a:path>
              </a:pathLst>
            </a:custGeom>
            <a:solidFill>
              <a:srgbClr val="000000"/>
            </a:solidFill>
            <a:ln w="27426" cap="flat">
              <a:noFill/>
              <a:prstDash val="solid"/>
              <a:miter/>
            </a:ln>
          </p:spPr>
          <p:txBody>
            <a:bodyPr rtlCol="0" anchor="ctr"/>
            <a:lstStyle/>
            <a:p>
              <a:endParaRPr lang="en-US"/>
            </a:p>
          </p:txBody>
        </p:sp>
        <p:sp>
          <p:nvSpPr>
            <p:cNvPr id="31" name="Freeform 1299">
              <a:extLst>
                <a:ext uri="{FF2B5EF4-FFF2-40B4-BE49-F238E27FC236}">
                  <a16:creationId xmlns:a16="http://schemas.microsoft.com/office/drawing/2014/main" id="{A17F343F-9FAD-7801-B35E-F7904AA586BC}"/>
                </a:ext>
              </a:extLst>
            </p:cNvPr>
            <p:cNvSpPr/>
            <p:nvPr/>
          </p:nvSpPr>
          <p:spPr>
            <a:xfrm>
              <a:off x="5237593" y="5959065"/>
              <a:ext cx="222164" cy="282505"/>
            </a:xfrm>
            <a:custGeom>
              <a:avLst/>
              <a:gdLst>
                <a:gd name="connsiteX0" fmla="*/ 112454 w 222164"/>
                <a:gd name="connsiteY0" fmla="*/ 41141 h 282505"/>
                <a:gd name="connsiteX1" fmla="*/ 205708 w 222164"/>
                <a:gd name="connsiteY1" fmla="*/ 0 h 282505"/>
                <a:gd name="connsiteX2" fmla="*/ 222164 w 222164"/>
                <a:gd name="connsiteY2" fmla="*/ 16457 h 282505"/>
                <a:gd name="connsiteX3" fmla="*/ 205708 w 222164"/>
                <a:gd name="connsiteY3" fmla="*/ 82283 h 282505"/>
                <a:gd name="connsiteX4" fmla="*/ 178280 w 222164"/>
                <a:gd name="connsiteY4" fmla="*/ 109710 h 282505"/>
                <a:gd name="connsiteX5" fmla="*/ 150852 w 222164"/>
                <a:gd name="connsiteY5" fmla="*/ 120682 h 282505"/>
                <a:gd name="connsiteX6" fmla="*/ 128910 w 222164"/>
                <a:gd name="connsiteY6" fmla="*/ 150852 h 282505"/>
                <a:gd name="connsiteX7" fmla="*/ 128910 w 222164"/>
                <a:gd name="connsiteY7" fmla="*/ 263305 h 282505"/>
                <a:gd name="connsiteX8" fmla="*/ 112454 w 222164"/>
                <a:gd name="connsiteY8" fmla="*/ 282505 h 282505"/>
                <a:gd name="connsiteX9" fmla="*/ 95997 w 222164"/>
                <a:gd name="connsiteY9" fmla="*/ 263305 h 282505"/>
                <a:gd name="connsiteX10" fmla="*/ 95997 w 222164"/>
                <a:gd name="connsiteY10" fmla="*/ 255077 h 282505"/>
                <a:gd name="connsiteX11" fmla="*/ 95997 w 222164"/>
                <a:gd name="connsiteY11" fmla="*/ 137138 h 282505"/>
                <a:gd name="connsiteX12" fmla="*/ 82283 w 222164"/>
                <a:gd name="connsiteY12" fmla="*/ 123424 h 282505"/>
                <a:gd name="connsiteX13" fmla="*/ 71312 w 222164"/>
                <a:gd name="connsiteY13" fmla="*/ 120682 h 282505"/>
                <a:gd name="connsiteX14" fmla="*/ 2743 w 222164"/>
                <a:gd name="connsiteY14" fmla="*/ 43884 h 282505"/>
                <a:gd name="connsiteX15" fmla="*/ 0 w 222164"/>
                <a:gd name="connsiteY15" fmla="*/ 19200 h 282505"/>
                <a:gd name="connsiteX16" fmla="*/ 16457 w 222164"/>
                <a:gd name="connsiteY16" fmla="*/ 2743 h 282505"/>
                <a:gd name="connsiteX17" fmla="*/ 85026 w 222164"/>
                <a:gd name="connsiteY17" fmla="*/ 19200 h 282505"/>
                <a:gd name="connsiteX18" fmla="*/ 112454 w 222164"/>
                <a:gd name="connsiteY18" fmla="*/ 41141 h 282505"/>
                <a:gd name="connsiteX19" fmla="*/ 90512 w 222164"/>
                <a:gd name="connsiteY19" fmla="*/ 90512 h 282505"/>
                <a:gd name="connsiteX20" fmla="*/ 35656 w 222164"/>
                <a:gd name="connsiteY20" fmla="*/ 35656 h 282505"/>
                <a:gd name="connsiteX21" fmla="*/ 90512 w 222164"/>
                <a:gd name="connsiteY21" fmla="*/ 90512 h 282505"/>
                <a:gd name="connsiteX22" fmla="*/ 186509 w 222164"/>
                <a:gd name="connsiteY22" fmla="*/ 35656 h 282505"/>
                <a:gd name="connsiteX23" fmla="*/ 131653 w 222164"/>
                <a:gd name="connsiteY23" fmla="*/ 90512 h 282505"/>
                <a:gd name="connsiteX24" fmla="*/ 186509 w 222164"/>
                <a:gd name="connsiteY24" fmla="*/ 35656 h 28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2164" h="282505">
                  <a:moveTo>
                    <a:pt x="112454" y="41141"/>
                  </a:moveTo>
                  <a:cubicBezTo>
                    <a:pt x="134395" y="5486"/>
                    <a:pt x="170052" y="2743"/>
                    <a:pt x="205708" y="0"/>
                  </a:cubicBezTo>
                  <a:cubicBezTo>
                    <a:pt x="213936" y="0"/>
                    <a:pt x="222164" y="8229"/>
                    <a:pt x="222164" y="16457"/>
                  </a:cubicBezTo>
                  <a:cubicBezTo>
                    <a:pt x="216678" y="38399"/>
                    <a:pt x="213936" y="60341"/>
                    <a:pt x="205708" y="82283"/>
                  </a:cubicBezTo>
                  <a:cubicBezTo>
                    <a:pt x="200223" y="95997"/>
                    <a:pt x="191994" y="104225"/>
                    <a:pt x="178280" y="109710"/>
                  </a:cubicBezTo>
                  <a:cubicBezTo>
                    <a:pt x="170052" y="112453"/>
                    <a:pt x="159081" y="117939"/>
                    <a:pt x="150852" y="120682"/>
                  </a:cubicBezTo>
                  <a:cubicBezTo>
                    <a:pt x="128910" y="126167"/>
                    <a:pt x="128910" y="126167"/>
                    <a:pt x="128910" y="150852"/>
                  </a:cubicBezTo>
                  <a:cubicBezTo>
                    <a:pt x="128910" y="189251"/>
                    <a:pt x="128910" y="224907"/>
                    <a:pt x="128910" y="263305"/>
                  </a:cubicBezTo>
                  <a:cubicBezTo>
                    <a:pt x="128910" y="274276"/>
                    <a:pt x="123425" y="282505"/>
                    <a:pt x="112454" y="282505"/>
                  </a:cubicBezTo>
                  <a:cubicBezTo>
                    <a:pt x="101483" y="282505"/>
                    <a:pt x="95997" y="274276"/>
                    <a:pt x="95997" y="263305"/>
                  </a:cubicBezTo>
                  <a:cubicBezTo>
                    <a:pt x="95997" y="260562"/>
                    <a:pt x="95997" y="257820"/>
                    <a:pt x="95997" y="255077"/>
                  </a:cubicBezTo>
                  <a:cubicBezTo>
                    <a:pt x="95997" y="216679"/>
                    <a:pt x="95997" y="178280"/>
                    <a:pt x="95997" y="137138"/>
                  </a:cubicBezTo>
                  <a:cubicBezTo>
                    <a:pt x="95997" y="126167"/>
                    <a:pt x="93254" y="120682"/>
                    <a:pt x="82283" y="123424"/>
                  </a:cubicBezTo>
                  <a:cubicBezTo>
                    <a:pt x="79540" y="123424"/>
                    <a:pt x="74055" y="120682"/>
                    <a:pt x="71312" y="120682"/>
                  </a:cubicBezTo>
                  <a:cubicBezTo>
                    <a:pt x="27428" y="112453"/>
                    <a:pt x="8229" y="85026"/>
                    <a:pt x="2743" y="43884"/>
                  </a:cubicBezTo>
                  <a:cubicBezTo>
                    <a:pt x="2743" y="35656"/>
                    <a:pt x="0" y="27428"/>
                    <a:pt x="0" y="19200"/>
                  </a:cubicBezTo>
                  <a:cubicBezTo>
                    <a:pt x="0" y="8229"/>
                    <a:pt x="5486" y="0"/>
                    <a:pt x="16457" y="2743"/>
                  </a:cubicBezTo>
                  <a:cubicBezTo>
                    <a:pt x="41142" y="5486"/>
                    <a:pt x="63084" y="8229"/>
                    <a:pt x="85026" y="19200"/>
                  </a:cubicBezTo>
                  <a:cubicBezTo>
                    <a:pt x="93254" y="24686"/>
                    <a:pt x="101483" y="32913"/>
                    <a:pt x="112454" y="41141"/>
                  </a:cubicBezTo>
                  <a:close/>
                  <a:moveTo>
                    <a:pt x="90512" y="90512"/>
                  </a:moveTo>
                  <a:cubicBezTo>
                    <a:pt x="85026" y="52113"/>
                    <a:pt x="76798" y="41141"/>
                    <a:pt x="35656" y="35656"/>
                  </a:cubicBezTo>
                  <a:cubicBezTo>
                    <a:pt x="38399" y="74055"/>
                    <a:pt x="52112" y="87769"/>
                    <a:pt x="90512" y="90512"/>
                  </a:cubicBezTo>
                  <a:close/>
                  <a:moveTo>
                    <a:pt x="186509" y="35656"/>
                  </a:moveTo>
                  <a:cubicBezTo>
                    <a:pt x="150852" y="38399"/>
                    <a:pt x="128910" y="60341"/>
                    <a:pt x="131653" y="90512"/>
                  </a:cubicBezTo>
                  <a:cubicBezTo>
                    <a:pt x="170052" y="85026"/>
                    <a:pt x="181023" y="76798"/>
                    <a:pt x="186509" y="35656"/>
                  </a:cubicBezTo>
                  <a:close/>
                </a:path>
              </a:pathLst>
            </a:custGeom>
            <a:solidFill>
              <a:srgbClr val="00BADE"/>
            </a:solidFill>
            <a:ln w="27426" cap="flat">
              <a:noFill/>
              <a:prstDash val="solid"/>
              <a:miter/>
            </a:ln>
          </p:spPr>
          <p:txBody>
            <a:bodyPr rtlCol="0" anchor="ctr"/>
            <a:lstStyle/>
            <a:p>
              <a:endParaRPr lang="en-US"/>
            </a:p>
          </p:txBody>
        </p:sp>
        <p:sp>
          <p:nvSpPr>
            <p:cNvPr id="32" name="Freeform 1300">
              <a:extLst>
                <a:ext uri="{FF2B5EF4-FFF2-40B4-BE49-F238E27FC236}">
                  <a16:creationId xmlns:a16="http://schemas.microsoft.com/office/drawing/2014/main" id="{8B91B9A8-C8F5-E598-B396-1DC6FF185260}"/>
                </a:ext>
              </a:extLst>
            </p:cNvPr>
            <p:cNvSpPr/>
            <p:nvPr/>
          </p:nvSpPr>
          <p:spPr>
            <a:xfrm>
              <a:off x="5319876" y="6348537"/>
              <a:ext cx="54855" cy="32913"/>
            </a:xfrm>
            <a:custGeom>
              <a:avLst/>
              <a:gdLst>
                <a:gd name="connsiteX0" fmla="*/ 27428 w 54855"/>
                <a:gd name="connsiteY0" fmla="*/ 32913 h 32913"/>
                <a:gd name="connsiteX1" fmla="*/ 13714 w 54855"/>
                <a:gd name="connsiteY1" fmla="*/ 32913 h 32913"/>
                <a:gd name="connsiteX2" fmla="*/ 0 w 54855"/>
                <a:gd name="connsiteY2" fmla="*/ 16457 h 32913"/>
                <a:gd name="connsiteX3" fmla="*/ 13714 w 54855"/>
                <a:gd name="connsiteY3" fmla="*/ 0 h 32913"/>
                <a:gd name="connsiteX4" fmla="*/ 41142 w 54855"/>
                <a:gd name="connsiteY4" fmla="*/ 0 h 32913"/>
                <a:gd name="connsiteX5" fmla="*/ 54855 w 54855"/>
                <a:gd name="connsiteY5" fmla="*/ 13714 h 32913"/>
                <a:gd name="connsiteX6" fmla="*/ 41142 w 54855"/>
                <a:gd name="connsiteY6" fmla="*/ 30171 h 32913"/>
                <a:gd name="connsiteX7" fmla="*/ 27428 w 54855"/>
                <a:gd name="connsiteY7" fmla="*/ 32913 h 32913"/>
                <a:gd name="connsiteX8" fmla="*/ 27428 w 54855"/>
                <a:gd name="connsiteY8"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55" h="32913">
                  <a:moveTo>
                    <a:pt x="27428" y="32913"/>
                  </a:moveTo>
                  <a:cubicBezTo>
                    <a:pt x="21943" y="32913"/>
                    <a:pt x="19200" y="32913"/>
                    <a:pt x="13714" y="32913"/>
                  </a:cubicBezTo>
                  <a:cubicBezTo>
                    <a:pt x="5486" y="32913"/>
                    <a:pt x="0" y="27428"/>
                    <a:pt x="0" y="16457"/>
                  </a:cubicBezTo>
                  <a:cubicBezTo>
                    <a:pt x="0" y="8228"/>
                    <a:pt x="2743" y="2743"/>
                    <a:pt x="13714" y="0"/>
                  </a:cubicBezTo>
                  <a:cubicBezTo>
                    <a:pt x="21943" y="0"/>
                    <a:pt x="32914" y="0"/>
                    <a:pt x="41142" y="0"/>
                  </a:cubicBezTo>
                  <a:cubicBezTo>
                    <a:pt x="49370" y="0"/>
                    <a:pt x="54855" y="5486"/>
                    <a:pt x="54855" y="13714"/>
                  </a:cubicBezTo>
                  <a:cubicBezTo>
                    <a:pt x="54855" y="21942"/>
                    <a:pt x="49370" y="27428"/>
                    <a:pt x="41142" y="30171"/>
                  </a:cubicBezTo>
                  <a:cubicBezTo>
                    <a:pt x="38399" y="32913"/>
                    <a:pt x="32914" y="32913"/>
                    <a:pt x="27428" y="32913"/>
                  </a:cubicBezTo>
                  <a:cubicBezTo>
                    <a:pt x="27428" y="32913"/>
                    <a:pt x="27428" y="32913"/>
                    <a:pt x="27428" y="32913"/>
                  </a:cubicBezTo>
                  <a:close/>
                </a:path>
              </a:pathLst>
            </a:custGeom>
            <a:solidFill>
              <a:srgbClr val="000000"/>
            </a:solidFill>
            <a:ln w="27426" cap="flat">
              <a:noFill/>
              <a:prstDash val="solid"/>
              <a:miter/>
            </a:ln>
          </p:spPr>
          <p:txBody>
            <a:bodyPr rtlCol="0" anchor="ctr"/>
            <a:lstStyle/>
            <a:p>
              <a:endParaRPr lang="en-US"/>
            </a:p>
          </p:txBody>
        </p:sp>
      </p:grpSp>
      <p:grpSp>
        <p:nvGrpSpPr>
          <p:cNvPr id="41" name="Graphic 3">
            <a:extLst>
              <a:ext uri="{FF2B5EF4-FFF2-40B4-BE49-F238E27FC236}">
                <a16:creationId xmlns:a16="http://schemas.microsoft.com/office/drawing/2014/main" id="{A6FBA707-389D-5A04-9994-967A58516B1A}"/>
              </a:ext>
            </a:extLst>
          </p:cNvPr>
          <p:cNvGrpSpPr/>
          <p:nvPr/>
        </p:nvGrpSpPr>
        <p:grpSpPr>
          <a:xfrm>
            <a:off x="5075104" y="2140614"/>
            <a:ext cx="861740" cy="892576"/>
            <a:chOff x="4621636" y="3685754"/>
            <a:chExt cx="1069679" cy="1069677"/>
          </a:xfrm>
        </p:grpSpPr>
        <p:sp>
          <p:nvSpPr>
            <p:cNvPr id="42" name="Freeform 1160">
              <a:extLst>
                <a:ext uri="{FF2B5EF4-FFF2-40B4-BE49-F238E27FC236}">
                  <a16:creationId xmlns:a16="http://schemas.microsoft.com/office/drawing/2014/main" id="{07C8AA99-8A8D-E1EF-6D4B-D88A7C553BC0}"/>
                </a:ext>
              </a:extLst>
            </p:cNvPr>
            <p:cNvSpPr/>
            <p:nvPr/>
          </p:nvSpPr>
          <p:spPr>
            <a:xfrm>
              <a:off x="4972710" y="3981972"/>
              <a:ext cx="123424" cy="551295"/>
            </a:xfrm>
            <a:custGeom>
              <a:avLst/>
              <a:gdLst>
                <a:gd name="connsiteX0" fmla="*/ 123425 w 123424"/>
                <a:gd name="connsiteY0" fmla="*/ 148109 h 551295"/>
                <a:gd name="connsiteX1" fmla="*/ 123425 w 123424"/>
                <a:gd name="connsiteY1" fmla="*/ 0 h 551295"/>
                <a:gd name="connsiteX2" fmla="*/ 0 w 123424"/>
                <a:gd name="connsiteY2" fmla="*/ 0 h 551295"/>
                <a:gd name="connsiteX3" fmla="*/ 0 w 123424"/>
                <a:gd name="connsiteY3" fmla="*/ 148109 h 551295"/>
                <a:gd name="connsiteX4" fmla="*/ 49369 w 123424"/>
                <a:gd name="connsiteY4" fmla="*/ 197479 h 551295"/>
                <a:gd name="connsiteX5" fmla="*/ 54855 w 123424"/>
                <a:gd name="connsiteY5" fmla="*/ 211193 h 551295"/>
                <a:gd name="connsiteX6" fmla="*/ 38399 w 123424"/>
                <a:gd name="connsiteY6" fmla="*/ 523868 h 551295"/>
                <a:gd name="connsiteX7" fmla="*/ 43885 w 123424"/>
                <a:gd name="connsiteY7" fmla="*/ 543067 h 551295"/>
                <a:gd name="connsiteX8" fmla="*/ 43885 w 123424"/>
                <a:gd name="connsiteY8" fmla="*/ 543067 h 551295"/>
                <a:gd name="connsiteX9" fmla="*/ 79541 w 123424"/>
                <a:gd name="connsiteY9" fmla="*/ 543067 h 551295"/>
                <a:gd name="connsiteX10" fmla="*/ 85027 w 123424"/>
                <a:gd name="connsiteY10" fmla="*/ 523868 h 551295"/>
                <a:gd name="connsiteX11" fmla="*/ 68569 w 123424"/>
                <a:gd name="connsiteY11" fmla="*/ 211193 h 551295"/>
                <a:gd name="connsiteX12" fmla="*/ 74055 w 123424"/>
                <a:gd name="connsiteY12" fmla="*/ 197479 h 551295"/>
                <a:gd name="connsiteX13" fmla="*/ 123425 w 123424"/>
                <a:gd name="connsiteY13" fmla="*/ 148109 h 55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424" h="551295">
                  <a:moveTo>
                    <a:pt x="123425" y="148109"/>
                  </a:moveTo>
                  <a:lnTo>
                    <a:pt x="123425" y="0"/>
                  </a:lnTo>
                  <a:lnTo>
                    <a:pt x="0" y="0"/>
                  </a:lnTo>
                  <a:lnTo>
                    <a:pt x="0" y="148109"/>
                  </a:lnTo>
                  <a:lnTo>
                    <a:pt x="49369" y="197479"/>
                  </a:lnTo>
                  <a:cubicBezTo>
                    <a:pt x="52113" y="200222"/>
                    <a:pt x="54855" y="205707"/>
                    <a:pt x="54855" y="211193"/>
                  </a:cubicBezTo>
                  <a:lnTo>
                    <a:pt x="38399" y="523868"/>
                  </a:lnTo>
                  <a:cubicBezTo>
                    <a:pt x="38399" y="529353"/>
                    <a:pt x="41142" y="537582"/>
                    <a:pt x="43885" y="543067"/>
                  </a:cubicBezTo>
                  <a:cubicBezTo>
                    <a:pt x="43885" y="543067"/>
                    <a:pt x="43885" y="543067"/>
                    <a:pt x="43885" y="543067"/>
                  </a:cubicBezTo>
                  <a:cubicBezTo>
                    <a:pt x="54855" y="554038"/>
                    <a:pt x="68569" y="554038"/>
                    <a:pt x="79541" y="543067"/>
                  </a:cubicBezTo>
                  <a:cubicBezTo>
                    <a:pt x="85027" y="537582"/>
                    <a:pt x="87769" y="532096"/>
                    <a:pt x="85027" y="523868"/>
                  </a:cubicBezTo>
                  <a:lnTo>
                    <a:pt x="68569" y="211193"/>
                  </a:lnTo>
                  <a:cubicBezTo>
                    <a:pt x="68569" y="205707"/>
                    <a:pt x="71313" y="200222"/>
                    <a:pt x="74055" y="197479"/>
                  </a:cubicBezTo>
                  <a:lnTo>
                    <a:pt x="123425" y="148109"/>
                  </a:lnTo>
                  <a:close/>
                </a:path>
              </a:pathLst>
            </a:custGeom>
            <a:solidFill>
              <a:srgbClr val="00BADE"/>
            </a:solidFill>
            <a:ln w="27426" cap="flat">
              <a:noFill/>
              <a:prstDash val="solid"/>
              <a:miter/>
            </a:ln>
          </p:spPr>
          <p:txBody>
            <a:bodyPr rtlCol="0" anchor="ctr"/>
            <a:lstStyle/>
            <a:p>
              <a:endParaRPr lang="en-US"/>
            </a:p>
          </p:txBody>
        </p:sp>
        <p:grpSp>
          <p:nvGrpSpPr>
            <p:cNvPr id="43" name="Graphic 3">
              <a:extLst>
                <a:ext uri="{FF2B5EF4-FFF2-40B4-BE49-F238E27FC236}">
                  <a16:creationId xmlns:a16="http://schemas.microsoft.com/office/drawing/2014/main" id="{A4738C1B-0DEB-2204-251E-59BFFB62F924}"/>
                </a:ext>
              </a:extLst>
            </p:cNvPr>
            <p:cNvGrpSpPr/>
            <p:nvPr/>
          </p:nvGrpSpPr>
          <p:grpSpPr>
            <a:xfrm>
              <a:off x="4621636" y="3685754"/>
              <a:ext cx="1069679" cy="1069677"/>
              <a:chOff x="4621636" y="3685754"/>
              <a:chExt cx="1069679" cy="1069677"/>
            </a:xfrm>
          </p:grpSpPr>
          <p:grpSp>
            <p:nvGrpSpPr>
              <p:cNvPr id="44" name="Graphic 3">
                <a:extLst>
                  <a:ext uri="{FF2B5EF4-FFF2-40B4-BE49-F238E27FC236}">
                    <a16:creationId xmlns:a16="http://schemas.microsoft.com/office/drawing/2014/main" id="{3A6D7C58-0866-C882-0CB7-DBED2C5C2E2D}"/>
                  </a:ext>
                </a:extLst>
              </p:cNvPr>
              <p:cNvGrpSpPr/>
              <p:nvPr/>
            </p:nvGrpSpPr>
            <p:grpSpPr>
              <a:xfrm>
                <a:off x="4621636" y="3685754"/>
                <a:ext cx="1069679" cy="1069677"/>
                <a:chOff x="4621636" y="3685754"/>
                <a:chExt cx="1069679" cy="1069677"/>
              </a:xfrm>
              <a:solidFill>
                <a:srgbClr val="000000"/>
              </a:solidFill>
            </p:grpSpPr>
            <p:sp>
              <p:nvSpPr>
                <p:cNvPr id="46" name="Freeform 1164">
                  <a:extLst>
                    <a:ext uri="{FF2B5EF4-FFF2-40B4-BE49-F238E27FC236}">
                      <a16:creationId xmlns:a16="http://schemas.microsoft.com/office/drawing/2014/main" id="{C1F3C336-DC59-3CD2-8134-1E254738C797}"/>
                    </a:ext>
                  </a:extLst>
                </p:cNvPr>
                <p:cNvSpPr/>
                <p:nvPr/>
              </p:nvSpPr>
              <p:spPr>
                <a:xfrm>
                  <a:off x="5191271" y="3950485"/>
                  <a:ext cx="196653" cy="605466"/>
                </a:xfrm>
                <a:custGeom>
                  <a:avLst/>
                  <a:gdLst>
                    <a:gd name="connsiteX0" fmla="*/ 187368 w 196653"/>
                    <a:gd name="connsiteY0" fmla="*/ 94571 h 605466"/>
                    <a:gd name="connsiteX1" fmla="*/ 176398 w 196653"/>
                    <a:gd name="connsiteY1" fmla="*/ 56172 h 605466"/>
                    <a:gd name="connsiteX2" fmla="*/ 72173 w 196653"/>
                    <a:gd name="connsiteY2" fmla="*/ 4059 h 605466"/>
                    <a:gd name="connsiteX3" fmla="*/ 20059 w 196653"/>
                    <a:gd name="connsiteY3" fmla="*/ 56172 h 605466"/>
                    <a:gd name="connsiteX4" fmla="*/ 9088 w 196653"/>
                    <a:gd name="connsiteY4" fmla="*/ 94571 h 605466"/>
                    <a:gd name="connsiteX5" fmla="*/ 3604 w 196653"/>
                    <a:gd name="connsiteY5" fmla="*/ 193310 h 605466"/>
                    <a:gd name="connsiteX6" fmla="*/ 50229 w 196653"/>
                    <a:gd name="connsiteY6" fmla="*/ 256393 h 605466"/>
                    <a:gd name="connsiteX7" fmla="*/ 36515 w 196653"/>
                    <a:gd name="connsiteY7" fmla="*/ 541641 h 605466"/>
                    <a:gd name="connsiteX8" fmla="*/ 50229 w 196653"/>
                    <a:gd name="connsiteY8" fmla="*/ 585525 h 605466"/>
                    <a:gd name="connsiteX9" fmla="*/ 137998 w 196653"/>
                    <a:gd name="connsiteY9" fmla="*/ 588268 h 605466"/>
                    <a:gd name="connsiteX10" fmla="*/ 140742 w 196653"/>
                    <a:gd name="connsiteY10" fmla="*/ 585525 h 605466"/>
                    <a:gd name="connsiteX11" fmla="*/ 154456 w 196653"/>
                    <a:gd name="connsiteY11" fmla="*/ 541641 h 605466"/>
                    <a:gd name="connsiteX12" fmla="*/ 140742 w 196653"/>
                    <a:gd name="connsiteY12" fmla="*/ 253651 h 605466"/>
                    <a:gd name="connsiteX13" fmla="*/ 187368 w 196653"/>
                    <a:gd name="connsiteY13" fmla="*/ 190567 h 605466"/>
                    <a:gd name="connsiteX14" fmla="*/ 187368 w 196653"/>
                    <a:gd name="connsiteY14" fmla="*/ 94571 h 605466"/>
                    <a:gd name="connsiteX15" fmla="*/ 159940 w 196653"/>
                    <a:gd name="connsiteY15" fmla="*/ 185082 h 605466"/>
                    <a:gd name="connsiteX16" fmla="*/ 124284 w 196653"/>
                    <a:gd name="connsiteY16" fmla="*/ 228966 h 605466"/>
                    <a:gd name="connsiteX17" fmla="*/ 113314 w 196653"/>
                    <a:gd name="connsiteY17" fmla="*/ 245422 h 605466"/>
                    <a:gd name="connsiteX18" fmla="*/ 127028 w 196653"/>
                    <a:gd name="connsiteY18" fmla="*/ 547126 h 605466"/>
                    <a:gd name="connsiteX19" fmla="*/ 121542 w 196653"/>
                    <a:gd name="connsiteY19" fmla="*/ 563583 h 605466"/>
                    <a:gd name="connsiteX20" fmla="*/ 83143 w 196653"/>
                    <a:gd name="connsiteY20" fmla="*/ 563583 h 605466"/>
                    <a:gd name="connsiteX21" fmla="*/ 77657 w 196653"/>
                    <a:gd name="connsiteY21" fmla="*/ 547126 h 605466"/>
                    <a:gd name="connsiteX22" fmla="*/ 91371 w 196653"/>
                    <a:gd name="connsiteY22" fmla="*/ 248165 h 605466"/>
                    <a:gd name="connsiteX23" fmla="*/ 80401 w 196653"/>
                    <a:gd name="connsiteY23" fmla="*/ 231709 h 605466"/>
                    <a:gd name="connsiteX24" fmla="*/ 44745 w 196653"/>
                    <a:gd name="connsiteY24" fmla="*/ 187824 h 605466"/>
                    <a:gd name="connsiteX25" fmla="*/ 50229 w 196653"/>
                    <a:gd name="connsiteY25" fmla="*/ 105541 h 605466"/>
                    <a:gd name="connsiteX26" fmla="*/ 61201 w 196653"/>
                    <a:gd name="connsiteY26" fmla="*/ 67143 h 605466"/>
                    <a:gd name="connsiteX27" fmla="*/ 121542 w 196653"/>
                    <a:gd name="connsiteY27" fmla="*/ 39715 h 605466"/>
                    <a:gd name="connsiteX28" fmla="*/ 148970 w 196653"/>
                    <a:gd name="connsiteY28" fmla="*/ 67143 h 605466"/>
                    <a:gd name="connsiteX29" fmla="*/ 159940 w 196653"/>
                    <a:gd name="connsiteY29" fmla="*/ 105541 h 605466"/>
                    <a:gd name="connsiteX30" fmla="*/ 159940 w 196653"/>
                    <a:gd name="connsiteY30" fmla="*/ 185082 h 605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6653" h="605466">
                      <a:moveTo>
                        <a:pt x="187368" y="94571"/>
                      </a:moveTo>
                      <a:lnTo>
                        <a:pt x="176398" y="56172"/>
                      </a:lnTo>
                      <a:cubicBezTo>
                        <a:pt x="162684" y="12288"/>
                        <a:pt x="116056" y="-9655"/>
                        <a:pt x="72173" y="4059"/>
                      </a:cubicBezTo>
                      <a:cubicBezTo>
                        <a:pt x="47487" y="12288"/>
                        <a:pt x="28287" y="31487"/>
                        <a:pt x="20059" y="56172"/>
                      </a:cubicBezTo>
                      <a:lnTo>
                        <a:pt x="9088" y="94571"/>
                      </a:lnTo>
                      <a:cubicBezTo>
                        <a:pt x="-1882" y="127484"/>
                        <a:pt x="-1882" y="160397"/>
                        <a:pt x="3604" y="193310"/>
                      </a:cubicBezTo>
                      <a:cubicBezTo>
                        <a:pt x="9088" y="220737"/>
                        <a:pt x="25545" y="245422"/>
                        <a:pt x="50229" y="256393"/>
                      </a:cubicBezTo>
                      <a:lnTo>
                        <a:pt x="36515" y="541641"/>
                      </a:lnTo>
                      <a:cubicBezTo>
                        <a:pt x="33773" y="558097"/>
                        <a:pt x="39259" y="574554"/>
                        <a:pt x="50229" y="585525"/>
                      </a:cubicBezTo>
                      <a:cubicBezTo>
                        <a:pt x="72173" y="610210"/>
                        <a:pt x="113314" y="612952"/>
                        <a:pt x="137998" y="588268"/>
                      </a:cubicBezTo>
                      <a:cubicBezTo>
                        <a:pt x="137998" y="588268"/>
                        <a:pt x="140742" y="585525"/>
                        <a:pt x="140742" y="585525"/>
                      </a:cubicBezTo>
                      <a:cubicBezTo>
                        <a:pt x="151712" y="574554"/>
                        <a:pt x="157198" y="558097"/>
                        <a:pt x="154456" y="541641"/>
                      </a:cubicBezTo>
                      <a:lnTo>
                        <a:pt x="140742" y="253651"/>
                      </a:lnTo>
                      <a:cubicBezTo>
                        <a:pt x="165426" y="239937"/>
                        <a:pt x="181883" y="217995"/>
                        <a:pt x="187368" y="190567"/>
                      </a:cubicBezTo>
                      <a:cubicBezTo>
                        <a:pt x="201081" y="160397"/>
                        <a:pt x="198339" y="127484"/>
                        <a:pt x="187368" y="94571"/>
                      </a:cubicBezTo>
                      <a:close/>
                      <a:moveTo>
                        <a:pt x="159940" y="185082"/>
                      </a:moveTo>
                      <a:cubicBezTo>
                        <a:pt x="157198" y="204281"/>
                        <a:pt x="140742" y="220737"/>
                        <a:pt x="124284" y="228966"/>
                      </a:cubicBezTo>
                      <a:cubicBezTo>
                        <a:pt x="116056" y="231709"/>
                        <a:pt x="113314" y="239937"/>
                        <a:pt x="113314" y="245422"/>
                      </a:cubicBezTo>
                      <a:lnTo>
                        <a:pt x="127028" y="547126"/>
                      </a:lnTo>
                      <a:cubicBezTo>
                        <a:pt x="127028" y="552612"/>
                        <a:pt x="127028" y="558097"/>
                        <a:pt x="121542" y="563583"/>
                      </a:cubicBezTo>
                      <a:cubicBezTo>
                        <a:pt x="110570" y="574554"/>
                        <a:pt x="94115" y="574554"/>
                        <a:pt x="83143" y="563583"/>
                      </a:cubicBezTo>
                      <a:cubicBezTo>
                        <a:pt x="77657" y="558097"/>
                        <a:pt x="77657" y="552612"/>
                        <a:pt x="77657" y="547126"/>
                      </a:cubicBezTo>
                      <a:lnTo>
                        <a:pt x="91371" y="248165"/>
                      </a:lnTo>
                      <a:cubicBezTo>
                        <a:pt x="91371" y="239937"/>
                        <a:pt x="85887" y="234451"/>
                        <a:pt x="80401" y="231709"/>
                      </a:cubicBezTo>
                      <a:cubicBezTo>
                        <a:pt x="61201" y="226223"/>
                        <a:pt x="47487" y="209766"/>
                        <a:pt x="44745" y="187824"/>
                      </a:cubicBezTo>
                      <a:cubicBezTo>
                        <a:pt x="39259" y="160397"/>
                        <a:pt x="42001" y="132969"/>
                        <a:pt x="50229" y="105541"/>
                      </a:cubicBezTo>
                      <a:lnTo>
                        <a:pt x="61201" y="67143"/>
                      </a:lnTo>
                      <a:cubicBezTo>
                        <a:pt x="69429" y="42458"/>
                        <a:pt x="96857" y="31487"/>
                        <a:pt x="121542" y="39715"/>
                      </a:cubicBezTo>
                      <a:cubicBezTo>
                        <a:pt x="135256" y="45201"/>
                        <a:pt x="143484" y="53429"/>
                        <a:pt x="148970" y="67143"/>
                      </a:cubicBezTo>
                      <a:lnTo>
                        <a:pt x="159940" y="105541"/>
                      </a:lnTo>
                      <a:cubicBezTo>
                        <a:pt x="162684" y="130227"/>
                        <a:pt x="162684" y="160397"/>
                        <a:pt x="159940" y="185082"/>
                      </a:cubicBezTo>
                      <a:close/>
                    </a:path>
                  </a:pathLst>
                </a:custGeom>
                <a:solidFill>
                  <a:srgbClr val="000000"/>
                </a:solidFill>
                <a:ln w="27426" cap="flat">
                  <a:noFill/>
                  <a:prstDash val="solid"/>
                  <a:miter/>
                </a:ln>
              </p:spPr>
              <p:txBody>
                <a:bodyPr rtlCol="0" anchor="ctr"/>
                <a:lstStyle/>
                <a:p>
                  <a:endParaRPr lang="en-US"/>
                </a:p>
              </p:txBody>
            </p:sp>
            <p:sp>
              <p:nvSpPr>
                <p:cNvPr id="47" name="Freeform 1165">
                  <a:extLst>
                    <a:ext uri="{FF2B5EF4-FFF2-40B4-BE49-F238E27FC236}">
                      <a16:creationId xmlns:a16="http://schemas.microsoft.com/office/drawing/2014/main" id="{AAFC62D3-9C17-7E4C-A60C-C701A6C890DC}"/>
                    </a:ext>
                  </a:extLst>
                </p:cNvPr>
                <p:cNvSpPr/>
                <p:nvPr/>
              </p:nvSpPr>
              <p:spPr>
                <a:xfrm>
                  <a:off x="4931568" y="3951802"/>
                  <a:ext cx="191993" cy="603597"/>
                </a:xfrm>
                <a:custGeom>
                  <a:avLst/>
                  <a:gdLst>
                    <a:gd name="connsiteX0" fmla="*/ 172794 w 191993"/>
                    <a:gd name="connsiteY0" fmla="*/ 0 h 603597"/>
                    <a:gd name="connsiteX1" fmla="*/ 156338 w 191993"/>
                    <a:gd name="connsiteY1" fmla="*/ 16457 h 603597"/>
                    <a:gd name="connsiteX2" fmla="*/ 156338 w 191993"/>
                    <a:gd name="connsiteY2" fmla="*/ 170052 h 603597"/>
                    <a:gd name="connsiteX3" fmla="*/ 106969 w 191993"/>
                    <a:gd name="connsiteY3" fmla="*/ 219421 h 603597"/>
                    <a:gd name="connsiteX4" fmla="*/ 101483 w 191993"/>
                    <a:gd name="connsiteY4" fmla="*/ 233135 h 603597"/>
                    <a:gd name="connsiteX5" fmla="*/ 117939 w 191993"/>
                    <a:gd name="connsiteY5" fmla="*/ 545810 h 603597"/>
                    <a:gd name="connsiteX6" fmla="*/ 112454 w 191993"/>
                    <a:gd name="connsiteY6" fmla="*/ 565009 h 603597"/>
                    <a:gd name="connsiteX7" fmla="*/ 76797 w 191993"/>
                    <a:gd name="connsiteY7" fmla="*/ 565009 h 603597"/>
                    <a:gd name="connsiteX8" fmla="*/ 76797 w 191993"/>
                    <a:gd name="connsiteY8" fmla="*/ 565009 h 603597"/>
                    <a:gd name="connsiteX9" fmla="*/ 71313 w 191993"/>
                    <a:gd name="connsiteY9" fmla="*/ 545810 h 603597"/>
                    <a:gd name="connsiteX10" fmla="*/ 87769 w 191993"/>
                    <a:gd name="connsiteY10" fmla="*/ 233135 h 603597"/>
                    <a:gd name="connsiteX11" fmla="*/ 82283 w 191993"/>
                    <a:gd name="connsiteY11" fmla="*/ 219421 h 603597"/>
                    <a:gd name="connsiteX12" fmla="*/ 32914 w 191993"/>
                    <a:gd name="connsiteY12" fmla="*/ 170052 h 603597"/>
                    <a:gd name="connsiteX13" fmla="*/ 32914 w 191993"/>
                    <a:gd name="connsiteY13" fmla="*/ 16457 h 603597"/>
                    <a:gd name="connsiteX14" fmla="*/ 16458 w 191993"/>
                    <a:gd name="connsiteY14" fmla="*/ 0 h 603597"/>
                    <a:gd name="connsiteX15" fmla="*/ 0 w 191993"/>
                    <a:gd name="connsiteY15" fmla="*/ 16457 h 603597"/>
                    <a:gd name="connsiteX16" fmla="*/ 0 w 191993"/>
                    <a:gd name="connsiteY16" fmla="*/ 175537 h 603597"/>
                    <a:gd name="connsiteX17" fmla="*/ 5486 w 191993"/>
                    <a:gd name="connsiteY17" fmla="*/ 189251 h 603597"/>
                    <a:gd name="connsiteX18" fmla="*/ 52113 w 191993"/>
                    <a:gd name="connsiteY18" fmla="*/ 235878 h 603597"/>
                    <a:gd name="connsiteX19" fmla="*/ 35656 w 191993"/>
                    <a:gd name="connsiteY19" fmla="*/ 540325 h 603597"/>
                    <a:gd name="connsiteX20" fmla="*/ 93255 w 191993"/>
                    <a:gd name="connsiteY20" fmla="*/ 603408 h 603597"/>
                    <a:gd name="connsiteX21" fmla="*/ 156338 w 191993"/>
                    <a:gd name="connsiteY21" fmla="*/ 545810 h 603597"/>
                    <a:gd name="connsiteX22" fmla="*/ 156338 w 191993"/>
                    <a:gd name="connsiteY22" fmla="*/ 540325 h 603597"/>
                    <a:gd name="connsiteX23" fmla="*/ 139882 w 191993"/>
                    <a:gd name="connsiteY23" fmla="*/ 235878 h 603597"/>
                    <a:gd name="connsiteX24" fmla="*/ 186508 w 191993"/>
                    <a:gd name="connsiteY24" fmla="*/ 189251 h 603597"/>
                    <a:gd name="connsiteX25" fmla="*/ 191994 w 191993"/>
                    <a:gd name="connsiteY25" fmla="*/ 175537 h 603597"/>
                    <a:gd name="connsiteX26" fmla="*/ 191994 w 191993"/>
                    <a:gd name="connsiteY26" fmla="*/ 16457 h 603597"/>
                    <a:gd name="connsiteX27" fmla="*/ 172794 w 191993"/>
                    <a:gd name="connsiteY27" fmla="*/ 0 h 603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1993" h="603597">
                      <a:moveTo>
                        <a:pt x="172794" y="0"/>
                      </a:moveTo>
                      <a:cubicBezTo>
                        <a:pt x="161824" y="0"/>
                        <a:pt x="156338" y="8228"/>
                        <a:pt x="156338" y="16457"/>
                      </a:cubicBezTo>
                      <a:lnTo>
                        <a:pt x="156338" y="170052"/>
                      </a:lnTo>
                      <a:lnTo>
                        <a:pt x="106969" y="219421"/>
                      </a:lnTo>
                      <a:cubicBezTo>
                        <a:pt x="104225" y="222164"/>
                        <a:pt x="101483" y="227649"/>
                        <a:pt x="101483" y="233135"/>
                      </a:cubicBezTo>
                      <a:lnTo>
                        <a:pt x="117939" y="545810"/>
                      </a:lnTo>
                      <a:cubicBezTo>
                        <a:pt x="117939" y="551295"/>
                        <a:pt x="115197" y="559524"/>
                        <a:pt x="112454" y="565009"/>
                      </a:cubicBezTo>
                      <a:cubicBezTo>
                        <a:pt x="101483" y="575980"/>
                        <a:pt x="87769" y="575980"/>
                        <a:pt x="76797" y="565009"/>
                      </a:cubicBezTo>
                      <a:cubicBezTo>
                        <a:pt x="76797" y="565009"/>
                        <a:pt x="76797" y="565009"/>
                        <a:pt x="76797" y="565009"/>
                      </a:cubicBezTo>
                      <a:cubicBezTo>
                        <a:pt x="71313" y="559524"/>
                        <a:pt x="68569" y="554038"/>
                        <a:pt x="71313" y="545810"/>
                      </a:cubicBezTo>
                      <a:lnTo>
                        <a:pt x="87769" y="233135"/>
                      </a:lnTo>
                      <a:cubicBezTo>
                        <a:pt x="87769" y="227649"/>
                        <a:pt x="85027" y="222164"/>
                        <a:pt x="82283" y="219421"/>
                      </a:cubicBezTo>
                      <a:lnTo>
                        <a:pt x="32914" y="170052"/>
                      </a:lnTo>
                      <a:lnTo>
                        <a:pt x="32914" y="16457"/>
                      </a:lnTo>
                      <a:cubicBezTo>
                        <a:pt x="32914" y="5486"/>
                        <a:pt x="24686" y="0"/>
                        <a:pt x="16458" y="0"/>
                      </a:cubicBezTo>
                      <a:cubicBezTo>
                        <a:pt x="5486" y="0"/>
                        <a:pt x="0" y="8228"/>
                        <a:pt x="0" y="16457"/>
                      </a:cubicBezTo>
                      <a:lnTo>
                        <a:pt x="0" y="175537"/>
                      </a:lnTo>
                      <a:cubicBezTo>
                        <a:pt x="0" y="181022"/>
                        <a:pt x="2744" y="183765"/>
                        <a:pt x="5486" y="189251"/>
                      </a:cubicBezTo>
                      <a:lnTo>
                        <a:pt x="52113" y="235878"/>
                      </a:lnTo>
                      <a:lnTo>
                        <a:pt x="35656" y="540325"/>
                      </a:lnTo>
                      <a:cubicBezTo>
                        <a:pt x="32914" y="573238"/>
                        <a:pt x="60341" y="600665"/>
                        <a:pt x="93255" y="603408"/>
                      </a:cubicBezTo>
                      <a:cubicBezTo>
                        <a:pt x="126168" y="606151"/>
                        <a:pt x="153596" y="578723"/>
                        <a:pt x="156338" y="545810"/>
                      </a:cubicBezTo>
                      <a:cubicBezTo>
                        <a:pt x="156338" y="543067"/>
                        <a:pt x="156338" y="543067"/>
                        <a:pt x="156338" y="540325"/>
                      </a:cubicBezTo>
                      <a:lnTo>
                        <a:pt x="139882" y="235878"/>
                      </a:lnTo>
                      <a:lnTo>
                        <a:pt x="186508" y="189251"/>
                      </a:lnTo>
                      <a:cubicBezTo>
                        <a:pt x="189252" y="186508"/>
                        <a:pt x="191994" y="181022"/>
                        <a:pt x="191994" y="175537"/>
                      </a:cubicBezTo>
                      <a:lnTo>
                        <a:pt x="191994" y="16457"/>
                      </a:lnTo>
                      <a:cubicBezTo>
                        <a:pt x="189252" y="8228"/>
                        <a:pt x="181024" y="0"/>
                        <a:pt x="172794" y="0"/>
                      </a:cubicBezTo>
                      <a:close/>
                    </a:path>
                  </a:pathLst>
                </a:custGeom>
                <a:solidFill>
                  <a:srgbClr val="000000"/>
                </a:solidFill>
                <a:ln w="27426" cap="flat">
                  <a:noFill/>
                  <a:prstDash val="solid"/>
                  <a:miter/>
                </a:ln>
              </p:spPr>
              <p:txBody>
                <a:bodyPr rtlCol="0" anchor="ctr"/>
                <a:lstStyle/>
                <a:p>
                  <a:endParaRPr lang="en-US"/>
                </a:p>
              </p:txBody>
            </p:sp>
            <p:sp>
              <p:nvSpPr>
                <p:cNvPr id="48" name="Freeform 1166">
                  <a:extLst>
                    <a:ext uri="{FF2B5EF4-FFF2-40B4-BE49-F238E27FC236}">
                      <a16:creationId xmlns:a16="http://schemas.microsoft.com/office/drawing/2014/main" id="{6CD4BE92-EF81-8F75-42DC-144360F68EF9}"/>
                    </a:ext>
                  </a:extLst>
                </p:cNvPr>
                <p:cNvSpPr/>
                <p:nvPr/>
              </p:nvSpPr>
              <p:spPr>
                <a:xfrm>
                  <a:off x="4980938" y="3951802"/>
                  <a:ext cx="32913" cy="175537"/>
                </a:xfrm>
                <a:custGeom>
                  <a:avLst/>
                  <a:gdLst>
                    <a:gd name="connsiteX0" fmla="*/ 16458 w 32913"/>
                    <a:gd name="connsiteY0" fmla="*/ 0 h 175537"/>
                    <a:gd name="connsiteX1" fmla="*/ 0 w 32913"/>
                    <a:gd name="connsiteY1" fmla="*/ 16457 h 175537"/>
                    <a:gd name="connsiteX2" fmla="*/ 0 w 32913"/>
                    <a:gd name="connsiteY2" fmla="*/ 159080 h 175537"/>
                    <a:gd name="connsiteX3" fmla="*/ 16458 w 32913"/>
                    <a:gd name="connsiteY3" fmla="*/ 175537 h 175537"/>
                    <a:gd name="connsiteX4" fmla="*/ 32914 w 32913"/>
                    <a:gd name="connsiteY4" fmla="*/ 159080 h 175537"/>
                    <a:gd name="connsiteX5" fmla="*/ 32914 w 32913"/>
                    <a:gd name="connsiteY5" fmla="*/ 16457 h 175537"/>
                    <a:gd name="connsiteX6" fmla="*/ 16458 w 32913"/>
                    <a:gd name="connsiteY6"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175537">
                      <a:moveTo>
                        <a:pt x="16458" y="0"/>
                      </a:moveTo>
                      <a:cubicBezTo>
                        <a:pt x="5486" y="0"/>
                        <a:pt x="0" y="8228"/>
                        <a:pt x="0" y="16457"/>
                      </a:cubicBezTo>
                      <a:lnTo>
                        <a:pt x="0" y="159080"/>
                      </a:lnTo>
                      <a:cubicBezTo>
                        <a:pt x="0" y="170052"/>
                        <a:pt x="8230" y="175537"/>
                        <a:pt x="16458" y="175537"/>
                      </a:cubicBezTo>
                      <a:cubicBezTo>
                        <a:pt x="27428" y="175537"/>
                        <a:pt x="32914" y="167309"/>
                        <a:pt x="32914" y="159080"/>
                      </a:cubicBezTo>
                      <a:lnTo>
                        <a:pt x="32914" y="16457"/>
                      </a:lnTo>
                      <a:cubicBezTo>
                        <a:pt x="32914" y="8228"/>
                        <a:pt x="24686" y="0"/>
                        <a:pt x="16458" y="0"/>
                      </a:cubicBezTo>
                      <a:close/>
                    </a:path>
                  </a:pathLst>
                </a:custGeom>
                <a:solidFill>
                  <a:srgbClr val="000000"/>
                </a:solidFill>
                <a:ln w="27426" cap="flat">
                  <a:noFill/>
                  <a:prstDash val="solid"/>
                  <a:miter/>
                </a:ln>
              </p:spPr>
              <p:txBody>
                <a:bodyPr rtlCol="0" anchor="ctr"/>
                <a:lstStyle/>
                <a:p>
                  <a:endParaRPr lang="en-US"/>
                </a:p>
              </p:txBody>
            </p:sp>
            <p:sp>
              <p:nvSpPr>
                <p:cNvPr id="49" name="Freeform 1167">
                  <a:extLst>
                    <a:ext uri="{FF2B5EF4-FFF2-40B4-BE49-F238E27FC236}">
                      <a16:creationId xmlns:a16="http://schemas.microsoft.com/office/drawing/2014/main" id="{4AC10DE8-B36C-E8B4-0408-A543CAF99DCA}"/>
                    </a:ext>
                  </a:extLst>
                </p:cNvPr>
                <p:cNvSpPr/>
                <p:nvPr/>
              </p:nvSpPr>
              <p:spPr>
                <a:xfrm>
                  <a:off x="5033051" y="3951802"/>
                  <a:ext cx="33444" cy="175537"/>
                </a:xfrm>
                <a:custGeom>
                  <a:avLst/>
                  <a:gdLst>
                    <a:gd name="connsiteX0" fmla="*/ 16456 w 33444"/>
                    <a:gd name="connsiteY0" fmla="*/ 0 h 175537"/>
                    <a:gd name="connsiteX1" fmla="*/ 0 w 33444"/>
                    <a:gd name="connsiteY1" fmla="*/ 16457 h 175537"/>
                    <a:gd name="connsiteX2" fmla="*/ 0 w 33444"/>
                    <a:gd name="connsiteY2" fmla="*/ 159080 h 175537"/>
                    <a:gd name="connsiteX3" fmla="*/ 16456 w 33444"/>
                    <a:gd name="connsiteY3" fmla="*/ 175537 h 175537"/>
                    <a:gd name="connsiteX4" fmla="*/ 32914 w 33444"/>
                    <a:gd name="connsiteY4" fmla="*/ 159080 h 175537"/>
                    <a:gd name="connsiteX5" fmla="*/ 32914 w 33444"/>
                    <a:gd name="connsiteY5" fmla="*/ 16457 h 175537"/>
                    <a:gd name="connsiteX6" fmla="*/ 16456 w 33444"/>
                    <a:gd name="connsiteY6"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44" h="175537">
                      <a:moveTo>
                        <a:pt x="16456" y="0"/>
                      </a:moveTo>
                      <a:cubicBezTo>
                        <a:pt x="5486" y="0"/>
                        <a:pt x="0" y="8228"/>
                        <a:pt x="0" y="16457"/>
                      </a:cubicBezTo>
                      <a:lnTo>
                        <a:pt x="0" y="159080"/>
                      </a:lnTo>
                      <a:cubicBezTo>
                        <a:pt x="0" y="170052"/>
                        <a:pt x="8228" y="175537"/>
                        <a:pt x="16456" y="175537"/>
                      </a:cubicBezTo>
                      <a:cubicBezTo>
                        <a:pt x="27428" y="175537"/>
                        <a:pt x="32914" y="167309"/>
                        <a:pt x="32914" y="159080"/>
                      </a:cubicBezTo>
                      <a:lnTo>
                        <a:pt x="32914" y="16457"/>
                      </a:lnTo>
                      <a:cubicBezTo>
                        <a:pt x="35656" y="8228"/>
                        <a:pt x="27428" y="0"/>
                        <a:pt x="16456" y="0"/>
                      </a:cubicBezTo>
                      <a:close/>
                    </a:path>
                  </a:pathLst>
                </a:custGeom>
                <a:solidFill>
                  <a:srgbClr val="000000"/>
                </a:solidFill>
                <a:ln w="27426" cap="flat">
                  <a:noFill/>
                  <a:prstDash val="solid"/>
                  <a:miter/>
                </a:ln>
              </p:spPr>
              <p:txBody>
                <a:bodyPr rtlCol="0" anchor="ctr"/>
                <a:lstStyle/>
                <a:p>
                  <a:endParaRPr lang="en-US"/>
                </a:p>
              </p:txBody>
            </p:sp>
            <p:sp>
              <p:nvSpPr>
                <p:cNvPr id="50" name="Freeform 1168">
                  <a:extLst>
                    <a:ext uri="{FF2B5EF4-FFF2-40B4-BE49-F238E27FC236}">
                      <a16:creationId xmlns:a16="http://schemas.microsoft.com/office/drawing/2014/main" id="{9856B4AA-7206-04FE-D644-32CDDAFCDD42}"/>
                    </a:ext>
                  </a:extLst>
                </p:cNvPr>
                <p:cNvSpPr/>
                <p:nvPr/>
              </p:nvSpPr>
              <p:spPr>
                <a:xfrm>
                  <a:off x="4621636" y="3685754"/>
                  <a:ext cx="1069679" cy="1069677"/>
                </a:xfrm>
                <a:custGeom>
                  <a:avLst/>
                  <a:gdLst>
                    <a:gd name="connsiteX0" fmla="*/ 534840 w 1069679"/>
                    <a:gd name="connsiteY0" fmla="*/ 0 h 1069677"/>
                    <a:gd name="connsiteX1" fmla="*/ 0 w 1069679"/>
                    <a:gd name="connsiteY1" fmla="*/ 534839 h 1069677"/>
                    <a:gd name="connsiteX2" fmla="*/ 534840 w 1069679"/>
                    <a:gd name="connsiteY2" fmla="*/ 1069677 h 1069677"/>
                    <a:gd name="connsiteX3" fmla="*/ 1069679 w 1069679"/>
                    <a:gd name="connsiteY3" fmla="*/ 534839 h 1069677"/>
                    <a:gd name="connsiteX4" fmla="*/ 534840 w 1069679"/>
                    <a:gd name="connsiteY4" fmla="*/ 0 h 1069677"/>
                    <a:gd name="connsiteX5" fmla="*/ 534840 w 1069679"/>
                    <a:gd name="connsiteY5" fmla="*/ 1031279 h 1069677"/>
                    <a:gd name="connsiteX6" fmla="*/ 35656 w 1069679"/>
                    <a:gd name="connsiteY6" fmla="*/ 532096 h 1069677"/>
                    <a:gd name="connsiteX7" fmla="*/ 534840 w 1069679"/>
                    <a:gd name="connsiteY7" fmla="*/ 32913 h 1069677"/>
                    <a:gd name="connsiteX8" fmla="*/ 1034024 w 1069679"/>
                    <a:gd name="connsiteY8" fmla="*/ 532096 h 1069677"/>
                    <a:gd name="connsiteX9" fmla="*/ 534840 w 1069679"/>
                    <a:gd name="connsiteY9" fmla="*/ 1031279 h 1069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9679" h="1069677">
                      <a:moveTo>
                        <a:pt x="534840" y="0"/>
                      </a:moveTo>
                      <a:cubicBezTo>
                        <a:pt x="238621" y="0"/>
                        <a:pt x="0" y="238620"/>
                        <a:pt x="0" y="534839"/>
                      </a:cubicBezTo>
                      <a:cubicBezTo>
                        <a:pt x="0" y="831057"/>
                        <a:pt x="238621" y="1069677"/>
                        <a:pt x="534840" y="1069677"/>
                      </a:cubicBezTo>
                      <a:cubicBezTo>
                        <a:pt x="831058" y="1069677"/>
                        <a:pt x="1069679" y="831057"/>
                        <a:pt x="1069679" y="534839"/>
                      </a:cubicBezTo>
                      <a:cubicBezTo>
                        <a:pt x="1069679" y="238620"/>
                        <a:pt x="831058" y="0"/>
                        <a:pt x="534840" y="0"/>
                      </a:cubicBezTo>
                      <a:close/>
                      <a:moveTo>
                        <a:pt x="534840" y="1031279"/>
                      </a:moveTo>
                      <a:cubicBezTo>
                        <a:pt x="260563" y="1031279"/>
                        <a:pt x="35656" y="809115"/>
                        <a:pt x="35656" y="532096"/>
                      </a:cubicBezTo>
                      <a:cubicBezTo>
                        <a:pt x="35656" y="257820"/>
                        <a:pt x="257821" y="32913"/>
                        <a:pt x="534840" y="32913"/>
                      </a:cubicBezTo>
                      <a:cubicBezTo>
                        <a:pt x="809116" y="32913"/>
                        <a:pt x="1034024" y="255077"/>
                        <a:pt x="1034024" y="532096"/>
                      </a:cubicBezTo>
                      <a:cubicBezTo>
                        <a:pt x="1034024" y="809115"/>
                        <a:pt x="811858" y="1031279"/>
                        <a:pt x="534840" y="1031279"/>
                      </a:cubicBezTo>
                      <a:close/>
                    </a:path>
                  </a:pathLst>
                </a:custGeom>
                <a:solidFill>
                  <a:srgbClr val="000000"/>
                </a:solidFill>
                <a:ln w="27426" cap="flat">
                  <a:noFill/>
                  <a:prstDash val="solid"/>
                  <a:miter/>
                </a:ln>
              </p:spPr>
              <p:txBody>
                <a:bodyPr rtlCol="0" anchor="ctr"/>
                <a:lstStyle/>
                <a:p>
                  <a:endParaRPr lang="en-US"/>
                </a:p>
              </p:txBody>
            </p:sp>
            <p:sp>
              <p:nvSpPr>
                <p:cNvPr id="51" name="Freeform 1169">
                  <a:extLst>
                    <a:ext uri="{FF2B5EF4-FFF2-40B4-BE49-F238E27FC236}">
                      <a16:creationId xmlns:a16="http://schemas.microsoft.com/office/drawing/2014/main" id="{931977E6-8258-2EF1-3EC7-10AB8EA3C79E}"/>
                    </a:ext>
                  </a:extLst>
                </p:cNvPr>
                <p:cNvSpPr/>
                <p:nvPr/>
              </p:nvSpPr>
              <p:spPr>
                <a:xfrm>
                  <a:off x="5098878" y="4536010"/>
                  <a:ext cx="115733" cy="37713"/>
                </a:xfrm>
                <a:custGeom>
                  <a:avLst/>
                  <a:gdLst>
                    <a:gd name="connsiteX0" fmla="*/ 115195 w 115733"/>
                    <a:gd name="connsiteY0" fmla="*/ 16457 h 37713"/>
                    <a:gd name="connsiteX1" fmla="*/ 95997 w 115733"/>
                    <a:gd name="connsiteY1" fmla="*/ 0 h 37713"/>
                    <a:gd name="connsiteX2" fmla="*/ 95997 w 115733"/>
                    <a:gd name="connsiteY2" fmla="*/ 0 h 37713"/>
                    <a:gd name="connsiteX3" fmla="*/ 95997 w 115733"/>
                    <a:gd name="connsiteY3" fmla="*/ 0 h 37713"/>
                    <a:gd name="connsiteX4" fmla="*/ 19198 w 115733"/>
                    <a:gd name="connsiteY4" fmla="*/ 0 h 37713"/>
                    <a:gd name="connsiteX5" fmla="*/ 0 w 115733"/>
                    <a:gd name="connsiteY5" fmla="*/ 16457 h 37713"/>
                    <a:gd name="connsiteX6" fmla="*/ 16456 w 115733"/>
                    <a:gd name="connsiteY6" fmla="*/ 35656 h 37713"/>
                    <a:gd name="connsiteX7" fmla="*/ 101481 w 115733"/>
                    <a:gd name="connsiteY7" fmla="*/ 35656 h 37713"/>
                    <a:gd name="connsiteX8" fmla="*/ 115195 w 115733"/>
                    <a:gd name="connsiteY8" fmla="*/ 16457 h 3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733" h="37713">
                      <a:moveTo>
                        <a:pt x="115195" y="16457"/>
                      </a:moveTo>
                      <a:cubicBezTo>
                        <a:pt x="115195" y="5485"/>
                        <a:pt x="104225" y="0"/>
                        <a:pt x="95997" y="0"/>
                      </a:cubicBezTo>
                      <a:cubicBezTo>
                        <a:pt x="95997" y="0"/>
                        <a:pt x="95997" y="0"/>
                        <a:pt x="95997" y="0"/>
                      </a:cubicBezTo>
                      <a:lnTo>
                        <a:pt x="95997" y="0"/>
                      </a:lnTo>
                      <a:cubicBezTo>
                        <a:pt x="71311" y="2743"/>
                        <a:pt x="46626" y="2743"/>
                        <a:pt x="19198" y="0"/>
                      </a:cubicBezTo>
                      <a:cubicBezTo>
                        <a:pt x="8228" y="0"/>
                        <a:pt x="0" y="5485"/>
                        <a:pt x="0" y="16457"/>
                      </a:cubicBezTo>
                      <a:cubicBezTo>
                        <a:pt x="0" y="27428"/>
                        <a:pt x="5484" y="35656"/>
                        <a:pt x="16456" y="35656"/>
                      </a:cubicBezTo>
                      <a:cubicBezTo>
                        <a:pt x="43884" y="38399"/>
                        <a:pt x="71311" y="38399"/>
                        <a:pt x="101481" y="35656"/>
                      </a:cubicBezTo>
                      <a:cubicBezTo>
                        <a:pt x="109711" y="35656"/>
                        <a:pt x="117939" y="27428"/>
                        <a:pt x="115195" y="16457"/>
                      </a:cubicBezTo>
                      <a:close/>
                    </a:path>
                  </a:pathLst>
                </a:custGeom>
                <a:solidFill>
                  <a:srgbClr val="000000"/>
                </a:solidFill>
                <a:ln w="27426" cap="flat">
                  <a:noFill/>
                  <a:prstDash val="solid"/>
                  <a:miter/>
                </a:ln>
              </p:spPr>
              <p:txBody>
                <a:bodyPr rtlCol="0" anchor="ctr"/>
                <a:lstStyle/>
                <a:p>
                  <a:endParaRPr lang="en-US"/>
                </a:p>
              </p:txBody>
            </p:sp>
            <p:sp>
              <p:nvSpPr>
                <p:cNvPr id="52" name="Freeform 1170">
                  <a:extLst>
                    <a:ext uri="{FF2B5EF4-FFF2-40B4-BE49-F238E27FC236}">
                      <a16:creationId xmlns:a16="http://schemas.microsoft.com/office/drawing/2014/main" id="{E35A1F0E-7B84-C6FA-1257-2B4E89F322BA}"/>
                    </a:ext>
                  </a:extLst>
                </p:cNvPr>
                <p:cNvSpPr/>
                <p:nvPr/>
              </p:nvSpPr>
              <p:spPr>
                <a:xfrm>
                  <a:off x="5377954" y="3983635"/>
                  <a:ext cx="135765" cy="492720"/>
                </a:xfrm>
                <a:custGeom>
                  <a:avLst/>
                  <a:gdLst>
                    <a:gd name="connsiteX0" fmla="*/ 52798 w 135765"/>
                    <a:gd name="connsiteY0" fmla="*/ 6566 h 492720"/>
                    <a:gd name="connsiteX1" fmla="*/ 28113 w 135765"/>
                    <a:gd name="connsiteY1" fmla="*/ 3823 h 492720"/>
                    <a:gd name="connsiteX2" fmla="*/ 28113 w 135765"/>
                    <a:gd name="connsiteY2" fmla="*/ 3823 h 492720"/>
                    <a:gd name="connsiteX3" fmla="*/ 25371 w 135765"/>
                    <a:gd name="connsiteY3" fmla="*/ 28508 h 492720"/>
                    <a:gd name="connsiteX4" fmla="*/ 6171 w 135765"/>
                    <a:gd name="connsiteY4" fmla="*/ 461864 h 492720"/>
                    <a:gd name="connsiteX5" fmla="*/ 6171 w 135765"/>
                    <a:gd name="connsiteY5" fmla="*/ 486549 h 492720"/>
                    <a:gd name="connsiteX6" fmla="*/ 30857 w 135765"/>
                    <a:gd name="connsiteY6" fmla="*/ 486549 h 492720"/>
                    <a:gd name="connsiteX7" fmla="*/ 52798 w 135765"/>
                    <a:gd name="connsiteY7" fmla="*/ 6566 h 49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765" h="492720">
                      <a:moveTo>
                        <a:pt x="52798" y="6566"/>
                      </a:moveTo>
                      <a:cubicBezTo>
                        <a:pt x="47312" y="-1662"/>
                        <a:pt x="36342" y="-1662"/>
                        <a:pt x="28113" y="3823"/>
                      </a:cubicBezTo>
                      <a:cubicBezTo>
                        <a:pt x="28113" y="3823"/>
                        <a:pt x="28113" y="3823"/>
                        <a:pt x="28113" y="3823"/>
                      </a:cubicBezTo>
                      <a:cubicBezTo>
                        <a:pt x="19885" y="9308"/>
                        <a:pt x="19885" y="20280"/>
                        <a:pt x="25371" y="28508"/>
                      </a:cubicBezTo>
                      <a:cubicBezTo>
                        <a:pt x="132339" y="154675"/>
                        <a:pt x="124110" y="343926"/>
                        <a:pt x="6171" y="461864"/>
                      </a:cubicBezTo>
                      <a:cubicBezTo>
                        <a:pt x="-2057" y="470093"/>
                        <a:pt x="-2057" y="481064"/>
                        <a:pt x="6171" y="486549"/>
                      </a:cubicBezTo>
                      <a:cubicBezTo>
                        <a:pt x="14399" y="494778"/>
                        <a:pt x="25371" y="494778"/>
                        <a:pt x="30857" y="486549"/>
                      </a:cubicBezTo>
                      <a:cubicBezTo>
                        <a:pt x="162509" y="357640"/>
                        <a:pt x="170737" y="146447"/>
                        <a:pt x="52798" y="6566"/>
                      </a:cubicBezTo>
                      <a:close/>
                    </a:path>
                  </a:pathLst>
                </a:custGeom>
                <a:solidFill>
                  <a:srgbClr val="000000"/>
                </a:solidFill>
                <a:ln w="27426" cap="flat">
                  <a:noFill/>
                  <a:prstDash val="solid"/>
                  <a:miter/>
                </a:ln>
              </p:spPr>
              <p:txBody>
                <a:bodyPr rtlCol="0" anchor="ctr"/>
                <a:lstStyle/>
                <a:p>
                  <a:endParaRPr lang="en-US"/>
                </a:p>
              </p:txBody>
            </p:sp>
            <p:grpSp>
              <p:nvGrpSpPr>
                <p:cNvPr id="53" name="Graphic 3">
                  <a:extLst>
                    <a:ext uri="{FF2B5EF4-FFF2-40B4-BE49-F238E27FC236}">
                      <a16:creationId xmlns:a16="http://schemas.microsoft.com/office/drawing/2014/main" id="{3310AC90-3C7E-E008-5FAD-0A77E0E4EB24}"/>
                    </a:ext>
                  </a:extLst>
                </p:cNvPr>
                <p:cNvGrpSpPr/>
                <p:nvPr/>
              </p:nvGrpSpPr>
              <p:grpSpPr>
                <a:xfrm>
                  <a:off x="5021366" y="3862855"/>
                  <a:ext cx="233848" cy="56033"/>
                  <a:chOff x="5021366" y="3862855"/>
                  <a:chExt cx="233848" cy="56033"/>
                </a:xfrm>
                <a:solidFill>
                  <a:srgbClr val="000000"/>
                </a:solidFill>
              </p:grpSpPr>
              <p:sp>
                <p:nvSpPr>
                  <p:cNvPr id="55" name="Freeform 1173">
                    <a:extLst>
                      <a:ext uri="{FF2B5EF4-FFF2-40B4-BE49-F238E27FC236}">
                        <a16:creationId xmlns:a16="http://schemas.microsoft.com/office/drawing/2014/main" id="{47B8D28D-45F6-15CB-5B2E-3690209AA473}"/>
                      </a:ext>
                    </a:extLst>
                  </p:cNvPr>
                  <p:cNvSpPr/>
                  <p:nvPr/>
                </p:nvSpPr>
                <p:spPr>
                  <a:xfrm>
                    <a:off x="5038537" y="3918888"/>
                    <a:ext cx="27427" cy="27427"/>
                  </a:xfrm>
                  <a:custGeom>
                    <a:avLst/>
                    <a:gdLst>
                      <a:gd name="connsiteX0" fmla="*/ 0 w 27427"/>
                      <a:gd name="connsiteY0" fmla="*/ 0 h 27427"/>
                      <a:gd name="connsiteX1" fmla="*/ 0 w 27427"/>
                      <a:gd name="connsiteY1" fmla="*/ 0 h 27427"/>
                      <a:gd name="connsiteX2" fmla="*/ 0 w 27427"/>
                      <a:gd name="connsiteY2" fmla="*/ 0 h 27427"/>
                      <a:gd name="connsiteX3" fmla="*/ 0 w 27427"/>
                      <a:gd name="connsiteY3" fmla="*/ 0 h 27427"/>
                    </a:gdLst>
                    <a:ahLst/>
                    <a:cxnLst>
                      <a:cxn ang="0">
                        <a:pos x="connsiteX0" y="connsiteY0"/>
                      </a:cxn>
                      <a:cxn ang="0">
                        <a:pos x="connsiteX1" y="connsiteY1"/>
                      </a:cxn>
                      <a:cxn ang="0">
                        <a:pos x="connsiteX2" y="connsiteY2"/>
                      </a:cxn>
                      <a:cxn ang="0">
                        <a:pos x="connsiteX3" y="connsiteY3"/>
                      </a:cxn>
                    </a:cxnLst>
                    <a:rect l="l" t="t" r="r" b="b"/>
                    <a:pathLst>
                      <a:path w="27427" h="27427">
                        <a:moveTo>
                          <a:pt x="0" y="0"/>
                        </a:moveTo>
                        <a:cubicBezTo>
                          <a:pt x="0" y="0"/>
                          <a:pt x="0" y="0"/>
                          <a:pt x="0" y="0"/>
                        </a:cubicBezTo>
                        <a:cubicBezTo>
                          <a:pt x="0" y="0"/>
                          <a:pt x="0" y="0"/>
                          <a:pt x="0" y="0"/>
                        </a:cubicBezTo>
                        <a:lnTo>
                          <a:pt x="0" y="0"/>
                        </a:lnTo>
                        <a:close/>
                      </a:path>
                    </a:pathLst>
                  </a:custGeom>
                  <a:solidFill>
                    <a:srgbClr val="000000"/>
                  </a:solidFill>
                  <a:ln w="27426" cap="flat">
                    <a:noFill/>
                    <a:prstDash val="solid"/>
                    <a:miter/>
                  </a:ln>
                </p:spPr>
                <p:txBody>
                  <a:bodyPr rtlCol="0" anchor="ctr"/>
                  <a:lstStyle/>
                  <a:p>
                    <a:endParaRPr lang="en-US"/>
                  </a:p>
                </p:txBody>
              </p:sp>
              <p:sp>
                <p:nvSpPr>
                  <p:cNvPr id="56" name="Freeform 1174">
                    <a:extLst>
                      <a:ext uri="{FF2B5EF4-FFF2-40B4-BE49-F238E27FC236}">
                        <a16:creationId xmlns:a16="http://schemas.microsoft.com/office/drawing/2014/main" id="{ACCE2A2C-7E40-5ABA-CBF6-0022C4960E4A}"/>
                      </a:ext>
                    </a:extLst>
                  </p:cNvPr>
                  <p:cNvSpPr/>
                  <p:nvPr/>
                </p:nvSpPr>
                <p:spPr>
                  <a:xfrm>
                    <a:off x="5021366" y="3862855"/>
                    <a:ext cx="233848" cy="56033"/>
                  </a:xfrm>
                  <a:custGeom>
                    <a:avLst/>
                    <a:gdLst>
                      <a:gd name="connsiteX0" fmla="*/ 220135 w 233848"/>
                      <a:gd name="connsiteY0" fmla="*/ 9407 h 56033"/>
                      <a:gd name="connsiteX1" fmla="*/ 11685 w 233848"/>
                      <a:gd name="connsiteY1" fmla="*/ 23121 h 56033"/>
                      <a:gd name="connsiteX2" fmla="*/ 713 w 233848"/>
                      <a:gd name="connsiteY2" fmla="*/ 45063 h 56033"/>
                      <a:gd name="connsiteX3" fmla="*/ 17171 w 233848"/>
                      <a:gd name="connsiteY3" fmla="*/ 56034 h 56033"/>
                      <a:gd name="connsiteX4" fmla="*/ 22657 w 233848"/>
                      <a:gd name="connsiteY4" fmla="*/ 56034 h 56033"/>
                      <a:gd name="connsiteX5" fmla="*/ 211907 w 233848"/>
                      <a:gd name="connsiteY5" fmla="*/ 45063 h 56033"/>
                      <a:gd name="connsiteX6" fmla="*/ 233848 w 233848"/>
                      <a:gd name="connsiteY6" fmla="*/ 31349 h 56033"/>
                      <a:gd name="connsiteX7" fmla="*/ 220135 w 233848"/>
                      <a:gd name="connsiteY7" fmla="*/ 9407 h 5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848" h="56033">
                        <a:moveTo>
                          <a:pt x="220135" y="9407"/>
                        </a:moveTo>
                        <a:cubicBezTo>
                          <a:pt x="151565" y="-7050"/>
                          <a:pt x="77512" y="-1564"/>
                          <a:pt x="11685" y="23121"/>
                        </a:cubicBezTo>
                        <a:cubicBezTo>
                          <a:pt x="3457" y="25864"/>
                          <a:pt x="-2029" y="36834"/>
                          <a:pt x="713" y="45063"/>
                        </a:cubicBezTo>
                        <a:cubicBezTo>
                          <a:pt x="3457" y="53291"/>
                          <a:pt x="8943" y="56034"/>
                          <a:pt x="17171" y="56034"/>
                        </a:cubicBezTo>
                        <a:cubicBezTo>
                          <a:pt x="19913" y="56034"/>
                          <a:pt x="22657" y="56034"/>
                          <a:pt x="22657" y="56034"/>
                        </a:cubicBezTo>
                        <a:cubicBezTo>
                          <a:pt x="82996" y="34092"/>
                          <a:pt x="148823" y="28606"/>
                          <a:pt x="211907" y="45063"/>
                        </a:cubicBezTo>
                        <a:cubicBezTo>
                          <a:pt x="220135" y="47805"/>
                          <a:pt x="231106" y="42320"/>
                          <a:pt x="233848" y="31349"/>
                        </a:cubicBezTo>
                        <a:cubicBezTo>
                          <a:pt x="233848" y="23121"/>
                          <a:pt x="228364" y="12150"/>
                          <a:pt x="220135" y="9407"/>
                        </a:cubicBezTo>
                        <a:close/>
                      </a:path>
                    </a:pathLst>
                  </a:custGeom>
                  <a:solidFill>
                    <a:srgbClr val="000000"/>
                  </a:solidFill>
                  <a:ln w="27426" cap="flat">
                    <a:noFill/>
                    <a:prstDash val="solid"/>
                    <a:miter/>
                  </a:ln>
                </p:spPr>
                <p:txBody>
                  <a:bodyPr rtlCol="0" anchor="ctr"/>
                  <a:lstStyle/>
                  <a:p>
                    <a:endParaRPr lang="en-US"/>
                  </a:p>
                </p:txBody>
              </p:sp>
            </p:grpSp>
            <p:sp>
              <p:nvSpPr>
                <p:cNvPr id="54" name="Freeform 1172">
                  <a:extLst>
                    <a:ext uri="{FF2B5EF4-FFF2-40B4-BE49-F238E27FC236}">
                      <a16:creationId xmlns:a16="http://schemas.microsoft.com/office/drawing/2014/main" id="{2340D313-A56A-B95A-82A4-AF119A28C99D}"/>
                    </a:ext>
                  </a:extLst>
                </p:cNvPr>
                <p:cNvSpPr/>
                <p:nvPr/>
              </p:nvSpPr>
              <p:spPr>
                <a:xfrm>
                  <a:off x="4799828" y="4002834"/>
                  <a:ext cx="134190" cy="473521"/>
                </a:xfrm>
                <a:custGeom>
                  <a:avLst/>
                  <a:gdLst>
                    <a:gd name="connsiteX0" fmla="*/ 128998 w 134190"/>
                    <a:gd name="connsiteY0" fmla="*/ 442665 h 473521"/>
                    <a:gd name="connsiteX1" fmla="*/ 35743 w 134190"/>
                    <a:gd name="connsiteY1" fmla="*/ 217759 h 473521"/>
                    <a:gd name="connsiteX2" fmla="*/ 96084 w 134190"/>
                    <a:gd name="connsiteY2" fmla="*/ 28508 h 473521"/>
                    <a:gd name="connsiteX3" fmla="*/ 93342 w 134190"/>
                    <a:gd name="connsiteY3" fmla="*/ 3823 h 473521"/>
                    <a:gd name="connsiteX4" fmla="*/ 68656 w 134190"/>
                    <a:gd name="connsiteY4" fmla="*/ 6566 h 473521"/>
                    <a:gd name="connsiteX5" fmla="*/ 68656 w 134190"/>
                    <a:gd name="connsiteY5" fmla="*/ 6566 h 473521"/>
                    <a:gd name="connsiteX6" fmla="*/ 104312 w 134190"/>
                    <a:gd name="connsiteY6" fmla="*/ 467350 h 473521"/>
                    <a:gd name="connsiteX7" fmla="*/ 128998 w 134190"/>
                    <a:gd name="connsiteY7" fmla="*/ 467350 h 473521"/>
                    <a:gd name="connsiteX8" fmla="*/ 128998 w 134190"/>
                    <a:gd name="connsiteY8" fmla="*/ 442665 h 4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90" h="473521">
                      <a:moveTo>
                        <a:pt x="128998" y="442665"/>
                      </a:moveTo>
                      <a:cubicBezTo>
                        <a:pt x="68656" y="382324"/>
                        <a:pt x="35743" y="300041"/>
                        <a:pt x="35743" y="217759"/>
                      </a:cubicBezTo>
                      <a:cubicBezTo>
                        <a:pt x="35743" y="149189"/>
                        <a:pt x="57685" y="83363"/>
                        <a:pt x="96084" y="28508"/>
                      </a:cubicBezTo>
                      <a:cubicBezTo>
                        <a:pt x="101570" y="20280"/>
                        <a:pt x="101570" y="9309"/>
                        <a:pt x="93342" y="3823"/>
                      </a:cubicBezTo>
                      <a:cubicBezTo>
                        <a:pt x="85112" y="-1662"/>
                        <a:pt x="74142" y="-1662"/>
                        <a:pt x="68656" y="6566"/>
                      </a:cubicBezTo>
                      <a:cubicBezTo>
                        <a:pt x="68656" y="6566"/>
                        <a:pt x="68656" y="6566"/>
                        <a:pt x="68656" y="6566"/>
                      </a:cubicBezTo>
                      <a:cubicBezTo>
                        <a:pt x="-35568" y="149189"/>
                        <a:pt x="-19112" y="343926"/>
                        <a:pt x="104312" y="467350"/>
                      </a:cubicBezTo>
                      <a:cubicBezTo>
                        <a:pt x="112540" y="475578"/>
                        <a:pt x="123512" y="475578"/>
                        <a:pt x="128998" y="467350"/>
                      </a:cubicBezTo>
                      <a:cubicBezTo>
                        <a:pt x="134484" y="459122"/>
                        <a:pt x="137226" y="448151"/>
                        <a:pt x="128998" y="442665"/>
                      </a:cubicBezTo>
                      <a:close/>
                    </a:path>
                  </a:pathLst>
                </a:custGeom>
                <a:solidFill>
                  <a:srgbClr val="000000"/>
                </a:solidFill>
                <a:ln w="27426" cap="flat">
                  <a:noFill/>
                  <a:prstDash val="solid"/>
                  <a:miter/>
                </a:ln>
              </p:spPr>
              <p:txBody>
                <a:bodyPr rtlCol="0" anchor="ctr"/>
                <a:lstStyle/>
                <a:p>
                  <a:endParaRPr lang="en-US"/>
                </a:p>
              </p:txBody>
            </p:sp>
          </p:grpSp>
          <p:sp>
            <p:nvSpPr>
              <p:cNvPr id="45" name="Freeform 1163">
                <a:extLst>
                  <a:ext uri="{FF2B5EF4-FFF2-40B4-BE49-F238E27FC236}">
                    <a16:creationId xmlns:a16="http://schemas.microsoft.com/office/drawing/2014/main" id="{D3973942-17F0-80E1-1039-4F27F83F220F}"/>
                  </a:ext>
                </a:extLst>
              </p:cNvPr>
              <p:cNvSpPr/>
              <p:nvPr/>
            </p:nvSpPr>
            <p:spPr>
              <a:xfrm>
                <a:off x="5235905" y="3987499"/>
                <a:ext cx="121217" cy="534797"/>
              </a:xfrm>
              <a:custGeom>
                <a:avLst/>
                <a:gdLst>
                  <a:gd name="connsiteX0" fmla="*/ 118050 w 121217"/>
                  <a:gd name="connsiteY0" fmla="*/ 148068 h 534797"/>
                  <a:gd name="connsiteX1" fmla="*/ 82395 w 121217"/>
                  <a:gd name="connsiteY1" fmla="*/ 191952 h 534797"/>
                  <a:gd name="connsiteX2" fmla="*/ 71423 w 121217"/>
                  <a:gd name="connsiteY2" fmla="*/ 208409 h 534797"/>
                  <a:gd name="connsiteX3" fmla="*/ 85137 w 121217"/>
                  <a:gd name="connsiteY3" fmla="*/ 510113 h 534797"/>
                  <a:gd name="connsiteX4" fmla="*/ 79651 w 121217"/>
                  <a:gd name="connsiteY4" fmla="*/ 526569 h 534797"/>
                  <a:gd name="connsiteX5" fmla="*/ 41253 w 121217"/>
                  <a:gd name="connsiteY5" fmla="*/ 526569 h 534797"/>
                  <a:gd name="connsiteX6" fmla="*/ 35767 w 121217"/>
                  <a:gd name="connsiteY6" fmla="*/ 510113 h 534797"/>
                  <a:gd name="connsiteX7" fmla="*/ 49481 w 121217"/>
                  <a:gd name="connsiteY7" fmla="*/ 211151 h 534797"/>
                  <a:gd name="connsiteX8" fmla="*/ 38510 w 121217"/>
                  <a:gd name="connsiteY8" fmla="*/ 194695 h 534797"/>
                  <a:gd name="connsiteX9" fmla="*/ 2854 w 121217"/>
                  <a:gd name="connsiteY9" fmla="*/ 150810 h 534797"/>
                  <a:gd name="connsiteX10" fmla="*/ 8340 w 121217"/>
                  <a:gd name="connsiteY10" fmla="*/ 68528 h 534797"/>
                  <a:gd name="connsiteX11" fmla="*/ 19310 w 121217"/>
                  <a:gd name="connsiteY11" fmla="*/ 30129 h 534797"/>
                  <a:gd name="connsiteX12" fmla="*/ 79651 w 121217"/>
                  <a:gd name="connsiteY12" fmla="*/ 2701 h 534797"/>
                  <a:gd name="connsiteX13" fmla="*/ 107079 w 121217"/>
                  <a:gd name="connsiteY13" fmla="*/ 30129 h 534797"/>
                  <a:gd name="connsiteX14" fmla="*/ 118050 w 121217"/>
                  <a:gd name="connsiteY14" fmla="*/ 68528 h 534797"/>
                  <a:gd name="connsiteX15" fmla="*/ 118050 w 121217"/>
                  <a:gd name="connsiteY15" fmla="*/ 148068 h 534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217" h="534797">
                    <a:moveTo>
                      <a:pt x="118050" y="148068"/>
                    </a:moveTo>
                    <a:cubicBezTo>
                      <a:pt x="115307" y="167267"/>
                      <a:pt x="98851" y="183724"/>
                      <a:pt x="82395" y="191952"/>
                    </a:cubicBezTo>
                    <a:cubicBezTo>
                      <a:pt x="74165" y="194695"/>
                      <a:pt x="71423" y="202923"/>
                      <a:pt x="71423" y="208409"/>
                    </a:cubicBezTo>
                    <a:lnTo>
                      <a:pt x="85137" y="510113"/>
                    </a:lnTo>
                    <a:cubicBezTo>
                      <a:pt x="85137" y="515598"/>
                      <a:pt x="85137" y="521083"/>
                      <a:pt x="79651" y="526569"/>
                    </a:cubicBezTo>
                    <a:cubicBezTo>
                      <a:pt x="68681" y="537540"/>
                      <a:pt x="52223" y="537540"/>
                      <a:pt x="41253" y="526569"/>
                    </a:cubicBezTo>
                    <a:cubicBezTo>
                      <a:pt x="35767" y="521083"/>
                      <a:pt x="35767" y="515598"/>
                      <a:pt x="35767" y="510113"/>
                    </a:cubicBezTo>
                    <a:lnTo>
                      <a:pt x="49481" y="211151"/>
                    </a:lnTo>
                    <a:cubicBezTo>
                      <a:pt x="49481" y="202923"/>
                      <a:pt x="43995" y="197437"/>
                      <a:pt x="38510" y="194695"/>
                    </a:cubicBezTo>
                    <a:cubicBezTo>
                      <a:pt x="19310" y="189209"/>
                      <a:pt x="5596" y="172753"/>
                      <a:pt x="2854" y="150810"/>
                    </a:cubicBezTo>
                    <a:cubicBezTo>
                      <a:pt x="-2632" y="123383"/>
                      <a:pt x="112" y="95955"/>
                      <a:pt x="8340" y="68528"/>
                    </a:cubicBezTo>
                    <a:lnTo>
                      <a:pt x="19310" y="30129"/>
                    </a:lnTo>
                    <a:cubicBezTo>
                      <a:pt x="27539" y="5444"/>
                      <a:pt x="54967" y="-5527"/>
                      <a:pt x="79651" y="2701"/>
                    </a:cubicBezTo>
                    <a:cubicBezTo>
                      <a:pt x="93365" y="8187"/>
                      <a:pt x="101593" y="16415"/>
                      <a:pt x="107079" y="30129"/>
                    </a:cubicBezTo>
                    <a:lnTo>
                      <a:pt x="118050" y="68528"/>
                    </a:lnTo>
                    <a:cubicBezTo>
                      <a:pt x="120793" y="93213"/>
                      <a:pt x="123536" y="123383"/>
                      <a:pt x="118050" y="148068"/>
                    </a:cubicBezTo>
                    <a:close/>
                  </a:path>
                </a:pathLst>
              </a:custGeom>
              <a:solidFill>
                <a:srgbClr val="00BADE"/>
              </a:solidFill>
              <a:ln w="27426" cap="flat">
                <a:noFill/>
                <a:prstDash val="solid"/>
                <a:miter/>
              </a:ln>
            </p:spPr>
            <p:txBody>
              <a:bodyPr rtlCol="0" anchor="ctr"/>
              <a:lstStyle/>
              <a:p>
                <a:endParaRPr lang="en-US"/>
              </a:p>
            </p:txBody>
          </p:sp>
        </p:grpSp>
      </p:grpSp>
      <p:sp>
        <p:nvSpPr>
          <p:cNvPr id="58" name="TextBox 57">
            <a:extLst>
              <a:ext uri="{FF2B5EF4-FFF2-40B4-BE49-F238E27FC236}">
                <a16:creationId xmlns:a16="http://schemas.microsoft.com/office/drawing/2014/main" id="{CB0D4DCF-7CAB-7E6E-C671-EEEB412CA356}"/>
              </a:ext>
            </a:extLst>
          </p:cNvPr>
          <p:cNvSpPr txBox="1"/>
          <p:nvPr/>
        </p:nvSpPr>
        <p:spPr>
          <a:xfrm>
            <a:off x="1767026" y="3037785"/>
            <a:ext cx="2448878" cy="461665"/>
          </a:xfrm>
          <a:prstGeom prst="rect">
            <a:avLst/>
          </a:prstGeom>
          <a:noFill/>
        </p:spPr>
        <p:txBody>
          <a:bodyPr wrap="square">
            <a:spAutoFit/>
          </a:bodyPr>
          <a:lstStyle/>
          <a:p>
            <a:r>
              <a:rPr lang="en-US" sz="2400" b="1">
                <a:solidFill>
                  <a:srgbClr val="000000"/>
                </a:solidFill>
              </a:rPr>
              <a:t>Farmer/Producer</a:t>
            </a:r>
          </a:p>
        </p:txBody>
      </p:sp>
      <p:sp>
        <p:nvSpPr>
          <p:cNvPr id="60" name="TextBox 59">
            <a:extLst>
              <a:ext uri="{FF2B5EF4-FFF2-40B4-BE49-F238E27FC236}">
                <a16:creationId xmlns:a16="http://schemas.microsoft.com/office/drawing/2014/main" id="{F635D22D-1380-8AFD-3F9E-864C9E1FC35A}"/>
              </a:ext>
            </a:extLst>
          </p:cNvPr>
          <p:cNvSpPr txBox="1"/>
          <p:nvPr/>
        </p:nvSpPr>
        <p:spPr>
          <a:xfrm>
            <a:off x="4829575" y="3058365"/>
            <a:ext cx="2093228" cy="461665"/>
          </a:xfrm>
          <a:prstGeom prst="rect">
            <a:avLst/>
          </a:prstGeom>
          <a:noFill/>
        </p:spPr>
        <p:txBody>
          <a:bodyPr wrap="square">
            <a:spAutoFit/>
          </a:bodyPr>
          <a:lstStyle/>
          <a:p>
            <a:r>
              <a:rPr lang="en-US" sz="2400" b="1">
                <a:solidFill>
                  <a:srgbClr val="000000"/>
                </a:solidFill>
              </a:rPr>
              <a:t>The Consumer</a:t>
            </a:r>
          </a:p>
        </p:txBody>
      </p:sp>
      <p:sp>
        <p:nvSpPr>
          <p:cNvPr id="62" name="TextBox 61">
            <a:extLst>
              <a:ext uri="{FF2B5EF4-FFF2-40B4-BE49-F238E27FC236}">
                <a16:creationId xmlns:a16="http://schemas.microsoft.com/office/drawing/2014/main" id="{DA628F88-99E8-B30F-1434-C3D204DE5EE7}"/>
              </a:ext>
            </a:extLst>
          </p:cNvPr>
          <p:cNvSpPr txBox="1"/>
          <p:nvPr/>
        </p:nvSpPr>
        <p:spPr>
          <a:xfrm>
            <a:off x="7655245" y="3037786"/>
            <a:ext cx="2537518" cy="461665"/>
          </a:xfrm>
          <a:prstGeom prst="rect">
            <a:avLst/>
          </a:prstGeom>
          <a:noFill/>
        </p:spPr>
        <p:txBody>
          <a:bodyPr wrap="square">
            <a:spAutoFit/>
          </a:bodyPr>
          <a:lstStyle/>
          <a:p>
            <a:r>
              <a:rPr lang="en-US" sz="2400" b="1">
                <a:solidFill>
                  <a:srgbClr val="000000"/>
                </a:solidFill>
              </a:rPr>
              <a:t>The Community</a:t>
            </a:r>
          </a:p>
        </p:txBody>
      </p:sp>
      <p:sp>
        <p:nvSpPr>
          <p:cNvPr id="63" name="Text Placeholder 2">
            <a:extLst>
              <a:ext uri="{FF2B5EF4-FFF2-40B4-BE49-F238E27FC236}">
                <a16:creationId xmlns:a16="http://schemas.microsoft.com/office/drawing/2014/main" id="{95445B7D-9A0E-BF47-F5BD-B92970A3FB0D}"/>
              </a:ext>
            </a:extLst>
          </p:cNvPr>
          <p:cNvSpPr txBox="1">
            <a:spLocks/>
          </p:cNvSpPr>
          <p:nvPr/>
        </p:nvSpPr>
        <p:spPr>
          <a:xfrm>
            <a:off x="4749674" y="3537208"/>
            <a:ext cx="2692652" cy="1202080"/>
          </a:xfrm>
          <a:prstGeom prst="rect">
            <a:avLst/>
          </a:prstGeom>
          <a:noFill/>
          <a:ln>
            <a:noFill/>
          </a:ln>
        </p:spPr>
        <p:txBody>
          <a:bodyPr spcFirstLastPara="1" wrap="square" lIns="91425" tIns="45700" rIns="91425" bIns="45700" anchor="t" anchorCtr="0">
            <a:noAutofit/>
          </a:bodyPr>
          <a:lstStyle>
            <a:lvl1pPr marL="457200" marR="0" lvl="0" indent="-228600" algn="ctr" defTabSz="914400" rtl="0" eaLnBrk="1" latinLnBrk="0" hangingPunct="1">
              <a:lnSpc>
                <a:spcPct val="100000"/>
              </a:lnSpc>
              <a:spcBef>
                <a:spcPts val="0"/>
              </a:spcBef>
              <a:spcAft>
                <a:spcPts val="0"/>
              </a:spcAft>
              <a:buClr>
                <a:srgbClr val="000000"/>
              </a:buClr>
              <a:buSzPts val="1400"/>
              <a:buFont typeface="Arial"/>
              <a:buNone/>
              <a:defRPr sz="1400" b="0" i="0" u="none" strike="noStrike" kern="1200" cap="none">
                <a:solidFill>
                  <a:srgbClr val="012842"/>
                </a:solidFill>
                <a:latin typeface="Arial"/>
                <a:ea typeface="Arial"/>
                <a:cs typeface="Arial"/>
                <a:sym typeface="Arial"/>
              </a:defRPr>
            </a:lvl1pPr>
            <a:lvl2pPr marL="914400" marR="0" lvl="1"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2pPr>
            <a:lvl3pPr marL="1371600" marR="0" lvl="2"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3pPr>
            <a:lvl4pPr marL="1828800" marR="0" lvl="3"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4pPr>
            <a:lvl5pPr marL="2286000" marR="0" lvl="4"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5pPr>
            <a:lvl6pPr marL="2743200" marR="0" lvl="5"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6pPr>
            <a:lvl7pPr marL="3200400" marR="0" lvl="6"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7pPr>
            <a:lvl8pPr marL="3657600" marR="0" lvl="7"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8pPr>
            <a:lvl9pPr marL="4114800" marR="0" lvl="8"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9pPr>
          </a:lstStyle>
          <a:p>
            <a:pPr marL="180000" indent="-180000" algn="l">
              <a:buFont typeface="Arial" panose="020B0604020202020204" pitchFamily="34" charset="0"/>
              <a:buChar char="•"/>
            </a:pPr>
            <a:r>
              <a:rPr lang="en-US" sz="1600">
                <a:solidFill>
                  <a:srgbClr val="000000"/>
                </a:solidFill>
                <a:latin typeface="+mn-lt"/>
              </a:rPr>
              <a:t>Receive fresher Produce</a:t>
            </a:r>
          </a:p>
          <a:p>
            <a:pPr marL="180000" indent="-180000" algn="l">
              <a:buFont typeface="Arial" panose="020B0604020202020204" pitchFamily="34" charset="0"/>
              <a:buChar char="•"/>
            </a:pPr>
            <a:r>
              <a:rPr lang="en-US" sz="1600">
                <a:solidFill>
                  <a:srgbClr val="000000"/>
                </a:solidFill>
                <a:latin typeface="+mn-lt"/>
              </a:rPr>
              <a:t>Increased transparency</a:t>
            </a:r>
          </a:p>
          <a:p>
            <a:pPr marL="180000" indent="-180000" algn="l">
              <a:buFont typeface="Arial" panose="020B0604020202020204" pitchFamily="34" charset="0"/>
              <a:buChar char="•"/>
            </a:pPr>
            <a:r>
              <a:rPr lang="en-US" sz="1600">
                <a:solidFill>
                  <a:srgbClr val="000000"/>
                </a:solidFill>
                <a:latin typeface="+mn-lt"/>
              </a:rPr>
              <a:t>Communication with the producer</a:t>
            </a:r>
          </a:p>
          <a:p>
            <a:pPr marL="180000" indent="-180000" algn="l">
              <a:buFont typeface="Arial" panose="020B0604020202020204" pitchFamily="34" charset="0"/>
              <a:buChar char="•"/>
            </a:pPr>
            <a:endParaRPr lang="en-IE" sz="1600">
              <a:solidFill>
                <a:srgbClr val="000000"/>
              </a:solidFill>
              <a:latin typeface="+mn-lt"/>
            </a:endParaRPr>
          </a:p>
        </p:txBody>
      </p:sp>
      <p:sp>
        <p:nvSpPr>
          <p:cNvPr id="64" name="Text Placeholder 2">
            <a:extLst>
              <a:ext uri="{FF2B5EF4-FFF2-40B4-BE49-F238E27FC236}">
                <a16:creationId xmlns:a16="http://schemas.microsoft.com/office/drawing/2014/main" id="{75096B4E-0D4F-C769-3B79-830AF5CD0222}"/>
              </a:ext>
            </a:extLst>
          </p:cNvPr>
          <p:cNvSpPr txBox="1">
            <a:spLocks/>
          </p:cNvSpPr>
          <p:nvPr/>
        </p:nvSpPr>
        <p:spPr>
          <a:xfrm>
            <a:off x="7655244" y="3499450"/>
            <a:ext cx="2692652" cy="1202080"/>
          </a:xfrm>
          <a:prstGeom prst="rect">
            <a:avLst/>
          </a:prstGeom>
          <a:noFill/>
          <a:ln>
            <a:noFill/>
          </a:ln>
        </p:spPr>
        <p:txBody>
          <a:bodyPr spcFirstLastPara="1" wrap="square" lIns="91425" tIns="45700" rIns="91425" bIns="45700" anchor="t" anchorCtr="0">
            <a:noAutofit/>
          </a:bodyPr>
          <a:lstStyle>
            <a:lvl1pPr marL="457200" marR="0" lvl="0" indent="-228600" algn="ctr" defTabSz="914400" rtl="0" eaLnBrk="1" latinLnBrk="0" hangingPunct="1">
              <a:lnSpc>
                <a:spcPct val="100000"/>
              </a:lnSpc>
              <a:spcBef>
                <a:spcPts val="0"/>
              </a:spcBef>
              <a:spcAft>
                <a:spcPts val="0"/>
              </a:spcAft>
              <a:buClr>
                <a:srgbClr val="000000"/>
              </a:buClr>
              <a:buSzPts val="1400"/>
              <a:buFont typeface="Arial"/>
              <a:buNone/>
              <a:defRPr sz="1400" b="0" i="0" u="none" strike="noStrike" kern="1200" cap="none">
                <a:solidFill>
                  <a:srgbClr val="012842"/>
                </a:solidFill>
                <a:latin typeface="Arial"/>
                <a:ea typeface="Arial"/>
                <a:cs typeface="Arial"/>
                <a:sym typeface="Arial"/>
              </a:defRPr>
            </a:lvl1pPr>
            <a:lvl2pPr marL="914400" marR="0" lvl="1"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2pPr>
            <a:lvl3pPr marL="1371600" marR="0" lvl="2"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3pPr>
            <a:lvl4pPr marL="1828800" marR="0" lvl="3"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4pPr>
            <a:lvl5pPr marL="2286000" marR="0" lvl="4"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5pPr>
            <a:lvl6pPr marL="2743200" marR="0" lvl="5"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6pPr>
            <a:lvl7pPr marL="3200400" marR="0" lvl="6"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7pPr>
            <a:lvl8pPr marL="3657600" marR="0" lvl="7"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8pPr>
            <a:lvl9pPr marL="4114800" marR="0" lvl="8"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9pPr>
          </a:lstStyle>
          <a:p>
            <a:pPr marL="180000" indent="-180000" algn="l">
              <a:buFont typeface="Arial" panose="020B0604020202020204" pitchFamily="34" charset="0"/>
              <a:buChar char="•"/>
            </a:pPr>
            <a:r>
              <a:rPr lang="en-US" sz="1600">
                <a:solidFill>
                  <a:srgbClr val="000000"/>
                </a:solidFill>
                <a:latin typeface="+mn-lt"/>
              </a:rPr>
              <a:t>Creates Sustainability</a:t>
            </a:r>
          </a:p>
          <a:p>
            <a:pPr marL="180000" indent="-180000" algn="l">
              <a:buFont typeface="Arial" panose="020B0604020202020204" pitchFamily="34" charset="0"/>
              <a:buChar char="•"/>
            </a:pPr>
            <a:r>
              <a:rPr lang="en-US" sz="1600">
                <a:solidFill>
                  <a:srgbClr val="000000"/>
                </a:solidFill>
                <a:latin typeface="+mn-lt"/>
              </a:rPr>
              <a:t>Employment/ economy</a:t>
            </a:r>
          </a:p>
          <a:p>
            <a:pPr marL="180000" indent="-180000" algn="l">
              <a:buFont typeface="Arial" panose="020B0604020202020204" pitchFamily="34" charset="0"/>
              <a:buChar char="•"/>
            </a:pPr>
            <a:r>
              <a:rPr lang="en-US" sz="1600">
                <a:solidFill>
                  <a:srgbClr val="000000"/>
                </a:solidFill>
                <a:latin typeface="+mn-lt"/>
              </a:rPr>
              <a:t>Reduces CO</a:t>
            </a:r>
            <a:r>
              <a:rPr lang="en-US" sz="1600" baseline="-25000">
                <a:solidFill>
                  <a:srgbClr val="000000"/>
                </a:solidFill>
                <a:latin typeface="+mn-lt"/>
              </a:rPr>
              <a:t>2</a:t>
            </a:r>
            <a:r>
              <a:rPr lang="en-US" sz="1600">
                <a:solidFill>
                  <a:srgbClr val="000000"/>
                </a:solidFill>
                <a:latin typeface="+mn-lt"/>
              </a:rPr>
              <a:t> emissions</a:t>
            </a:r>
          </a:p>
          <a:p>
            <a:pPr marL="0" indent="0" algn="l"/>
            <a:endParaRPr lang="en-IE" sz="1600">
              <a:solidFill>
                <a:srgbClr val="000000"/>
              </a:solidFill>
              <a:latin typeface="+mn-lt"/>
            </a:endParaRPr>
          </a:p>
        </p:txBody>
      </p:sp>
    </p:spTree>
    <p:extLst>
      <p:ext uri="{BB962C8B-B14F-4D97-AF65-F5344CB8AC3E}">
        <p14:creationId xmlns:p14="http://schemas.microsoft.com/office/powerpoint/2010/main" val="1500151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ACCAA7-EAA7-D6C9-EC7A-D5A26F546D7C}"/>
              </a:ext>
            </a:extLst>
          </p:cNvPr>
          <p:cNvSpPr>
            <a:spLocks noGrp="1"/>
          </p:cNvSpPr>
          <p:nvPr>
            <p:ph type="body" sz="quarter" idx="18"/>
          </p:nvPr>
        </p:nvSpPr>
        <p:spPr>
          <a:xfrm>
            <a:off x="898357" y="1651666"/>
            <a:ext cx="6379521" cy="3802608"/>
          </a:xfrm>
        </p:spPr>
        <p:txBody>
          <a:bodyPr/>
          <a:lstStyle/>
          <a:p>
            <a:r>
              <a:rPr lang="en-US"/>
              <a:t>Your food business can shorten your food supply chain by: </a:t>
            </a:r>
          </a:p>
          <a:p>
            <a:pPr marL="342900" indent="-342900">
              <a:spcBef>
                <a:spcPts val="600"/>
              </a:spcBef>
              <a:buFont typeface="Arial" panose="020B0604020202020204" pitchFamily="34" charset="0"/>
              <a:buChar char="•"/>
            </a:pPr>
            <a:r>
              <a:rPr lang="en-US" b="1"/>
              <a:t>Direct purchases </a:t>
            </a:r>
            <a:r>
              <a:rPr lang="en-US"/>
              <a:t>from local growers/producers </a:t>
            </a:r>
          </a:p>
          <a:p>
            <a:pPr marL="342900" indent="-342900">
              <a:spcBef>
                <a:spcPts val="600"/>
              </a:spcBef>
              <a:buFont typeface="Arial" panose="020B0604020202020204" pitchFamily="34" charset="0"/>
              <a:buChar char="•"/>
            </a:pPr>
            <a:r>
              <a:rPr lang="en-US" b="1"/>
              <a:t>Collective direct sales </a:t>
            </a:r>
            <a:r>
              <a:rPr lang="en-US"/>
              <a:t>via a local food system, a collaborative network that integrates sustainable food production, processing, distribution, consumption, and waste management in order to enhance the environmental, economic, and social health of a particular area.</a:t>
            </a:r>
          </a:p>
          <a:p>
            <a:pPr marL="342900" indent="-342900">
              <a:spcBef>
                <a:spcPts val="600"/>
              </a:spcBef>
              <a:buFont typeface="Arial" panose="020B0604020202020204" pitchFamily="34" charset="0"/>
              <a:buChar char="•"/>
            </a:pPr>
            <a:r>
              <a:rPr lang="en-US" b="1"/>
              <a:t>Partnerships</a:t>
            </a:r>
          </a:p>
          <a:p>
            <a:endParaRPr lang="en-IE"/>
          </a:p>
        </p:txBody>
      </p:sp>
      <p:sp>
        <p:nvSpPr>
          <p:cNvPr id="3" name="Text Placeholder 2">
            <a:extLst>
              <a:ext uri="{FF2B5EF4-FFF2-40B4-BE49-F238E27FC236}">
                <a16:creationId xmlns:a16="http://schemas.microsoft.com/office/drawing/2014/main" id="{985DC9E8-D600-FFF1-3873-C51A2EEE58EA}"/>
              </a:ext>
            </a:extLst>
          </p:cNvPr>
          <p:cNvSpPr>
            <a:spLocks noGrp="1"/>
          </p:cNvSpPr>
          <p:nvPr>
            <p:ph type="body" sz="quarter" idx="16"/>
          </p:nvPr>
        </p:nvSpPr>
        <p:spPr>
          <a:xfrm>
            <a:off x="898357" y="659014"/>
            <a:ext cx="4990998" cy="992652"/>
          </a:xfrm>
        </p:spPr>
        <p:txBody>
          <a:bodyPr/>
          <a:lstStyle/>
          <a:p>
            <a:r>
              <a:rPr lang="en-US" sz="3600" b="1"/>
              <a:t>Short Supply Chains &amp; Local Food Systems</a:t>
            </a:r>
          </a:p>
          <a:p>
            <a:endParaRPr lang="en-IE"/>
          </a:p>
        </p:txBody>
      </p:sp>
      <p:pic>
        <p:nvPicPr>
          <p:cNvPr id="5" name="Picture Placeholder 5" descr="Person holding a handful of tomatoes">
            <a:extLst>
              <a:ext uri="{FF2B5EF4-FFF2-40B4-BE49-F238E27FC236}">
                <a16:creationId xmlns:a16="http://schemas.microsoft.com/office/drawing/2014/main" id="{50742C25-2274-9C29-A926-48EF6ED6702F}"/>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277100" y="1452563"/>
            <a:ext cx="4914900" cy="4656137"/>
          </a:xfrm>
        </p:spPr>
      </p:pic>
      <p:pic>
        <p:nvPicPr>
          <p:cNvPr id="4" name="Picture 3">
            <a:extLst>
              <a:ext uri="{FF2B5EF4-FFF2-40B4-BE49-F238E27FC236}">
                <a16:creationId xmlns:a16="http://schemas.microsoft.com/office/drawing/2014/main" id="{F0E386C5-71EF-A1F4-72D6-02447AF82766}"/>
              </a:ext>
            </a:extLst>
          </p:cNvPr>
          <p:cNvPicPr>
            <a:picLocks noChangeAspect="1"/>
          </p:cNvPicPr>
          <p:nvPr/>
        </p:nvPicPr>
        <p:blipFill>
          <a:blip r:embed="rId3"/>
          <a:stretch>
            <a:fillRect/>
          </a:stretch>
        </p:blipFill>
        <p:spPr>
          <a:xfrm>
            <a:off x="10608927" y="97552"/>
            <a:ext cx="1003352" cy="971600"/>
          </a:xfrm>
          <a:prstGeom prst="rect">
            <a:avLst/>
          </a:prstGeom>
        </p:spPr>
      </p:pic>
    </p:spTree>
    <p:extLst>
      <p:ext uri="{BB962C8B-B14F-4D97-AF65-F5344CB8AC3E}">
        <p14:creationId xmlns:p14="http://schemas.microsoft.com/office/powerpoint/2010/main" val="3822398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05593A-0086-1628-CE54-1C4D31F9C1CD}"/>
              </a:ext>
            </a:extLst>
          </p:cNvPr>
          <p:cNvSpPr>
            <a:spLocks noGrp="1"/>
          </p:cNvSpPr>
          <p:nvPr>
            <p:ph type="body" sz="quarter" idx="18"/>
          </p:nvPr>
        </p:nvSpPr>
        <p:spPr>
          <a:xfrm>
            <a:off x="898357" y="1452563"/>
            <a:ext cx="6280209" cy="3483006"/>
          </a:xfrm>
        </p:spPr>
        <p:txBody>
          <a:bodyPr/>
          <a:lstStyle/>
          <a:p>
            <a:r>
              <a:rPr lang="en-US"/>
              <a:t>Direct purchasing is the simplest form of SFSC and involves a direct transaction between farmers and your food business. </a:t>
            </a:r>
          </a:p>
          <a:p>
            <a:r>
              <a:rPr lang="en-US"/>
              <a:t>They can take place on the farm,  via online ordering, or indeed at a farmers’ market. </a:t>
            </a:r>
          </a:p>
          <a:p>
            <a:r>
              <a:rPr lang="en-US"/>
              <a:t>Food products can also be delivered to your food businesses through a basket or box scheme. </a:t>
            </a:r>
          </a:p>
          <a:p>
            <a:r>
              <a:rPr lang="en-US"/>
              <a:t>The benefits are manyfold -  produce is locally grown, very fresh, without packaging, and sold directly by the producer themselves. </a:t>
            </a:r>
          </a:p>
          <a:p>
            <a:endParaRPr lang="en-IE"/>
          </a:p>
        </p:txBody>
      </p:sp>
      <p:sp>
        <p:nvSpPr>
          <p:cNvPr id="3" name="Text Placeholder 2">
            <a:extLst>
              <a:ext uri="{FF2B5EF4-FFF2-40B4-BE49-F238E27FC236}">
                <a16:creationId xmlns:a16="http://schemas.microsoft.com/office/drawing/2014/main" id="{A7D1531D-8A75-F91A-69B4-23117F61C424}"/>
              </a:ext>
            </a:extLst>
          </p:cNvPr>
          <p:cNvSpPr>
            <a:spLocks noGrp="1"/>
          </p:cNvSpPr>
          <p:nvPr>
            <p:ph type="body" sz="quarter" idx="16"/>
          </p:nvPr>
        </p:nvSpPr>
        <p:spPr>
          <a:xfrm>
            <a:off x="898357" y="751287"/>
            <a:ext cx="4990998" cy="992652"/>
          </a:xfrm>
        </p:spPr>
        <p:txBody>
          <a:bodyPr/>
          <a:lstStyle/>
          <a:p>
            <a:r>
              <a:rPr lang="en-IE" b="1"/>
              <a:t>Direct Purchasing:</a:t>
            </a:r>
          </a:p>
        </p:txBody>
      </p:sp>
      <p:pic>
        <p:nvPicPr>
          <p:cNvPr id="5" name="Picture Placeholder 7" descr="Row and stack of eggs on a tray">
            <a:extLst>
              <a:ext uri="{FF2B5EF4-FFF2-40B4-BE49-F238E27FC236}">
                <a16:creationId xmlns:a16="http://schemas.microsoft.com/office/drawing/2014/main" id="{6C5807D7-CA4E-F7E0-3967-224226FDCB1A}"/>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a:xfrm flipH="1">
            <a:off x="7277100" y="1452563"/>
            <a:ext cx="4914900" cy="4656137"/>
          </a:xfrm>
        </p:spPr>
      </p:pic>
      <p:pic>
        <p:nvPicPr>
          <p:cNvPr id="4" name="Picture 3">
            <a:extLst>
              <a:ext uri="{FF2B5EF4-FFF2-40B4-BE49-F238E27FC236}">
                <a16:creationId xmlns:a16="http://schemas.microsoft.com/office/drawing/2014/main" id="{A55AF102-B9EC-06B3-77D5-52477CFBC0C4}"/>
              </a:ext>
            </a:extLst>
          </p:cNvPr>
          <p:cNvPicPr>
            <a:picLocks noChangeAspect="1"/>
          </p:cNvPicPr>
          <p:nvPr/>
        </p:nvPicPr>
        <p:blipFill>
          <a:blip r:embed="rId3"/>
          <a:stretch>
            <a:fillRect/>
          </a:stretch>
        </p:blipFill>
        <p:spPr>
          <a:xfrm>
            <a:off x="10608927" y="97552"/>
            <a:ext cx="1003352" cy="971600"/>
          </a:xfrm>
          <a:prstGeom prst="rect">
            <a:avLst/>
          </a:prstGeom>
        </p:spPr>
      </p:pic>
    </p:spTree>
    <p:extLst>
      <p:ext uri="{BB962C8B-B14F-4D97-AF65-F5344CB8AC3E}">
        <p14:creationId xmlns:p14="http://schemas.microsoft.com/office/powerpoint/2010/main" val="1828126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CFA7F6-E9A1-86B8-BBD3-065B9F3CAB17}"/>
              </a:ext>
            </a:extLst>
          </p:cNvPr>
          <p:cNvSpPr txBox="1"/>
          <p:nvPr/>
        </p:nvSpPr>
        <p:spPr>
          <a:xfrm>
            <a:off x="8911890" y="1232452"/>
            <a:ext cx="2444439" cy="4393096"/>
          </a:xfrm>
          <a:prstGeom prst="rect">
            <a:avLst/>
          </a:prstGeom>
          <a:solidFill>
            <a:srgbClr val="F9B100"/>
          </a:solidFill>
        </p:spPr>
        <p:txBody>
          <a:bodyPr wrap="square" rtlCol="0">
            <a:spAutoFit/>
          </a:bodyPr>
          <a:lstStyle/>
          <a:p>
            <a:endParaRPr lang="en-IE" dirty="0"/>
          </a:p>
        </p:txBody>
      </p:sp>
      <p:sp>
        <p:nvSpPr>
          <p:cNvPr id="3" name="Text Placeholder 2">
            <a:extLst>
              <a:ext uri="{FF2B5EF4-FFF2-40B4-BE49-F238E27FC236}">
                <a16:creationId xmlns:a16="http://schemas.microsoft.com/office/drawing/2014/main" id="{3A10FB8B-CDDE-B3AB-C711-88F22A2FABF8}"/>
              </a:ext>
            </a:extLst>
          </p:cNvPr>
          <p:cNvSpPr>
            <a:spLocks noGrp="1"/>
          </p:cNvSpPr>
          <p:nvPr>
            <p:ph type="body" sz="quarter" idx="18"/>
          </p:nvPr>
        </p:nvSpPr>
        <p:spPr>
          <a:xfrm>
            <a:off x="898357" y="1632799"/>
            <a:ext cx="7835740" cy="3781587"/>
          </a:xfrm>
        </p:spPr>
        <p:txBody>
          <a:bodyPr/>
          <a:lstStyle/>
          <a:p>
            <a:r>
              <a:rPr lang="en-GB" dirty="0"/>
              <a:t>An urban farm Mad Yolk Farm is a new project in Galway on a mission with two simple aims:</a:t>
            </a:r>
          </a:p>
          <a:p>
            <a:pPr>
              <a:spcBef>
                <a:spcPts val="600"/>
              </a:spcBef>
            </a:pPr>
            <a:r>
              <a:rPr lang="en-GB" b="1" dirty="0"/>
              <a:t>1. Grow &amp; showcase the best local, seasonal produce.</a:t>
            </a:r>
          </a:p>
          <a:p>
            <a:pPr>
              <a:spcBef>
                <a:spcPts val="600"/>
              </a:spcBef>
            </a:pPr>
            <a:r>
              <a:rPr lang="en-GB" b="1" dirty="0"/>
              <a:t>2. Have a great time doing it.</a:t>
            </a:r>
          </a:p>
          <a:p>
            <a:r>
              <a:rPr lang="en-GB" dirty="0"/>
              <a:t>Brian met Joe on a remote Swedish farm while studying Regenerative Agriculture in Summer 2019. Brian had a farm of land back home in Ireland and was looking for a fresh start. Joe was handy with a trowel.   In a yurt in Sweden, they 'hatched' the plan for Mad Yolk Farm.  </a:t>
            </a:r>
          </a:p>
          <a:p>
            <a:r>
              <a:rPr lang="en-GB" dirty="0"/>
              <a:t>Now Mad Yolk Farm offers a weekly </a:t>
            </a:r>
            <a:r>
              <a:rPr lang="en-GB" i="1" dirty="0"/>
              <a:t>Click and Collect </a:t>
            </a:r>
            <a:r>
              <a:rPr lang="en-GB" dirty="0"/>
              <a:t>Service from their purposefully small Local Farm &amp; local markets.</a:t>
            </a:r>
            <a:endParaRPr lang="en-IE" dirty="0"/>
          </a:p>
        </p:txBody>
      </p:sp>
      <p:sp>
        <p:nvSpPr>
          <p:cNvPr id="4" name="Text Placeholder 3">
            <a:extLst>
              <a:ext uri="{FF2B5EF4-FFF2-40B4-BE49-F238E27FC236}">
                <a16:creationId xmlns:a16="http://schemas.microsoft.com/office/drawing/2014/main" id="{A9004089-BC33-322D-0B48-7857780DA135}"/>
              </a:ext>
            </a:extLst>
          </p:cNvPr>
          <p:cNvSpPr>
            <a:spLocks noGrp="1"/>
          </p:cNvSpPr>
          <p:nvPr>
            <p:ph type="body" sz="quarter" idx="16"/>
          </p:nvPr>
        </p:nvSpPr>
        <p:spPr>
          <a:xfrm>
            <a:off x="835671" y="513419"/>
            <a:ext cx="5890950" cy="992652"/>
          </a:xfrm>
        </p:spPr>
        <p:txBody>
          <a:bodyPr/>
          <a:lstStyle/>
          <a:p>
            <a:pPr>
              <a:spcBef>
                <a:spcPts val="600"/>
              </a:spcBef>
            </a:pPr>
            <a:r>
              <a:rPr lang="en-IE" b="1">
                <a:highlight>
                  <a:srgbClr val="F79037"/>
                </a:highlight>
              </a:rPr>
              <a:t>Be Inspired – </a:t>
            </a:r>
            <a:r>
              <a:rPr lang="en-IE" b="1"/>
              <a:t>A Case Study</a:t>
            </a:r>
          </a:p>
          <a:p>
            <a:pPr>
              <a:spcBef>
                <a:spcPts val="600"/>
              </a:spcBef>
            </a:pPr>
            <a:r>
              <a:rPr lang="en-IE" b="1">
                <a:hlinkClick r:id="rId2">
                  <a:extLst>
                    <a:ext uri="{A12FA001-AC4F-418D-AE19-62706E023703}">
                      <ahyp:hlinkClr xmlns:ahyp="http://schemas.microsoft.com/office/drawing/2018/hyperlinkcolor" val="tx"/>
                    </a:ext>
                  </a:extLst>
                </a:hlinkClick>
              </a:rPr>
              <a:t>Mad Yolk Farm, Ireland</a:t>
            </a:r>
            <a:endParaRPr lang="en-IE" b="1"/>
          </a:p>
          <a:p>
            <a:pPr>
              <a:spcBef>
                <a:spcPts val="600"/>
              </a:spcBef>
            </a:pPr>
            <a:endParaRPr lang="en-IE" b="1">
              <a:highlight>
                <a:srgbClr val="F79037"/>
              </a:highlight>
            </a:endParaRPr>
          </a:p>
        </p:txBody>
      </p:sp>
      <p:pic>
        <p:nvPicPr>
          <p:cNvPr id="7" name="Picture 2">
            <a:hlinkClick r:id="rId2"/>
            <a:extLst>
              <a:ext uri="{FF2B5EF4-FFF2-40B4-BE49-F238E27FC236}">
                <a16:creationId xmlns:a16="http://schemas.microsoft.com/office/drawing/2014/main" id="{7D60CDA8-6D27-E5E6-28F4-88330C61C372}"/>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911890" y="2063723"/>
            <a:ext cx="2444750" cy="2644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140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2A81BE-1C62-3DF8-D8CF-9F2BB8F28DAA}"/>
              </a:ext>
            </a:extLst>
          </p:cNvPr>
          <p:cNvSpPr>
            <a:spLocks noGrp="1"/>
          </p:cNvSpPr>
          <p:nvPr>
            <p:ph type="body" sz="quarter" idx="18"/>
          </p:nvPr>
        </p:nvSpPr>
        <p:spPr>
          <a:xfrm>
            <a:off x="898357" y="1373520"/>
            <a:ext cx="5696897" cy="3501141"/>
          </a:xfrm>
        </p:spPr>
        <p:txBody>
          <a:bodyPr/>
          <a:lstStyle/>
          <a:p>
            <a:r>
              <a:rPr lang="en-US"/>
              <a:t>An efficient way to source produce can be when producers cooperate to sell their products </a:t>
            </a:r>
            <a:r>
              <a:rPr lang="en-US" b="1"/>
              <a:t>collectively</a:t>
            </a:r>
            <a:r>
              <a:rPr lang="en-US"/>
              <a:t>. </a:t>
            </a:r>
          </a:p>
          <a:p>
            <a:r>
              <a:rPr lang="en-US"/>
              <a:t>Direct Sales on your own as a farmer or producer can be isolating, slow &amp; difficult. </a:t>
            </a:r>
          </a:p>
          <a:p>
            <a:r>
              <a:rPr lang="en-US" b="1"/>
              <a:t>Forming groups, networks, or co-operatives </a:t>
            </a:r>
            <a:r>
              <a:rPr lang="en-US"/>
              <a:t>allows for greater potential to gain access to buyers whether domestic or food businesses. </a:t>
            </a:r>
          </a:p>
          <a:p>
            <a:r>
              <a:rPr lang="en-US"/>
              <a:t>Collective sales make it easier for you as the buyer too as it saves time, motion and effort to source the quality products they desire.</a:t>
            </a:r>
          </a:p>
          <a:p>
            <a:endParaRPr lang="en-IE"/>
          </a:p>
        </p:txBody>
      </p:sp>
      <p:sp>
        <p:nvSpPr>
          <p:cNvPr id="3" name="Text Placeholder 2">
            <a:extLst>
              <a:ext uri="{FF2B5EF4-FFF2-40B4-BE49-F238E27FC236}">
                <a16:creationId xmlns:a16="http://schemas.microsoft.com/office/drawing/2014/main" id="{AC382769-5F3F-0959-58B9-59CAD203F144}"/>
              </a:ext>
            </a:extLst>
          </p:cNvPr>
          <p:cNvSpPr>
            <a:spLocks noGrp="1"/>
          </p:cNvSpPr>
          <p:nvPr>
            <p:ph type="body" sz="quarter" idx="16"/>
          </p:nvPr>
        </p:nvSpPr>
        <p:spPr/>
        <p:txBody>
          <a:bodyPr/>
          <a:lstStyle/>
          <a:p>
            <a:r>
              <a:rPr lang="en-IE" b="1"/>
              <a:t>Collective Direct Supply:</a:t>
            </a:r>
          </a:p>
        </p:txBody>
      </p:sp>
      <p:sp>
        <p:nvSpPr>
          <p:cNvPr id="5" name="Text Placeholder 3">
            <a:extLst>
              <a:ext uri="{FF2B5EF4-FFF2-40B4-BE49-F238E27FC236}">
                <a16:creationId xmlns:a16="http://schemas.microsoft.com/office/drawing/2014/main" id="{DC597344-B5F7-28DA-BA36-62FFF3BF8458}"/>
              </a:ext>
            </a:extLst>
          </p:cNvPr>
          <p:cNvSpPr txBox="1">
            <a:spLocks/>
          </p:cNvSpPr>
          <p:nvPr/>
        </p:nvSpPr>
        <p:spPr>
          <a:xfrm>
            <a:off x="6675132" y="1380494"/>
            <a:ext cx="938563" cy="1159673"/>
          </a:xfrm>
          <a:prstGeom prst="rect">
            <a:avLst/>
          </a:prstGeom>
          <a:solidFill>
            <a:srgbClr val="B2DEDD"/>
          </a:solidFill>
          <a:ln w="28575">
            <a:solidFill>
              <a:srgbClr val="F79037"/>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a:solidFill>
                  <a:srgbClr val="000000"/>
                </a:solidFill>
              </a:rPr>
              <a:t>01</a:t>
            </a:r>
            <a:endParaRPr lang="en-IE" sz="3600">
              <a:solidFill>
                <a:srgbClr val="000000"/>
              </a:solidFill>
            </a:endParaRPr>
          </a:p>
        </p:txBody>
      </p:sp>
      <p:sp>
        <p:nvSpPr>
          <p:cNvPr id="6" name="Text Placeholder 4">
            <a:extLst>
              <a:ext uri="{FF2B5EF4-FFF2-40B4-BE49-F238E27FC236}">
                <a16:creationId xmlns:a16="http://schemas.microsoft.com/office/drawing/2014/main" id="{8020C516-2FF1-10B9-FB07-408869177908}"/>
              </a:ext>
            </a:extLst>
          </p:cNvPr>
          <p:cNvSpPr txBox="1">
            <a:spLocks/>
          </p:cNvSpPr>
          <p:nvPr/>
        </p:nvSpPr>
        <p:spPr>
          <a:xfrm>
            <a:off x="7693571" y="1373519"/>
            <a:ext cx="4498428" cy="1166649"/>
          </a:xfrm>
          <a:prstGeom prst="rect">
            <a:avLst/>
          </a:prstGeom>
          <a:ln w="28575">
            <a:solidFill>
              <a:srgbClr val="F79037"/>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altLang="en-US" b="1">
                <a:solidFill>
                  <a:srgbClr val="000000"/>
                </a:solidFill>
                <a:cs typeface="Arial" panose="020B0604020202020204" pitchFamily="34" charset="0"/>
              </a:rPr>
              <a:t>The i</a:t>
            </a:r>
            <a:r>
              <a:rPr lang="en-GB" altLang="en-US" sz="2400" b="1">
                <a:solidFill>
                  <a:srgbClr val="000000"/>
                </a:solidFill>
                <a:cs typeface="Arial" panose="020B0604020202020204" pitchFamily="34" charset="0"/>
              </a:rPr>
              <a:t>nitiative creates a cooperative &amp; network of artisan food producers</a:t>
            </a:r>
          </a:p>
        </p:txBody>
      </p:sp>
      <p:sp>
        <p:nvSpPr>
          <p:cNvPr id="7" name="Text Placeholder 5">
            <a:extLst>
              <a:ext uri="{FF2B5EF4-FFF2-40B4-BE49-F238E27FC236}">
                <a16:creationId xmlns:a16="http://schemas.microsoft.com/office/drawing/2014/main" id="{4FA366E1-C09F-A8BD-3190-7465E3093C53}"/>
              </a:ext>
            </a:extLst>
          </p:cNvPr>
          <p:cNvSpPr txBox="1">
            <a:spLocks/>
          </p:cNvSpPr>
          <p:nvPr/>
        </p:nvSpPr>
        <p:spPr>
          <a:xfrm>
            <a:off x="6675132" y="3007613"/>
            <a:ext cx="938563" cy="1159673"/>
          </a:xfrm>
          <a:prstGeom prst="rect">
            <a:avLst/>
          </a:prstGeom>
          <a:solidFill>
            <a:srgbClr val="B2DEDD"/>
          </a:solidFill>
          <a:ln w="28575">
            <a:solidFill>
              <a:srgbClr val="F79037"/>
            </a:solidFill>
          </a:ln>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t>02</a:t>
            </a:r>
            <a:endParaRPr lang="en-IE"/>
          </a:p>
        </p:txBody>
      </p:sp>
      <p:sp>
        <p:nvSpPr>
          <p:cNvPr id="8" name="Text Placeholder 6">
            <a:extLst>
              <a:ext uri="{FF2B5EF4-FFF2-40B4-BE49-F238E27FC236}">
                <a16:creationId xmlns:a16="http://schemas.microsoft.com/office/drawing/2014/main" id="{A4331887-33B3-FABD-67FD-E04B30D0C3D6}"/>
              </a:ext>
            </a:extLst>
          </p:cNvPr>
          <p:cNvSpPr txBox="1">
            <a:spLocks/>
          </p:cNvSpPr>
          <p:nvPr/>
        </p:nvSpPr>
        <p:spPr>
          <a:xfrm>
            <a:off x="7693571" y="3000638"/>
            <a:ext cx="4498428" cy="1166649"/>
          </a:xfrm>
          <a:prstGeom prst="rect">
            <a:avLst/>
          </a:prstGeom>
          <a:ln w="28575">
            <a:solidFill>
              <a:srgbClr val="F79037"/>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altLang="en-US" sz="2400" b="1">
                <a:solidFill>
                  <a:srgbClr val="000000"/>
                </a:solidFill>
                <a:cs typeface="Arial" panose="020B0604020202020204" pitchFamily="34" charset="0"/>
              </a:rPr>
              <a:t>Food producers get increased exposure, increased Sales</a:t>
            </a:r>
            <a:endParaRPr lang="en-IE" b="1">
              <a:solidFill>
                <a:srgbClr val="000000"/>
              </a:solidFill>
            </a:endParaRPr>
          </a:p>
        </p:txBody>
      </p:sp>
      <p:sp>
        <p:nvSpPr>
          <p:cNvPr id="10" name="Text Placeholder 8">
            <a:extLst>
              <a:ext uri="{FF2B5EF4-FFF2-40B4-BE49-F238E27FC236}">
                <a16:creationId xmlns:a16="http://schemas.microsoft.com/office/drawing/2014/main" id="{036A4708-9D84-5914-F633-2D13D1119CD6}"/>
              </a:ext>
            </a:extLst>
          </p:cNvPr>
          <p:cNvSpPr txBox="1">
            <a:spLocks/>
          </p:cNvSpPr>
          <p:nvPr/>
        </p:nvSpPr>
        <p:spPr>
          <a:xfrm>
            <a:off x="7693571" y="4634733"/>
            <a:ext cx="4422581" cy="1423718"/>
          </a:xfrm>
          <a:prstGeom prst="rect">
            <a:avLst/>
          </a:prstGeom>
          <a:ln w="28575">
            <a:solidFill>
              <a:srgbClr val="F79037"/>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altLang="en-US" sz="2400" b="1">
                <a:solidFill>
                  <a:srgbClr val="000000"/>
                </a:solidFill>
                <a:cs typeface="Arial" panose="020B0604020202020204" pitchFamily="34" charset="0"/>
              </a:rPr>
              <a:t>You the buyer get access to quality artisan products, a single non- disruptive method, one invoice/ payment</a:t>
            </a:r>
            <a:endParaRPr lang="en-IE" sz="2400" b="1">
              <a:solidFill>
                <a:srgbClr val="000000"/>
              </a:solidFill>
            </a:endParaRPr>
          </a:p>
        </p:txBody>
      </p:sp>
      <p:sp>
        <p:nvSpPr>
          <p:cNvPr id="11" name="Text Placeholder 5">
            <a:extLst>
              <a:ext uri="{FF2B5EF4-FFF2-40B4-BE49-F238E27FC236}">
                <a16:creationId xmlns:a16="http://schemas.microsoft.com/office/drawing/2014/main" id="{D95F8CC1-8965-AE22-90AF-1935043B4E70}"/>
              </a:ext>
            </a:extLst>
          </p:cNvPr>
          <p:cNvSpPr txBox="1">
            <a:spLocks/>
          </p:cNvSpPr>
          <p:nvPr/>
        </p:nvSpPr>
        <p:spPr>
          <a:xfrm>
            <a:off x="6675131" y="4642313"/>
            <a:ext cx="938563" cy="1416138"/>
          </a:xfrm>
          <a:prstGeom prst="rect">
            <a:avLst/>
          </a:prstGeom>
          <a:solidFill>
            <a:srgbClr val="B2DEDD"/>
          </a:solidFill>
          <a:ln w="28575">
            <a:solidFill>
              <a:srgbClr val="F79037"/>
            </a:solidFill>
          </a:ln>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t>03</a:t>
            </a:r>
            <a:endParaRPr lang="en-IE"/>
          </a:p>
        </p:txBody>
      </p:sp>
      <p:pic>
        <p:nvPicPr>
          <p:cNvPr id="4" name="Picture 3">
            <a:extLst>
              <a:ext uri="{FF2B5EF4-FFF2-40B4-BE49-F238E27FC236}">
                <a16:creationId xmlns:a16="http://schemas.microsoft.com/office/drawing/2014/main" id="{141E5DD7-3985-1A89-E41E-F0B42FAE58CA}"/>
              </a:ext>
            </a:extLst>
          </p:cNvPr>
          <p:cNvPicPr>
            <a:picLocks noChangeAspect="1"/>
          </p:cNvPicPr>
          <p:nvPr/>
        </p:nvPicPr>
        <p:blipFill>
          <a:blip r:embed="rId2"/>
          <a:stretch>
            <a:fillRect/>
          </a:stretch>
        </p:blipFill>
        <p:spPr>
          <a:xfrm>
            <a:off x="10698379" y="168196"/>
            <a:ext cx="1003352" cy="971600"/>
          </a:xfrm>
          <a:prstGeom prst="rect">
            <a:avLst/>
          </a:prstGeom>
        </p:spPr>
      </p:pic>
    </p:spTree>
    <p:extLst>
      <p:ext uri="{BB962C8B-B14F-4D97-AF65-F5344CB8AC3E}">
        <p14:creationId xmlns:p14="http://schemas.microsoft.com/office/powerpoint/2010/main" val="518253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33AF533-3C4A-5011-0C8C-F24F1BC296E6}"/>
              </a:ext>
            </a:extLst>
          </p:cNvPr>
          <p:cNvSpPr txBox="1"/>
          <p:nvPr/>
        </p:nvSpPr>
        <p:spPr>
          <a:xfrm>
            <a:off x="-15433" y="5458913"/>
            <a:ext cx="5255172" cy="1200329"/>
          </a:xfrm>
          <a:prstGeom prst="rect">
            <a:avLst/>
          </a:prstGeom>
          <a:solidFill>
            <a:schemeClr val="bg1"/>
          </a:solidFill>
        </p:spPr>
        <p:txBody>
          <a:bodyPr wrap="square" rtlCol="0">
            <a:spAutoFit/>
          </a:bodyPr>
          <a:lstStyle/>
          <a:p>
            <a:r>
              <a:rPr lang="en-GB" b="1" i="0">
                <a:solidFill>
                  <a:srgbClr val="000000"/>
                </a:solidFill>
                <a:effectLst/>
                <a:highlight>
                  <a:srgbClr val="F79037"/>
                </a:highlight>
              </a:rPr>
              <a:t>VIEW</a:t>
            </a:r>
            <a:r>
              <a:rPr lang="en-GB" b="1" i="0">
                <a:solidFill>
                  <a:srgbClr val="000000"/>
                </a:solidFill>
                <a:effectLst/>
              </a:rPr>
              <a:t> Example of an OFN</a:t>
            </a:r>
          </a:p>
          <a:p>
            <a:endParaRPr lang="en-GB">
              <a:solidFill>
                <a:srgbClr val="000000"/>
              </a:solidFill>
            </a:endParaRPr>
          </a:p>
          <a:p>
            <a:endParaRPr lang="en-GB" b="0" i="0">
              <a:solidFill>
                <a:srgbClr val="000000"/>
              </a:solidFill>
              <a:effectLst/>
            </a:endParaRPr>
          </a:p>
          <a:p>
            <a:endParaRPr lang="en-IE">
              <a:solidFill>
                <a:srgbClr val="000000"/>
              </a:solidFill>
            </a:endParaRPr>
          </a:p>
        </p:txBody>
      </p:sp>
      <p:sp>
        <p:nvSpPr>
          <p:cNvPr id="2" name="Text Placeholder 1">
            <a:extLst>
              <a:ext uri="{FF2B5EF4-FFF2-40B4-BE49-F238E27FC236}">
                <a16:creationId xmlns:a16="http://schemas.microsoft.com/office/drawing/2014/main" id="{2BFAF761-F79E-48DB-69C8-D68131674830}"/>
              </a:ext>
            </a:extLst>
          </p:cNvPr>
          <p:cNvSpPr>
            <a:spLocks noGrp="1"/>
          </p:cNvSpPr>
          <p:nvPr>
            <p:ph type="body" sz="quarter" idx="18"/>
          </p:nvPr>
        </p:nvSpPr>
        <p:spPr>
          <a:xfrm>
            <a:off x="814275" y="1313793"/>
            <a:ext cx="6116422" cy="4296594"/>
          </a:xfrm>
        </p:spPr>
        <p:txBody>
          <a:bodyPr/>
          <a:lstStyle/>
          <a:p>
            <a:r>
              <a:rPr lang="en-US"/>
              <a:t>OPEN FOOD NETWORK  is an open-source platform to enable new, ethical supply chains. </a:t>
            </a:r>
            <a:r>
              <a:rPr lang="en-US" b="1"/>
              <a:t>Food producers </a:t>
            </a:r>
            <a:r>
              <a:rPr lang="en-US"/>
              <a:t>can sell online &amp; </a:t>
            </a:r>
            <a:r>
              <a:rPr lang="en-US" b="1"/>
              <a:t>wholesalers</a:t>
            </a:r>
            <a:r>
              <a:rPr lang="en-US"/>
              <a:t> can manage buying groups and supply produce through networks of food hubs and shops/food outlets. </a:t>
            </a:r>
            <a:r>
              <a:rPr lang="en-US" b="1"/>
              <a:t>Communities</a:t>
            </a:r>
            <a:r>
              <a:rPr lang="en-US"/>
              <a:t> can bring together producers to create a virtual farmers’ market, building a resilient local food economy.</a:t>
            </a:r>
          </a:p>
          <a:p>
            <a:r>
              <a:rPr lang="en-US"/>
              <a:t>OFN is operating in 9 countries, with 1000’s of local producers using it to reach markets to sell their products and support their local food economies in these difficult times.</a:t>
            </a:r>
          </a:p>
          <a:p>
            <a:endParaRPr lang="en-IE"/>
          </a:p>
        </p:txBody>
      </p:sp>
      <p:sp>
        <p:nvSpPr>
          <p:cNvPr id="3" name="Text Placeholder 2">
            <a:extLst>
              <a:ext uri="{FF2B5EF4-FFF2-40B4-BE49-F238E27FC236}">
                <a16:creationId xmlns:a16="http://schemas.microsoft.com/office/drawing/2014/main" id="{0C5CE877-6127-FB8B-2879-B471C014A1EC}"/>
              </a:ext>
            </a:extLst>
          </p:cNvPr>
          <p:cNvSpPr>
            <a:spLocks noGrp="1"/>
          </p:cNvSpPr>
          <p:nvPr>
            <p:ph type="body" sz="quarter" idx="16"/>
          </p:nvPr>
        </p:nvSpPr>
        <p:spPr>
          <a:xfrm>
            <a:off x="767855" y="634856"/>
            <a:ext cx="6162842" cy="612757"/>
          </a:xfrm>
        </p:spPr>
        <p:txBody>
          <a:bodyPr/>
          <a:lstStyle/>
          <a:p>
            <a:r>
              <a:rPr lang="en-IE" b="1"/>
              <a:t>Powering a New Food System</a:t>
            </a:r>
          </a:p>
        </p:txBody>
      </p:sp>
      <p:sp>
        <p:nvSpPr>
          <p:cNvPr id="4" name="Picture Placeholder 3">
            <a:extLst>
              <a:ext uri="{FF2B5EF4-FFF2-40B4-BE49-F238E27FC236}">
                <a16:creationId xmlns:a16="http://schemas.microsoft.com/office/drawing/2014/main" id="{E2F941D4-8834-8D24-EE07-A8C5901B8D89}"/>
              </a:ext>
            </a:extLst>
          </p:cNvPr>
          <p:cNvSpPr>
            <a:spLocks noGrp="1"/>
          </p:cNvSpPr>
          <p:nvPr>
            <p:ph type="pic" sz="quarter" idx="10"/>
          </p:nvPr>
        </p:nvSpPr>
        <p:spPr/>
        <p:txBody>
          <a:bodyPr/>
          <a:lstStyle/>
          <a:p>
            <a:endParaRPr lang="en-IE"/>
          </a:p>
        </p:txBody>
      </p:sp>
      <p:pic>
        <p:nvPicPr>
          <p:cNvPr id="5" name="Online Media 4" title="OFN Ireland Launch!">
            <a:hlinkClick r:id="" action="ppaction://media"/>
            <a:extLst>
              <a:ext uri="{FF2B5EF4-FFF2-40B4-BE49-F238E27FC236}">
                <a16:creationId xmlns:a16="http://schemas.microsoft.com/office/drawing/2014/main" id="{D2DF5193-DA95-1BF7-E9E6-AB445802FEA1}"/>
              </a:ext>
            </a:extLst>
          </p:cNvPr>
          <p:cNvPicPr>
            <a:picLocks noRot="1" noChangeAspect="1"/>
          </p:cNvPicPr>
          <p:nvPr>
            <a:videoFile r:link="rId1"/>
          </p:nvPr>
        </p:nvPicPr>
        <p:blipFill>
          <a:blip r:embed="rId4"/>
          <a:stretch>
            <a:fillRect/>
          </a:stretch>
        </p:blipFill>
        <p:spPr>
          <a:xfrm>
            <a:off x="6930697" y="1313793"/>
            <a:ext cx="5245870" cy="4230414"/>
          </a:xfrm>
          <a:prstGeom prst="rect">
            <a:avLst/>
          </a:prstGeom>
        </p:spPr>
      </p:pic>
      <p:sp>
        <p:nvSpPr>
          <p:cNvPr id="6" name="Oval 5">
            <a:extLst>
              <a:ext uri="{FF2B5EF4-FFF2-40B4-BE49-F238E27FC236}">
                <a16:creationId xmlns:a16="http://schemas.microsoft.com/office/drawing/2014/main" id="{7899AC16-DD18-0B9F-F226-9568297E62C7}"/>
              </a:ext>
            </a:extLst>
          </p:cNvPr>
          <p:cNvSpPr/>
          <p:nvPr/>
        </p:nvSpPr>
        <p:spPr>
          <a:xfrm>
            <a:off x="6526925" y="939283"/>
            <a:ext cx="1919110" cy="820846"/>
          </a:xfrm>
          <a:prstGeom prst="ellipse">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000000"/>
                </a:solidFill>
              </a:rPr>
              <a:t>WATCH</a:t>
            </a:r>
            <a:r>
              <a:rPr lang="en-US">
                <a:solidFill>
                  <a:srgbClr val="000000"/>
                </a:solidFill>
              </a:rPr>
              <a:t> </a:t>
            </a:r>
            <a:endParaRPr lang="en-IE">
              <a:solidFill>
                <a:srgbClr val="000000"/>
              </a:solidFill>
            </a:endParaRPr>
          </a:p>
        </p:txBody>
      </p:sp>
      <p:sp>
        <p:nvSpPr>
          <p:cNvPr id="8" name="TextBox 7">
            <a:extLst>
              <a:ext uri="{FF2B5EF4-FFF2-40B4-BE49-F238E27FC236}">
                <a16:creationId xmlns:a16="http://schemas.microsoft.com/office/drawing/2014/main" id="{8A2D8C23-2FCC-2D0D-9A75-CD85BA08D9CA}"/>
              </a:ext>
            </a:extLst>
          </p:cNvPr>
          <p:cNvSpPr txBox="1"/>
          <p:nvPr/>
        </p:nvSpPr>
        <p:spPr>
          <a:xfrm>
            <a:off x="7948448" y="622008"/>
            <a:ext cx="3886200" cy="646331"/>
          </a:xfrm>
          <a:prstGeom prst="rect">
            <a:avLst/>
          </a:prstGeom>
          <a:noFill/>
        </p:spPr>
        <p:txBody>
          <a:bodyPr wrap="square">
            <a:spAutoFit/>
          </a:bodyPr>
          <a:lstStyle/>
          <a:p>
            <a:pPr algn="ctr"/>
            <a:r>
              <a:rPr lang="en-GB" b="1">
                <a:solidFill>
                  <a:srgbClr val="000000"/>
                </a:solidFill>
                <a:hlinkClick r:id="rId5"/>
              </a:rPr>
              <a:t>T</a:t>
            </a:r>
            <a:r>
              <a:rPr lang="en-GB" b="1" i="0">
                <a:solidFill>
                  <a:srgbClr val="000000"/>
                </a:solidFill>
                <a:effectLst/>
                <a:hlinkClick r:id="rId5"/>
              </a:rPr>
              <a:t>he Open Food Network Ireland webinar from  July, 2020.</a:t>
            </a:r>
            <a:endParaRPr lang="en-GB" b="1" i="0">
              <a:solidFill>
                <a:srgbClr val="000000"/>
              </a:solidFill>
              <a:effectLst/>
            </a:endParaRPr>
          </a:p>
        </p:txBody>
      </p:sp>
      <p:pic>
        <p:nvPicPr>
          <p:cNvPr id="9" name="Picture 8">
            <a:extLst>
              <a:ext uri="{FF2B5EF4-FFF2-40B4-BE49-F238E27FC236}">
                <a16:creationId xmlns:a16="http://schemas.microsoft.com/office/drawing/2014/main" id="{D0895678-7F25-409F-E2FA-9ABDFD8E2E03}"/>
              </a:ext>
            </a:extLst>
          </p:cNvPr>
          <p:cNvPicPr>
            <a:picLocks noChangeAspect="1"/>
          </p:cNvPicPr>
          <p:nvPr/>
        </p:nvPicPr>
        <p:blipFill>
          <a:blip r:embed="rId6"/>
          <a:stretch>
            <a:fillRect/>
          </a:stretch>
        </p:blipFill>
        <p:spPr>
          <a:xfrm>
            <a:off x="-15433" y="5768996"/>
            <a:ext cx="5255172" cy="1089004"/>
          </a:xfrm>
          <a:prstGeom prst="rect">
            <a:avLst/>
          </a:prstGeom>
        </p:spPr>
      </p:pic>
      <p:sp>
        <p:nvSpPr>
          <p:cNvPr id="12" name="TextBox 11">
            <a:extLst>
              <a:ext uri="{FF2B5EF4-FFF2-40B4-BE49-F238E27FC236}">
                <a16:creationId xmlns:a16="http://schemas.microsoft.com/office/drawing/2014/main" id="{8D6305B8-16A0-64F6-58A2-D8E4E8362022}"/>
              </a:ext>
            </a:extLst>
          </p:cNvPr>
          <p:cNvSpPr txBox="1"/>
          <p:nvPr/>
        </p:nvSpPr>
        <p:spPr>
          <a:xfrm>
            <a:off x="5255172" y="6289910"/>
            <a:ext cx="6132786" cy="369332"/>
          </a:xfrm>
          <a:prstGeom prst="rect">
            <a:avLst/>
          </a:prstGeom>
          <a:solidFill>
            <a:schemeClr val="bg1"/>
          </a:solidFill>
        </p:spPr>
        <p:txBody>
          <a:bodyPr wrap="square">
            <a:spAutoFit/>
          </a:bodyPr>
          <a:lstStyle/>
          <a:p>
            <a:r>
              <a:rPr lang="en-GB">
                <a:hlinkClick r:id="rId7"/>
              </a:rPr>
              <a:t>North Tipperary Online Farmers Market - Open Food Network</a:t>
            </a:r>
            <a:endParaRPr lang="en-IE"/>
          </a:p>
        </p:txBody>
      </p:sp>
    </p:spTree>
    <p:extLst>
      <p:ext uri="{BB962C8B-B14F-4D97-AF65-F5344CB8AC3E}">
        <p14:creationId xmlns:p14="http://schemas.microsoft.com/office/powerpoint/2010/main" val="280798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9CE0BB-48BD-C774-A730-C0517B7CDDA8}"/>
              </a:ext>
            </a:extLst>
          </p:cNvPr>
          <p:cNvSpPr>
            <a:spLocks noGrp="1"/>
          </p:cNvSpPr>
          <p:nvPr>
            <p:ph type="body" sz="quarter" idx="18"/>
          </p:nvPr>
        </p:nvSpPr>
        <p:spPr>
          <a:xfrm>
            <a:off x="7315200" y="2045704"/>
            <a:ext cx="4078417" cy="3849918"/>
          </a:xfrm>
        </p:spPr>
        <p:txBody>
          <a:bodyPr lIns="91440" tIns="45720" rIns="91440" bIns="45720" anchor="t"/>
          <a:lstStyle/>
          <a:p>
            <a:r>
              <a:rPr lang="en-US" sz="2400" b="0" i="0" dirty="0">
                <a:effectLst/>
              </a:rPr>
              <a:t>The EU</a:t>
            </a:r>
            <a:r>
              <a:rPr lang="en-US" sz="2400" b="0" i="0" dirty="0">
                <a:solidFill>
                  <a:srgbClr val="F79037"/>
                </a:solidFill>
                <a:effectLst/>
              </a:rPr>
              <a:t> </a:t>
            </a:r>
            <a:r>
              <a:rPr lang="en-US" sz="2400" b="0" i="0" dirty="0">
                <a:solidFill>
                  <a:srgbClr val="F79037"/>
                </a:solidFill>
                <a:effectLst/>
                <a:hlinkClick r:id="rId3">
                  <a:extLst>
                    <a:ext uri="{A12FA001-AC4F-418D-AE19-62706E023703}">
                      <ahyp:hlinkClr xmlns:ahyp="http://schemas.microsoft.com/office/drawing/2018/hyperlinkcolor" val="tx"/>
                    </a:ext>
                  </a:extLst>
                </a:hlinkClick>
              </a:rPr>
              <a:t>Farm 2 Fork Strategy</a:t>
            </a:r>
            <a:r>
              <a:rPr lang="en-US" sz="2400" b="0" i="0" dirty="0">
                <a:effectLst/>
              </a:rPr>
              <a:t> is a roadmap for making European food systems more sustainable by turning climate &amp; environmental challenges into opportunities for farmers &amp; food producers:</a:t>
            </a:r>
          </a:p>
          <a:p>
            <a:endParaRPr lang="en-US" dirty="0">
              <a:ea typeface="+mn-lt"/>
              <a:cs typeface="+mn-lt"/>
            </a:endParaRPr>
          </a:p>
          <a:p>
            <a:endParaRPr lang="en-IE"/>
          </a:p>
        </p:txBody>
      </p:sp>
      <p:sp>
        <p:nvSpPr>
          <p:cNvPr id="3" name="Text Placeholder 2">
            <a:extLst>
              <a:ext uri="{FF2B5EF4-FFF2-40B4-BE49-F238E27FC236}">
                <a16:creationId xmlns:a16="http://schemas.microsoft.com/office/drawing/2014/main" id="{2FB825D7-EAA1-CF0C-8434-85D672890586}"/>
              </a:ext>
            </a:extLst>
          </p:cNvPr>
          <p:cNvSpPr>
            <a:spLocks noGrp="1"/>
          </p:cNvSpPr>
          <p:nvPr>
            <p:ph type="body" sz="quarter" idx="16"/>
          </p:nvPr>
        </p:nvSpPr>
        <p:spPr>
          <a:xfrm>
            <a:off x="525517" y="619836"/>
            <a:ext cx="10595237" cy="803654"/>
          </a:xfrm>
        </p:spPr>
        <p:txBody>
          <a:bodyPr/>
          <a:lstStyle/>
          <a:p>
            <a:r>
              <a:rPr lang="en-IE" b="1"/>
              <a:t>Partnerships</a:t>
            </a:r>
          </a:p>
        </p:txBody>
      </p:sp>
      <p:pic>
        <p:nvPicPr>
          <p:cNvPr id="4" name="Picture 3">
            <a:extLst>
              <a:ext uri="{FF2B5EF4-FFF2-40B4-BE49-F238E27FC236}">
                <a16:creationId xmlns:a16="http://schemas.microsoft.com/office/drawing/2014/main" id="{AE0392FA-BE7F-B16F-AE2D-63C5C83DFF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2458" y="1467669"/>
            <a:ext cx="6629107" cy="4819843"/>
          </a:xfrm>
          <a:prstGeom prst="rect">
            <a:avLst/>
          </a:prstGeom>
          <a:noFill/>
        </p:spPr>
      </p:pic>
      <p:pic>
        <p:nvPicPr>
          <p:cNvPr id="5" name="Online Media 4" title="EU Farm 2 Fork - Community supported agriculture">
            <a:hlinkClick r:id="" action="ppaction://media"/>
            <a:extLst>
              <a:ext uri="{FF2B5EF4-FFF2-40B4-BE49-F238E27FC236}">
                <a16:creationId xmlns:a16="http://schemas.microsoft.com/office/drawing/2014/main" id="{5C0EFB8A-1811-C2E8-1F4D-ECDC4C5AC7F7}"/>
              </a:ext>
            </a:extLst>
          </p:cNvPr>
          <p:cNvPicPr>
            <a:picLocks noRot="1" noChangeAspect="1"/>
          </p:cNvPicPr>
          <p:nvPr>
            <a:videoFile r:link="rId1"/>
          </p:nvPr>
        </p:nvPicPr>
        <p:blipFill>
          <a:blip r:embed="rId5"/>
          <a:stretch>
            <a:fillRect/>
          </a:stretch>
        </p:blipFill>
        <p:spPr>
          <a:xfrm>
            <a:off x="1248374" y="1902597"/>
            <a:ext cx="4873426" cy="3142369"/>
          </a:xfrm>
          <a:prstGeom prst="rect">
            <a:avLst/>
          </a:prstGeom>
        </p:spPr>
      </p:pic>
      <p:sp>
        <p:nvSpPr>
          <p:cNvPr id="6" name="Oval 5">
            <a:extLst>
              <a:ext uri="{FF2B5EF4-FFF2-40B4-BE49-F238E27FC236}">
                <a16:creationId xmlns:a16="http://schemas.microsoft.com/office/drawing/2014/main" id="{D56221ED-7290-D329-27CE-B90385FF2560}"/>
              </a:ext>
            </a:extLst>
          </p:cNvPr>
          <p:cNvSpPr/>
          <p:nvPr/>
        </p:nvSpPr>
        <p:spPr>
          <a:xfrm>
            <a:off x="15625" y="4845393"/>
            <a:ext cx="1919110" cy="820846"/>
          </a:xfrm>
          <a:prstGeom prst="ellipse">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000000"/>
                </a:solidFill>
              </a:rPr>
              <a:t>WATCH</a:t>
            </a:r>
            <a:r>
              <a:rPr lang="en-US">
                <a:solidFill>
                  <a:srgbClr val="000000"/>
                </a:solidFill>
              </a:rPr>
              <a:t> </a:t>
            </a:r>
            <a:endParaRPr lang="en-IE">
              <a:solidFill>
                <a:srgbClr val="000000"/>
              </a:solidFill>
            </a:endParaRPr>
          </a:p>
        </p:txBody>
      </p:sp>
      <p:sp>
        <p:nvSpPr>
          <p:cNvPr id="8" name="TextBox 7">
            <a:extLst>
              <a:ext uri="{FF2B5EF4-FFF2-40B4-BE49-F238E27FC236}">
                <a16:creationId xmlns:a16="http://schemas.microsoft.com/office/drawing/2014/main" id="{56CB7B3B-5E6D-4158-FD07-2C6CF7BF254A}"/>
              </a:ext>
            </a:extLst>
          </p:cNvPr>
          <p:cNvSpPr txBox="1"/>
          <p:nvPr/>
        </p:nvSpPr>
        <p:spPr>
          <a:xfrm>
            <a:off x="3151282" y="619836"/>
            <a:ext cx="7969472" cy="523220"/>
          </a:xfrm>
          <a:prstGeom prst="rect">
            <a:avLst/>
          </a:prstGeom>
          <a:noFill/>
        </p:spPr>
        <p:txBody>
          <a:bodyPr wrap="square">
            <a:spAutoFit/>
          </a:bodyPr>
          <a:lstStyle/>
          <a:p>
            <a:r>
              <a:rPr lang="en-US" sz="2800">
                <a:solidFill>
                  <a:srgbClr val="000000"/>
                </a:solidFill>
              </a:rPr>
              <a:t>- Community Supported Agriculture (CSA)</a:t>
            </a:r>
            <a:endParaRPr lang="en-IE" sz="2800">
              <a:solidFill>
                <a:srgbClr val="000000"/>
              </a:solidFill>
            </a:endParaRPr>
          </a:p>
        </p:txBody>
      </p:sp>
      <p:sp>
        <p:nvSpPr>
          <p:cNvPr id="9" name="TextBox 8">
            <a:extLst>
              <a:ext uri="{FF2B5EF4-FFF2-40B4-BE49-F238E27FC236}">
                <a16:creationId xmlns:a16="http://schemas.microsoft.com/office/drawing/2014/main" id="{A7446DD3-FBD8-E398-F10B-2D267D70F648}"/>
              </a:ext>
            </a:extLst>
          </p:cNvPr>
          <p:cNvSpPr txBox="1"/>
          <p:nvPr/>
        </p:nvSpPr>
        <p:spPr>
          <a:xfrm>
            <a:off x="975180" y="6107013"/>
            <a:ext cx="5667358" cy="338554"/>
          </a:xfrm>
          <a:prstGeom prst="rect">
            <a:avLst/>
          </a:prstGeom>
          <a:noFill/>
        </p:spPr>
        <p:txBody>
          <a:bodyPr wrap="square" rtlCol="0">
            <a:spAutoFit/>
          </a:bodyPr>
          <a:lstStyle/>
          <a:p>
            <a:r>
              <a:rPr lang="en-US" sz="1600" b="1">
                <a:solidFill>
                  <a:srgbClr val="000000"/>
                </a:solidFill>
                <a:hlinkClick r:id="rId6">
                  <a:extLst>
                    <a:ext uri="{A12FA001-AC4F-418D-AE19-62706E023703}">
                      <ahyp:hlinkClr xmlns:ahyp="http://schemas.microsoft.com/office/drawing/2018/hyperlinkcolor" val="tx"/>
                    </a:ext>
                  </a:extLst>
                </a:hlinkClick>
              </a:rPr>
              <a:t>EU Farm 2 Fork - Community supported agriculture – YouTube</a:t>
            </a:r>
            <a:r>
              <a:rPr lang="en-US" sz="1600" b="1">
                <a:solidFill>
                  <a:srgbClr val="000000"/>
                </a:solidFill>
              </a:rPr>
              <a:t> </a:t>
            </a:r>
            <a:endParaRPr lang="en-IE" sz="1600" b="1">
              <a:solidFill>
                <a:srgbClr val="000000"/>
              </a:solidFill>
            </a:endParaRPr>
          </a:p>
        </p:txBody>
      </p:sp>
      <p:pic>
        <p:nvPicPr>
          <p:cNvPr id="10" name="Picture 9">
            <a:extLst>
              <a:ext uri="{FF2B5EF4-FFF2-40B4-BE49-F238E27FC236}">
                <a16:creationId xmlns:a16="http://schemas.microsoft.com/office/drawing/2014/main" id="{554B67ED-F5D4-383A-6F4A-3AF95FF6C60A}"/>
              </a:ext>
            </a:extLst>
          </p:cNvPr>
          <p:cNvPicPr>
            <a:picLocks noChangeAspect="1"/>
          </p:cNvPicPr>
          <p:nvPr/>
        </p:nvPicPr>
        <p:blipFill>
          <a:blip r:embed="rId7"/>
          <a:stretch>
            <a:fillRect/>
          </a:stretch>
        </p:blipFill>
        <p:spPr>
          <a:xfrm>
            <a:off x="10390266" y="564691"/>
            <a:ext cx="1003352" cy="971600"/>
          </a:xfrm>
          <a:prstGeom prst="rect">
            <a:avLst/>
          </a:prstGeom>
        </p:spPr>
      </p:pic>
    </p:spTree>
    <p:extLst>
      <p:ext uri="{BB962C8B-B14F-4D97-AF65-F5344CB8AC3E}">
        <p14:creationId xmlns:p14="http://schemas.microsoft.com/office/powerpoint/2010/main" val="1060698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692F1C-0B63-0D65-1DB6-2DC2228A184F}"/>
              </a:ext>
            </a:extLst>
          </p:cNvPr>
          <p:cNvSpPr>
            <a:spLocks noGrp="1"/>
          </p:cNvSpPr>
          <p:nvPr>
            <p:ph type="body" sz="quarter" idx="18"/>
          </p:nvPr>
        </p:nvSpPr>
        <p:spPr>
          <a:xfrm>
            <a:off x="798380" y="1404573"/>
            <a:ext cx="10595237" cy="3849918"/>
          </a:xfrm>
        </p:spPr>
        <p:txBody>
          <a:bodyPr/>
          <a:lstStyle/>
          <a:p>
            <a:r>
              <a:rPr lang="en-GB"/>
              <a:t>A supply partnership is a deeper commitment – by definition, </a:t>
            </a:r>
            <a:r>
              <a:rPr lang="en-GB" b="1"/>
              <a:t>it is a commitment over an extended time to work together to the mutual benefit of both parties, sharing relevant information and the risks and rewards of the relationship. </a:t>
            </a:r>
          </a:p>
          <a:p>
            <a:r>
              <a:rPr lang="en-GB"/>
              <a:t>Partnering with suppliers to develop deep, mutually beneficial relationships over the long-term is frequently cited as a means by which to lessen that risk and develop true supply chain excellence. Building strong partnerships between your food business and producers can bring advantages for you both.</a:t>
            </a:r>
          </a:p>
          <a:p>
            <a:pPr marL="457200" indent="-457200">
              <a:buAutoNum type="arabicPeriod"/>
            </a:pPr>
            <a:r>
              <a:rPr lang="en-GB" b="1"/>
              <a:t>Opportunity for long-term contracts -  </a:t>
            </a:r>
            <a:r>
              <a:rPr lang="en-GB"/>
              <a:t>The carrot for many small suppliers is to get a long-term contract that guarantees volume. This is a good thing for many suppliers and allows them to schedule their production.</a:t>
            </a:r>
          </a:p>
          <a:p>
            <a:pPr marL="457200" indent="-457200">
              <a:buAutoNum type="arabicPeriod"/>
            </a:pPr>
            <a:r>
              <a:rPr lang="en-GB" b="1"/>
              <a:t>Achieve the product/specification you want -   </a:t>
            </a:r>
            <a:r>
              <a:rPr lang="en-GB" b="0" i="0">
                <a:effectLst/>
              </a:rPr>
              <a:t>By collaborating, you get the chance to work with the supplier to improve innovation and create joint value.</a:t>
            </a:r>
            <a:endParaRPr lang="en-US"/>
          </a:p>
          <a:p>
            <a:endParaRPr lang="en-IE"/>
          </a:p>
        </p:txBody>
      </p:sp>
      <p:sp>
        <p:nvSpPr>
          <p:cNvPr id="3" name="Text Placeholder 2">
            <a:extLst>
              <a:ext uri="{FF2B5EF4-FFF2-40B4-BE49-F238E27FC236}">
                <a16:creationId xmlns:a16="http://schemas.microsoft.com/office/drawing/2014/main" id="{47A5399C-2498-1A39-D27C-438556E7AADF}"/>
              </a:ext>
            </a:extLst>
          </p:cNvPr>
          <p:cNvSpPr>
            <a:spLocks noGrp="1"/>
          </p:cNvSpPr>
          <p:nvPr>
            <p:ph type="body" sz="quarter" idx="16"/>
          </p:nvPr>
        </p:nvSpPr>
        <p:spPr/>
        <p:txBody>
          <a:bodyPr/>
          <a:lstStyle/>
          <a:p>
            <a:r>
              <a:rPr lang="en-IE" b="1"/>
              <a:t>Supply Chain Partnerships</a:t>
            </a:r>
          </a:p>
          <a:p>
            <a:endParaRPr lang="en-IE" b="1"/>
          </a:p>
        </p:txBody>
      </p:sp>
      <p:pic>
        <p:nvPicPr>
          <p:cNvPr id="4" name="Picture 3">
            <a:extLst>
              <a:ext uri="{FF2B5EF4-FFF2-40B4-BE49-F238E27FC236}">
                <a16:creationId xmlns:a16="http://schemas.microsoft.com/office/drawing/2014/main" id="{4A7B5790-280C-6808-1970-6C226A906EB2}"/>
              </a:ext>
            </a:extLst>
          </p:cNvPr>
          <p:cNvPicPr>
            <a:picLocks noChangeAspect="1"/>
          </p:cNvPicPr>
          <p:nvPr/>
        </p:nvPicPr>
        <p:blipFill>
          <a:blip r:embed="rId2"/>
          <a:stretch>
            <a:fillRect/>
          </a:stretch>
        </p:blipFill>
        <p:spPr>
          <a:xfrm>
            <a:off x="10390266" y="551313"/>
            <a:ext cx="1003352" cy="971600"/>
          </a:xfrm>
          <a:prstGeom prst="rect">
            <a:avLst/>
          </a:prstGeom>
        </p:spPr>
      </p:pic>
    </p:spTree>
    <p:extLst>
      <p:ext uri="{BB962C8B-B14F-4D97-AF65-F5344CB8AC3E}">
        <p14:creationId xmlns:p14="http://schemas.microsoft.com/office/powerpoint/2010/main" val="3478430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BC8CA0EC-3203-874B-818E-A3951341F2E9}"/>
              </a:ext>
            </a:extLst>
          </p:cNvPr>
          <p:cNvSpPr>
            <a:spLocks noGrp="1"/>
          </p:cNvSpPr>
          <p:nvPr>
            <p:ph type="body" sz="quarter" idx="15"/>
          </p:nvPr>
        </p:nvSpPr>
        <p:spPr>
          <a:xfrm>
            <a:off x="5900705" y="1064766"/>
            <a:ext cx="700387" cy="689518"/>
          </a:xfrm>
        </p:spPr>
        <p:txBody>
          <a:bodyPr/>
          <a:lstStyle/>
          <a:p>
            <a:r>
              <a:rPr lang="en-US" b="1" dirty="0">
                <a:solidFill>
                  <a:srgbClr val="F79037"/>
                </a:solidFill>
              </a:rPr>
              <a:t>01</a:t>
            </a:r>
          </a:p>
        </p:txBody>
      </p:sp>
      <p:sp>
        <p:nvSpPr>
          <p:cNvPr id="15" name="Text Placeholder 14">
            <a:extLst>
              <a:ext uri="{FF2B5EF4-FFF2-40B4-BE49-F238E27FC236}">
                <a16:creationId xmlns:a16="http://schemas.microsoft.com/office/drawing/2014/main" id="{C4E048F0-9773-C54B-A71E-3C9CFEB59C8E}"/>
              </a:ext>
            </a:extLst>
          </p:cNvPr>
          <p:cNvSpPr>
            <a:spLocks noGrp="1"/>
          </p:cNvSpPr>
          <p:nvPr>
            <p:ph type="body" sz="quarter" idx="14"/>
          </p:nvPr>
        </p:nvSpPr>
        <p:spPr>
          <a:xfrm>
            <a:off x="6747809" y="2826823"/>
            <a:ext cx="5374202" cy="689519"/>
          </a:xfrm>
        </p:spPr>
        <p:txBody>
          <a:bodyPr/>
          <a:lstStyle/>
          <a:p>
            <a:r>
              <a:rPr lang="en-US" b="1" dirty="0"/>
              <a:t>Be aware of Health &amp; Eco Claims</a:t>
            </a:r>
          </a:p>
        </p:txBody>
      </p:sp>
      <p:sp>
        <p:nvSpPr>
          <p:cNvPr id="18" name="Text Placeholder 17">
            <a:extLst>
              <a:ext uri="{FF2B5EF4-FFF2-40B4-BE49-F238E27FC236}">
                <a16:creationId xmlns:a16="http://schemas.microsoft.com/office/drawing/2014/main" id="{CD062C7B-9BAE-0E43-A6E9-6E98B3E7EBD7}"/>
              </a:ext>
            </a:extLst>
          </p:cNvPr>
          <p:cNvSpPr>
            <a:spLocks noGrp="1"/>
          </p:cNvSpPr>
          <p:nvPr>
            <p:ph type="body" sz="quarter" idx="28"/>
          </p:nvPr>
        </p:nvSpPr>
        <p:spPr>
          <a:xfrm>
            <a:off x="640377" y="1244955"/>
            <a:ext cx="5389920" cy="4671588"/>
          </a:xfrm>
        </p:spPr>
        <p:txBody>
          <a:bodyPr/>
          <a:lstStyle/>
          <a:p>
            <a:r>
              <a:rPr lang="en-US" sz="2400" dirty="0"/>
              <a:t>Ethical enterprise growth and success require a holistic approach that integrates ethical values into all aspects of business operations. We will focus on the topics listed here &amp; a</a:t>
            </a:r>
            <a:r>
              <a:rPr lang="en-US" dirty="0"/>
              <a:t>t the end of this module; you will </a:t>
            </a:r>
            <a:r>
              <a:rPr lang="en-US" dirty="0" err="1"/>
              <a:t>recognise</a:t>
            </a:r>
            <a:r>
              <a:rPr lang="en-US" dirty="0"/>
              <a:t> the practical &amp; tactical side of an Ethical Business Model. You have a challenging role, to </a:t>
            </a:r>
            <a:r>
              <a:rPr lang="en-US" sz="2400" dirty="0"/>
              <a:t>balance financial success with environmental stewardship, social responsibility, and stakeholder engagement, but by doing so your enterprise will contribute to a more sustainable and responsible business 	landscape.</a:t>
            </a:r>
          </a:p>
          <a:p>
            <a:pPr algn="l"/>
            <a:endParaRPr lang="en-US" sz="1400" b="1" dirty="0"/>
          </a:p>
        </p:txBody>
      </p:sp>
      <p:sp>
        <p:nvSpPr>
          <p:cNvPr id="19" name="Text Placeholder 18">
            <a:extLst>
              <a:ext uri="{FF2B5EF4-FFF2-40B4-BE49-F238E27FC236}">
                <a16:creationId xmlns:a16="http://schemas.microsoft.com/office/drawing/2014/main" id="{5B018A2C-261B-FE40-8CCB-12ABA36272E0}"/>
              </a:ext>
            </a:extLst>
          </p:cNvPr>
          <p:cNvSpPr>
            <a:spLocks noGrp="1"/>
          </p:cNvSpPr>
          <p:nvPr>
            <p:ph type="body" sz="quarter" idx="29"/>
          </p:nvPr>
        </p:nvSpPr>
        <p:spPr>
          <a:xfrm>
            <a:off x="5922408" y="1911836"/>
            <a:ext cx="700387" cy="689518"/>
          </a:xfrm>
        </p:spPr>
        <p:txBody>
          <a:bodyPr/>
          <a:lstStyle/>
          <a:p>
            <a:r>
              <a:rPr lang="en-US" b="1">
                <a:solidFill>
                  <a:srgbClr val="F79037"/>
                </a:solidFill>
              </a:rPr>
              <a:t>02</a:t>
            </a:r>
          </a:p>
        </p:txBody>
      </p:sp>
      <p:sp>
        <p:nvSpPr>
          <p:cNvPr id="20" name="Text Placeholder 19">
            <a:extLst>
              <a:ext uri="{FF2B5EF4-FFF2-40B4-BE49-F238E27FC236}">
                <a16:creationId xmlns:a16="http://schemas.microsoft.com/office/drawing/2014/main" id="{F1085800-9569-4843-B00A-CC81BB1D9B93}"/>
              </a:ext>
            </a:extLst>
          </p:cNvPr>
          <p:cNvSpPr>
            <a:spLocks noGrp="1"/>
          </p:cNvSpPr>
          <p:nvPr>
            <p:ph type="body" sz="quarter" idx="30"/>
          </p:nvPr>
        </p:nvSpPr>
        <p:spPr>
          <a:xfrm>
            <a:off x="6747809" y="1914422"/>
            <a:ext cx="4465067" cy="689519"/>
          </a:xfrm>
        </p:spPr>
        <p:txBody>
          <a:bodyPr/>
          <a:lstStyle/>
          <a:p>
            <a:r>
              <a:rPr lang="en-US" b="1" dirty="0"/>
              <a:t>GMO &amp; Plant-based Foods</a:t>
            </a:r>
          </a:p>
        </p:txBody>
      </p:sp>
      <p:sp>
        <p:nvSpPr>
          <p:cNvPr id="21" name="Text Placeholder 20">
            <a:extLst>
              <a:ext uri="{FF2B5EF4-FFF2-40B4-BE49-F238E27FC236}">
                <a16:creationId xmlns:a16="http://schemas.microsoft.com/office/drawing/2014/main" id="{E66C7987-60BB-DC47-A0C2-99C652EF4EF7}"/>
              </a:ext>
            </a:extLst>
          </p:cNvPr>
          <p:cNvSpPr>
            <a:spLocks noGrp="1"/>
          </p:cNvSpPr>
          <p:nvPr>
            <p:ph type="body" sz="quarter" idx="31"/>
          </p:nvPr>
        </p:nvSpPr>
        <p:spPr>
          <a:xfrm>
            <a:off x="5928987" y="2826823"/>
            <a:ext cx="700387" cy="689518"/>
          </a:xfrm>
        </p:spPr>
        <p:txBody>
          <a:bodyPr/>
          <a:lstStyle/>
          <a:p>
            <a:r>
              <a:rPr lang="en-US" b="1">
                <a:solidFill>
                  <a:srgbClr val="F79037"/>
                </a:solidFill>
              </a:rPr>
              <a:t>03</a:t>
            </a:r>
          </a:p>
        </p:txBody>
      </p:sp>
      <p:sp>
        <p:nvSpPr>
          <p:cNvPr id="22" name="Text Placeholder 21">
            <a:extLst>
              <a:ext uri="{FF2B5EF4-FFF2-40B4-BE49-F238E27FC236}">
                <a16:creationId xmlns:a16="http://schemas.microsoft.com/office/drawing/2014/main" id="{4AB945CA-DD37-8744-AC8D-A87A2B36C598}"/>
              </a:ext>
            </a:extLst>
          </p:cNvPr>
          <p:cNvSpPr>
            <a:spLocks noGrp="1"/>
          </p:cNvSpPr>
          <p:nvPr>
            <p:ph type="body" sz="quarter" idx="32"/>
          </p:nvPr>
        </p:nvSpPr>
        <p:spPr>
          <a:xfrm>
            <a:off x="6726105" y="1103497"/>
            <a:ext cx="4465067" cy="689519"/>
          </a:xfrm>
        </p:spPr>
        <p:txBody>
          <a:bodyPr/>
          <a:lstStyle/>
          <a:p>
            <a:r>
              <a:rPr lang="en-US" b="1" dirty="0"/>
              <a:t>Ethical Sourcing &amp; Production</a:t>
            </a:r>
          </a:p>
        </p:txBody>
      </p:sp>
      <p:sp>
        <p:nvSpPr>
          <p:cNvPr id="23" name="Text Placeholder 22">
            <a:extLst>
              <a:ext uri="{FF2B5EF4-FFF2-40B4-BE49-F238E27FC236}">
                <a16:creationId xmlns:a16="http://schemas.microsoft.com/office/drawing/2014/main" id="{8343CF12-FDE6-8849-AC52-1E26D392F86A}"/>
              </a:ext>
            </a:extLst>
          </p:cNvPr>
          <p:cNvSpPr>
            <a:spLocks noGrp="1"/>
          </p:cNvSpPr>
          <p:nvPr>
            <p:ph type="body" sz="quarter" idx="33"/>
          </p:nvPr>
        </p:nvSpPr>
        <p:spPr>
          <a:xfrm>
            <a:off x="5950690" y="3741811"/>
            <a:ext cx="700387" cy="689518"/>
          </a:xfrm>
        </p:spPr>
        <p:txBody>
          <a:bodyPr/>
          <a:lstStyle/>
          <a:p>
            <a:r>
              <a:rPr lang="en-US" b="1">
                <a:solidFill>
                  <a:srgbClr val="F79037"/>
                </a:solidFill>
              </a:rPr>
              <a:t>04</a:t>
            </a:r>
          </a:p>
        </p:txBody>
      </p:sp>
      <p:sp>
        <p:nvSpPr>
          <p:cNvPr id="24" name="Text Placeholder 23">
            <a:extLst>
              <a:ext uri="{FF2B5EF4-FFF2-40B4-BE49-F238E27FC236}">
                <a16:creationId xmlns:a16="http://schemas.microsoft.com/office/drawing/2014/main" id="{5691577C-B257-3147-BB4B-29D2F40873AE}"/>
              </a:ext>
            </a:extLst>
          </p:cNvPr>
          <p:cNvSpPr>
            <a:spLocks noGrp="1"/>
          </p:cNvSpPr>
          <p:nvPr>
            <p:ph type="body" sz="quarter" idx="34"/>
          </p:nvPr>
        </p:nvSpPr>
        <p:spPr/>
        <p:txBody>
          <a:bodyPr/>
          <a:lstStyle/>
          <a:p>
            <a:r>
              <a:rPr lang="en-US" b="1"/>
              <a:t>Ethical Food Packaging</a:t>
            </a:r>
          </a:p>
        </p:txBody>
      </p:sp>
      <p:sp>
        <p:nvSpPr>
          <p:cNvPr id="25" name="Text Placeholder 24">
            <a:extLst>
              <a:ext uri="{FF2B5EF4-FFF2-40B4-BE49-F238E27FC236}">
                <a16:creationId xmlns:a16="http://schemas.microsoft.com/office/drawing/2014/main" id="{C649836C-4763-0A4B-8068-8B6B3A14D501}"/>
              </a:ext>
            </a:extLst>
          </p:cNvPr>
          <p:cNvSpPr>
            <a:spLocks noGrp="1"/>
          </p:cNvSpPr>
          <p:nvPr>
            <p:ph type="body" sz="quarter" idx="35"/>
          </p:nvPr>
        </p:nvSpPr>
        <p:spPr>
          <a:xfrm>
            <a:off x="5928987" y="4656798"/>
            <a:ext cx="700387" cy="689518"/>
          </a:xfrm>
        </p:spPr>
        <p:txBody>
          <a:bodyPr/>
          <a:lstStyle/>
          <a:p>
            <a:r>
              <a:rPr lang="en-US" b="1">
                <a:solidFill>
                  <a:srgbClr val="F79037"/>
                </a:solidFill>
              </a:rPr>
              <a:t>05</a:t>
            </a:r>
          </a:p>
        </p:txBody>
      </p:sp>
      <p:sp>
        <p:nvSpPr>
          <p:cNvPr id="26" name="Text Placeholder 25">
            <a:extLst>
              <a:ext uri="{FF2B5EF4-FFF2-40B4-BE49-F238E27FC236}">
                <a16:creationId xmlns:a16="http://schemas.microsoft.com/office/drawing/2014/main" id="{AF2A8952-1670-2F4B-B3F8-033CA2659F15}"/>
              </a:ext>
            </a:extLst>
          </p:cNvPr>
          <p:cNvSpPr>
            <a:spLocks noGrp="1"/>
          </p:cNvSpPr>
          <p:nvPr>
            <p:ph type="body" sz="quarter" idx="36"/>
          </p:nvPr>
        </p:nvSpPr>
        <p:spPr/>
        <p:txBody>
          <a:bodyPr/>
          <a:lstStyle/>
          <a:p>
            <a:r>
              <a:rPr lang="en-US" b="1"/>
              <a:t>Ethical Distribution Models</a:t>
            </a:r>
          </a:p>
        </p:txBody>
      </p:sp>
      <p:sp>
        <p:nvSpPr>
          <p:cNvPr id="2" name="Text Placeholder 24">
            <a:extLst>
              <a:ext uri="{FF2B5EF4-FFF2-40B4-BE49-F238E27FC236}">
                <a16:creationId xmlns:a16="http://schemas.microsoft.com/office/drawing/2014/main" id="{098EB4DE-4A4F-AC35-E108-3EA6A7EDB1EC}"/>
              </a:ext>
            </a:extLst>
          </p:cNvPr>
          <p:cNvSpPr txBox="1">
            <a:spLocks/>
          </p:cNvSpPr>
          <p:nvPr/>
        </p:nvSpPr>
        <p:spPr>
          <a:xfrm>
            <a:off x="5946089" y="5571785"/>
            <a:ext cx="700387" cy="689518"/>
          </a:xfrm>
          <a:prstGeom prst="rect">
            <a:avLst/>
          </a:prstGeom>
          <a:noFill/>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200" b="0" kern="1200" baseline="0">
                <a:solidFill>
                  <a:srgbClr val="0000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solidFill>
                  <a:srgbClr val="F79037"/>
                </a:solidFill>
              </a:rPr>
              <a:t>06</a:t>
            </a:r>
          </a:p>
        </p:txBody>
      </p:sp>
      <p:sp>
        <p:nvSpPr>
          <p:cNvPr id="3" name="Text Placeholder 25">
            <a:extLst>
              <a:ext uri="{FF2B5EF4-FFF2-40B4-BE49-F238E27FC236}">
                <a16:creationId xmlns:a16="http://schemas.microsoft.com/office/drawing/2014/main" id="{343D0284-AD88-A459-9D54-825489E53686}"/>
              </a:ext>
            </a:extLst>
          </p:cNvPr>
          <p:cNvSpPr txBox="1">
            <a:spLocks/>
          </p:cNvSpPr>
          <p:nvPr/>
        </p:nvSpPr>
        <p:spPr>
          <a:xfrm>
            <a:off x="6747809" y="5571784"/>
            <a:ext cx="5324217" cy="689519"/>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0000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t>Enterprise Growth &amp; Success (marketing)</a:t>
            </a:r>
          </a:p>
        </p:txBody>
      </p:sp>
      <p:sp>
        <p:nvSpPr>
          <p:cNvPr id="4" name="Freeform 15">
            <a:extLst>
              <a:ext uri="{FF2B5EF4-FFF2-40B4-BE49-F238E27FC236}">
                <a16:creationId xmlns:a16="http://schemas.microsoft.com/office/drawing/2014/main" id="{0E28DC53-8D13-164F-0842-6331D33BF69D}"/>
              </a:ext>
            </a:extLst>
          </p:cNvPr>
          <p:cNvSpPr/>
          <p:nvPr/>
        </p:nvSpPr>
        <p:spPr>
          <a:xfrm>
            <a:off x="0" y="238342"/>
            <a:ext cx="6030297" cy="932097"/>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7" name="Text Placeholder 16">
            <a:extLst>
              <a:ext uri="{FF2B5EF4-FFF2-40B4-BE49-F238E27FC236}">
                <a16:creationId xmlns:a16="http://schemas.microsoft.com/office/drawing/2014/main" id="{10CE7476-953F-E341-9A19-CA8DCFA29416}"/>
              </a:ext>
            </a:extLst>
          </p:cNvPr>
          <p:cNvSpPr>
            <a:spLocks noGrp="1"/>
          </p:cNvSpPr>
          <p:nvPr>
            <p:ph type="body" sz="quarter" idx="27"/>
          </p:nvPr>
        </p:nvSpPr>
        <p:spPr>
          <a:xfrm>
            <a:off x="521251" y="344014"/>
            <a:ext cx="6684620" cy="720752"/>
          </a:xfrm>
        </p:spPr>
        <p:txBody>
          <a:bodyPr/>
          <a:lstStyle/>
          <a:p>
            <a:r>
              <a:rPr lang="en-US" sz="2800" b="1" dirty="0"/>
              <a:t>Tactics in Ethical Food Operation</a:t>
            </a:r>
          </a:p>
        </p:txBody>
      </p:sp>
    </p:spTree>
    <p:extLst>
      <p:ext uri="{BB962C8B-B14F-4D97-AF65-F5344CB8AC3E}">
        <p14:creationId xmlns:p14="http://schemas.microsoft.com/office/powerpoint/2010/main" val="30286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E55070-15F4-ED60-0ABD-EB1C950889D7}"/>
              </a:ext>
            </a:extLst>
          </p:cNvPr>
          <p:cNvSpPr>
            <a:spLocks noGrp="1"/>
          </p:cNvSpPr>
          <p:nvPr>
            <p:ph type="body" sz="quarter" idx="18"/>
          </p:nvPr>
        </p:nvSpPr>
        <p:spPr>
          <a:xfrm>
            <a:off x="835670" y="1918085"/>
            <a:ext cx="5855449" cy="3291086"/>
          </a:xfrm>
        </p:spPr>
        <p:txBody>
          <a:bodyPr/>
          <a:lstStyle/>
          <a:p>
            <a:r>
              <a:rPr lang="en-IE"/>
              <a:t>Check out our </a:t>
            </a:r>
            <a:r>
              <a:rPr lang="en-IE">
                <a:solidFill>
                  <a:srgbClr val="F79037"/>
                </a:solidFill>
                <a:hlinkClick r:id="rId2">
                  <a:extLst>
                    <a:ext uri="{A12FA001-AC4F-418D-AE19-62706E023703}">
                      <ahyp:hlinkClr xmlns:ahyp="http://schemas.microsoft.com/office/drawing/2018/hyperlinkcolor" val="tx"/>
                    </a:ext>
                  </a:extLst>
                </a:hlinkClick>
              </a:rPr>
              <a:t>Good Practice Compendium</a:t>
            </a:r>
            <a:r>
              <a:rPr lang="en-IE"/>
              <a:t> </a:t>
            </a:r>
          </a:p>
          <a:p>
            <a:endParaRPr lang="en-IE" sz="1500">
              <a:solidFill>
                <a:srgbClr val="F79037"/>
              </a:solidFill>
              <a:hlinkClick r:id="rId3">
                <a:extLst>
                  <a:ext uri="{A12FA001-AC4F-418D-AE19-62706E023703}">
                    <ahyp:hlinkClr xmlns:ahyp="http://schemas.microsoft.com/office/drawing/2018/hyperlinkcolor" val="tx"/>
                  </a:ext>
                </a:extLst>
              </a:hlinkClick>
            </a:endParaRPr>
          </a:p>
          <a:p>
            <a:r>
              <a:rPr lang="en-IE">
                <a:solidFill>
                  <a:srgbClr val="F79037"/>
                </a:solidFill>
                <a:hlinkClick r:id="rId4">
                  <a:extLst>
                    <a:ext uri="{A12FA001-AC4F-418D-AE19-62706E023703}">
                      <ahyp:hlinkClr xmlns:ahyp="http://schemas.microsoft.com/office/drawing/2018/hyperlinkcolor" val="tx"/>
                    </a:ext>
                  </a:extLst>
                </a:hlinkClick>
              </a:rPr>
              <a:t>Nam</a:t>
            </a:r>
            <a:r>
              <a:rPr lang="en-IE">
                <a:solidFill>
                  <a:srgbClr val="F79037"/>
                </a:solidFill>
              </a:rPr>
              <a:t> </a:t>
            </a:r>
            <a:r>
              <a:rPr lang="en-IE"/>
              <a:t>was chosen as a good practice example as it not only supports urban agriculture &amp; circular economy, but the company also operates via a PARTNERSHIP approach where they receive top quality resources (coffee waste) from their partner Delta Coffee.</a:t>
            </a:r>
            <a:endPar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r>
              <a:rPr lang="en-US"/>
              <a:t>Together the two companies have developed a symbiotic working relationship/partnership.</a:t>
            </a:r>
          </a:p>
          <a:p>
            <a:endParaRPr lang="en-IE"/>
          </a:p>
        </p:txBody>
      </p:sp>
      <p:sp>
        <p:nvSpPr>
          <p:cNvPr id="4" name="Text Placeholder 3">
            <a:extLst>
              <a:ext uri="{FF2B5EF4-FFF2-40B4-BE49-F238E27FC236}">
                <a16:creationId xmlns:a16="http://schemas.microsoft.com/office/drawing/2014/main" id="{3EA33F91-EC19-4BB8-914C-137D55B4E6D0}"/>
              </a:ext>
            </a:extLst>
          </p:cNvPr>
          <p:cNvSpPr>
            <a:spLocks noGrp="1"/>
          </p:cNvSpPr>
          <p:nvPr>
            <p:ph type="body" sz="quarter" idx="16"/>
          </p:nvPr>
        </p:nvSpPr>
        <p:spPr>
          <a:xfrm>
            <a:off x="835671" y="928759"/>
            <a:ext cx="4990998" cy="992652"/>
          </a:xfrm>
        </p:spPr>
        <p:txBody>
          <a:bodyPr/>
          <a:lstStyle/>
          <a:p>
            <a:r>
              <a:rPr lang="en-IE">
                <a:highlight>
                  <a:srgbClr val="F79037"/>
                </a:highlight>
              </a:rPr>
              <a:t>Be Inspired…</a:t>
            </a:r>
          </a:p>
        </p:txBody>
      </p:sp>
      <p:pic>
        <p:nvPicPr>
          <p:cNvPr id="7" name="Picture 6">
            <a:hlinkClick r:id="rId2"/>
            <a:extLst>
              <a:ext uri="{FF2B5EF4-FFF2-40B4-BE49-F238E27FC236}">
                <a16:creationId xmlns:a16="http://schemas.microsoft.com/office/drawing/2014/main" id="{05777764-B92E-6F69-C2EE-B9FEEBFA4D8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15701" y="493987"/>
            <a:ext cx="1893559" cy="2636131"/>
          </a:xfrm>
          <a:prstGeom prst="rect">
            <a:avLst/>
          </a:prstGeom>
        </p:spPr>
      </p:pic>
      <p:grpSp>
        <p:nvGrpSpPr>
          <p:cNvPr id="8" name="Graphic 4">
            <a:extLst>
              <a:ext uri="{FF2B5EF4-FFF2-40B4-BE49-F238E27FC236}">
                <a16:creationId xmlns:a16="http://schemas.microsoft.com/office/drawing/2014/main" id="{6E2D29DE-FB03-B325-483E-B7454712323F}"/>
              </a:ext>
            </a:extLst>
          </p:cNvPr>
          <p:cNvGrpSpPr/>
          <p:nvPr/>
        </p:nvGrpSpPr>
        <p:grpSpPr>
          <a:xfrm>
            <a:off x="7250131" y="3247100"/>
            <a:ext cx="622606" cy="1211408"/>
            <a:chOff x="9129274" y="2719113"/>
            <a:chExt cx="717139" cy="1386497"/>
          </a:xfrm>
          <a:solidFill>
            <a:srgbClr val="F79037"/>
          </a:solidFill>
        </p:grpSpPr>
        <p:grpSp>
          <p:nvGrpSpPr>
            <p:cNvPr id="9" name="Graphic 4">
              <a:extLst>
                <a:ext uri="{FF2B5EF4-FFF2-40B4-BE49-F238E27FC236}">
                  <a16:creationId xmlns:a16="http://schemas.microsoft.com/office/drawing/2014/main" id="{4191A4F2-1CD6-C998-EAB1-83A26E896518}"/>
                </a:ext>
              </a:extLst>
            </p:cNvPr>
            <p:cNvGrpSpPr/>
            <p:nvPr/>
          </p:nvGrpSpPr>
          <p:grpSpPr>
            <a:xfrm>
              <a:off x="9159507" y="2719113"/>
              <a:ext cx="446280" cy="440141"/>
              <a:chOff x="9159507" y="2719113"/>
              <a:chExt cx="446280" cy="440141"/>
            </a:xfrm>
            <a:grpFill/>
          </p:grpSpPr>
          <p:sp>
            <p:nvSpPr>
              <p:cNvPr id="18" name="Freeform 18">
                <a:extLst>
                  <a:ext uri="{FF2B5EF4-FFF2-40B4-BE49-F238E27FC236}">
                    <a16:creationId xmlns:a16="http://schemas.microsoft.com/office/drawing/2014/main" id="{D6E72E1C-09D1-44A2-82CC-F7975DC122D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endParaRPr lang="en-US" sz="1799"/>
              </a:p>
            </p:txBody>
          </p:sp>
          <p:sp>
            <p:nvSpPr>
              <p:cNvPr id="19" name="Freeform 19">
                <a:extLst>
                  <a:ext uri="{FF2B5EF4-FFF2-40B4-BE49-F238E27FC236}">
                    <a16:creationId xmlns:a16="http://schemas.microsoft.com/office/drawing/2014/main" id="{BE0B4F70-8728-FC77-4C4D-E67C22A7AA6D}"/>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endParaRPr lang="en-US" sz="1799"/>
              </a:p>
            </p:txBody>
          </p:sp>
        </p:grpSp>
        <p:grpSp>
          <p:nvGrpSpPr>
            <p:cNvPr id="10" name="Graphic 4">
              <a:extLst>
                <a:ext uri="{FF2B5EF4-FFF2-40B4-BE49-F238E27FC236}">
                  <a16:creationId xmlns:a16="http://schemas.microsoft.com/office/drawing/2014/main" id="{09D980AC-5E30-3F73-9656-C657AD960C69}"/>
                </a:ext>
              </a:extLst>
            </p:cNvPr>
            <p:cNvGrpSpPr/>
            <p:nvPr/>
          </p:nvGrpSpPr>
          <p:grpSpPr>
            <a:xfrm>
              <a:off x="9129274" y="2893887"/>
              <a:ext cx="717139" cy="1211724"/>
              <a:chOff x="9129274" y="2893887"/>
              <a:chExt cx="717139" cy="1211724"/>
            </a:xfrm>
            <a:grpFill/>
          </p:grpSpPr>
          <p:sp>
            <p:nvSpPr>
              <p:cNvPr id="11" name="Freeform 21">
                <a:extLst>
                  <a:ext uri="{FF2B5EF4-FFF2-40B4-BE49-F238E27FC236}">
                    <a16:creationId xmlns:a16="http://schemas.microsoft.com/office/drawing/2014/main" id="{BD3E1EAB-3D8E-B51D-6877-C4FFDE772DB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sz="1799"/>
              </a:p>
            </p:txBody>
          </p:sp>
          <p:sp>
            <p:nvSpPr>
              <p:cNvPr id="12" name="Freeform 22">
                <a:extLst>
                  <a:ext uri="{FF2B5EF4-FFF2-40B4-BE49-F238E27FC236}">
                    <a16:creationId xmlns:a16="http://schemas.microsoft.com/office/drawing/2014/main" id="{092E71A0-E3F3-7227-7206-221B10BDED25}"/>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sz="1799"/>
              </a:p>
            </p:txBody>
          </p:sp>
          <p:sp>
            <p:nvSpPr>
              <p:cNvPr id="13" name="Freeform 23">
                <a:extLst>
                  <a:ext uri="{FF2B5EF4-FFF2-40B4-BE49-F238E27FC236}">
                    <a16:creationId xmlns:a16="http://schemas.microsoft.com/office/drawing/2014/main" id="{169141A9-C2CB-FA65-7C06-62DCAA0F9012}"/>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sz="1799"/>
              </a:p>
            </p:txBody>
          </p:sp>
          <p:sp>
            <p:nvSpPr>
              <p:cNvPr id="14" name="Freeform 24">
                <a:extLst>
                  <a:ext uri="{FF2B5EF4-FFF2-40B4-BE49-F238E27FC236}">
                    <a16:creationId xmlns:a16="http://schemas.microsoft.com/office/drawing/2014/main" id="{CF42BD7A-B742-CDD8-6045-83320E84B765}"/>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sz="1799"/>
              </a:p>
            </p:txBody>
          </p:sp>
          <p:sp>
            <p:nvSpPr>
              <p:cNvPr id="15" name="Freeform 25">
                <a:extLst>
                  <a:ext uri="{FF2B5EF4-FFF2-40B4-BE49-F238E27FC236}">
                    <a16:creationId xmlns:a16="http://schemas.microsoft.com/office/drawing/2014/main" id="{7F6C926B-4D71-313B-F786-7D55063A9A9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sz="1799"/>
              </a:p>
            </p:txBody>
          </p:sp>
          <p:sp>
            <p:nvSpPr>
              <p:cNvPr id="16" name="Freeform 26">
                <a:extLst>
                  <a:ext uri="{FF2B5EF4-FFF2-40B4-BE49-F238E27FC236}">
                    <a16:creationId xmlns:a16="http://schemas.microsoft.com/office/drawing/2014/main" id="{407819B5-5FF9-4723-64D6-AF4ABFC50E2D}"/>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sz="1799"/>
              </a:p>
            </p:txBody>
          </p:sp>
          <p:sp>
            <p:nvSpPr>
              <p:cNvPr id="17" name="Freeform 27">
                <a:extLst>
                  <a:ext uri="{FF2B5EF4-FFF2-40B4-BE49-F238E27FC236}">
                    <a16:creationId xmlns:a16="http://schemas.microsoft.com/office/drawing/2014/main" id="{0F2825BE-8B59-A9D0-09E0-954E168F0470}"/>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sz="1799"/>
              </a:p>
            </p:txBody>
          </p:sp>
        </p:grpSp>
      </p:grpSp>
      <p:pic>
        <p:nvPicPr>
          <p:cNvPr id="21" name="Picture Placeholder 20">
            <a:hlinkClick r:id="rId2"/>
            <a:extLst>
              <a:ext uri="{FF2B5EF4-FFF2-40B4-BE49-F238E27FC236}">
                <a16:creationId xmlns:a16="http://schemas.microsoft.com/office/drawing/2014/main" id="{A0D31048-D95B-652B-D092-95F07A60CFD0}"/>
              </a:ext>
            </a:extLst>
          </p:cNvPr>
          <p:cNvPicPr>
            <a:picLocks noGrp="1" noChangeAspect="1"/>
          </p:cNvPicPr>
          <p:nvPr>
            <p:ph type="pic" sz="quarter" idx="10"/>
          </p:nvPr>
        </p:nvPicPr>
        <p:blipFill rotWithShape="1">
          <a:blip r:embed="rId6" cstate="screen">
            <a:extLst>
              <a:ext uri="{28A0092B-C50C-407E-A947-70E740481C1C}">
                <a14:useLocalDpi xmlns:a14="http://schemas.microsoft.com/office/drawing/2010/main"/>
              </a:ext>
            </a:extLst>
          </a:blip>
          <a:srcRect/>
          <a:stretch/>
        </p:blipFill>
        <p:spPr>
          <a:xfrm>
            <a:off x="8912202" y="1246695"/>
            <a:ext cx="2444127" cy="4336988"/>
          </a:xfrm>
        </p:spPr>
      </p:pic>
    </p:spTree>
    <p:extLst>
      <p:ext uri="{BB962C8B-B14F-4D97-AF65-F5344CB8AC3E}">
        <p14:creationId xmlns:p14="http://schemas.microsoft.com/office/powerpoint/2010/main" val="1149493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37E2ED-85E3-1959-39CA-A56A4B204711}"/>
              </a:ext>
            </a:extLst>
          </p:cNvPr>
          <p:cNvSpPr>
            <a:spLocks noGrp="1"/>
          </p:cNvSpPr>
          <p:nvPr>
            <p:ph type="body" sz="quarter" idx="18"/>
          </p:nvPr>
        </p:nvSpPr>
        <p:spPr>
          <a:xfrm>
            <a:off x="798380" y="1522913"/>
            <a:ext cx="10595237" cy="3849918"/>
          </a:xfrm>
        </p:spPr>
        <p:txBody>
          <a:bodyPr/>
          <a:lstStyle/>
          <a:p>
            <a:pPr algn="just"/>
            <a:r>
              <a:rPr lang="en-US" b="1" i="0">
                <a:effectLst/>
              </a:rPr>
              <a:t>To </a:t>
            </a:r>
            <a:r>
              <a:rPr lang="en-US" b="1" i="0" err="1">
                <a:effectLst/>
              </a:rPr>
              <a:t>summarise</a:t>
            </a:r>
            <a:endParaRPr lang="en-US" b="1" i="0">
              <a:effectLst/>
            </a:endParaRPr>
          </a:p>
          <a:p>
            <a:pPr algn="just"/>
            <a:r>
              <a:rPr lang="en-US" b="1" i="0">
                <a:effectLst/>
              </a:rPr>
              <a:t>Supply chains of the future need to produce healthy and nutritious food </a:t>
            </a:r>
            <a:r>
              <a:rPr lang="en-US" b="0" i="0">
                <a:effectLst/>
              </a:rPr>
              <a:t>that has been grown in an environmentally friendly and ethical way, while also dealing with the significant challenges of a growing population, climate change and declining natural resources.</a:t>
            </a:r>
          </a:p>
          <a:p>
            <a:pPr algn="just"/>
            <a:r>
              <a:rPr lang="en-US" b="1" i="0">
                <a:effectLst/>
              </a:rPr>
              <a:t>Consumers have become more health- and environment-conscious </a:t>
            </a:r>
            <a:r>
              <a:rPr lang="en-US" b="0" i="0">
                <a:effectLst/>
              </a:rPr>
              <a:t>and demand more locally produced, less processed food of known origin. </a:t>
            </a:r>
          </a:p>
          <a:p>
            <a:pPr algn="just"/>
            <a:r>
              <a:rPr lang="en-US" b="1"/>
              <a:t>L</a:t>
            </a:r>
            <a:r>
              <a:rPr lang="en-US" b="1" i="0">
                <a:effectLst/>
              </a:rPr>
              <a:t>onger supply chains </a:t>
            </a:r>
            <a:r>
              <a:rPr lang="en-US" b="0" i="0">
                <a:effectLst/>
              </a:rPr>
              <a:t>are resulting in a declining understanding of agricultural processes, challenges faced by farmers and an environmental impact. </a:t>
            </a:r>
          </a:p>
          <a:p>
            <a:pPr algn="ctr"/>
            <a:r>
              <a:rPr lang="en-US" b="1" i="0">
                <a:solidFill>
                  <a:srgbClr val="F79037"/>
                </a:solidFill>
                <a:effectLst/>
              </a:rPr>
              <a:t>Short food supply chains have the potential for the food industry to act as a driver of change.</a:t>
            </a:r>
          </a:p>
          <a:p>
            <a:endParaRPr lang="en-IE"/>
          </a:p>
        </p:txBody>
      </p:sp>
      <p:sp>
        <p:nvSpPr>
          <p:cNvPr id="3" name="Text Placeholder 2">
            <a:extLst>
              <a:ext uri="{FF2B5EF4-FFF2-40B4-BE49-F238E27FC236}">
                <a16:creationId xmlns:a16="http://schemas.microsoft.com/office/drawing/2014/main" id="{159E198D-4272-A484-733C-0C15F30AE776}"/>
              </a:ext>
            </a:extLst>
          </p:cNvPr>
          <p:cNvSpPr>
            <a:spLocks noGrp="1"/>
          </p:cNvSpPr>
          <p:nvPr>
            <p:ph type="body" sz="quarter" idx="16"/>
          </p:nvPr>
        </p:nvSpPr>
        <p:spPr/>
        <p:txBody>
          <a:bodyPr/>
          <a:lstStyle/>
          <a:p>
            <a:r>
              <a:rPr lang="en-IE" b="1"/>
              <a:t>Drivers of Change…</a:t>
            </a:r>
          </a:p>
          <a:p>
            <a:endParaRPr lang="en-IE" b="1"/>
          </a:p>
        </p:txBody>
      </p:sp>
      <p:pic>
        <p:nvPicPr>
          <p:cNvPr id="4" name="Picture 3">
            <a:extLst>
              <a:ext uri="{FF2B5EF4-FFF2-40B4-BE49-F238E27FC236}">
                <a16:creationId xmlns:a16="http://schemas.microsoft.com/office/drawing/2014/main" id="{A6731C95-CF1B-04CC-0A15-C60525831196}"/>
              </a:ext>
            </a:extLst>
          </p:cNvPr>
          <p:cNvPicPr>
            <a:picLocks noChangeAspect="1"/>
          </p:cNvPicPr>
          <p:nvPr/>
        </p:nvPicPr>
        <p:blipFill>
          <a:blip r:embed="rId2"/>
          <a:stretch>
            <a:fillRect/>
          </a:stretch>
        </p:blipFill>
        <p:spPr>
          <a:xfrm>
            <a:off x="10390266" y="551313"/>
            <a:ext cx="1003352" cy="971600"/>
          </a:xfrm>
          <a:prstGeom prst="rect">
            <a:avLst/>
          </a:prstGeom>
        </p:spPr>
      </p:pic>
    </p:spTree>
    <p:extLst>
      <p:ext uri="{BB962C8B-B14F-4D97-AF65-F5344CB8AC3E}">
        <p14:creationId xmlns:p14="http://schemas.microsoft.com/office/powerpoint/2010/main" val="790791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7DE530-42B1-7B61-59F1-32549AFF033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97755" y="632111"/>
            <a:ext cx="9911680" cy="5243172"/>
          </a:xfrm>
          <a:prstGeom prst="rect">
            <a:avLst/>
          </a:prstGeom>
        </p:spPr>
      </p:pic>
      <p:sp>
        <p:nvSpPr>
          <p:cNvPr id="3" name="Text Placeholder 2">
            <a:extLst>
              <a:ext uri="{FF2B5EF4-FFF2-40B4-BE49-F238E27FC236}">
                <a16:creationId xmlns:a16="http://schemas.microsoft.com/office/drawing/2014/main" id="{D641ABFB-B8C0-1413-0942-8205593EC819}"/>
              </a:ext>
            </a:extLst>
          </p:cNvPr>
          <p:cNvSpPr>
            <a:spLocks noGrp="1"/>
          </p:cNvSpPr>
          <p:nvPr>
            <p:ph type="body" sz="quarter" idx="16"/>
          </p:nvPr>
        </p:nvSpPr>
        <p:spPr>
          <a:xfrm>
            <a:off x="598686" y="632111"/>
            <a:ext cx="8997260" cy="803654"/>
          </a:xfrm>
          <a:solidFill>
            <a:srgbClr val="F79037"/>
          </a:solidFill>
        </p:spPr>
        <p:txBody>
          <a:bodyPr/>
          <a:lstStyle/>
          <a:p>
            <a:r>
              <a:rPr lang="en-IE"/>
              <a:t>What our outlook for the future should be…</a:t>
            </a:r>
          </a:p>
        </p:txBody>
      </p:sp>
      <p:sp>
        <p:nvSpPr>
          <p:cNvPr id="6" name="TextBox 5">
            <a:extLst>
              <a:ext uri="{FF2B5EF4-FFF2-40B4-BE49-F238E27FC236}">
                <a16:creationId xmlns:a16="http://schemas.microsoft.com/office/drawing/2014/main" id="{6D41B468-0661-FF5F-031B-3944AB08287D}"/>
              </a:ext>
            </a:extLst>
          </p:cNvPr>
          <p:cNvSpPr txBox="1"/>
          <p:nvPr/>
        </p:nvSpPr>
        <p:spPr>
          <a:xfrm>
            <a:off x="598685" y="6148552"/>
            <a:ext cx="4908736" cy="369332"/>
          </a:xfrm>
          <a:prstGeom prst="rect">
            <a:avLst/>
          </a:prstGeom>
          <a:noFill/>
        </p:spPr>
        <p:txBody>
          <a:bodyPr wrap="square" rtlCol="0">
            <a:spAutoFit/>
          </a:bodyPr>
          <a:lstStyle/>
          <a:p>
            <a:r>
              <a:rPr lang="en-IE">
                <a:solidFill>
                  <a:srgbClr val="000000"/>
                </a:solidFill>
              </a:rPr>
              <a:t>Source: </a:t>
            </a:r>
            <a:r>
              <a:rPr lang="en-IE">
                <a:solidFill>
                  <a:srgbClr val="000000"/>
                </a:solidFill>
                <a:hlinkClick r:id="rId3">
                  <a:extLst>
                    <a:ext uri="{A12FA001-AC4F-418D-AE19-62706E023703}">
                      <ahyp:hlinkClr xmlns:ahyp="http://schemas.microsoft.com/office/drawing/2018/hyperlinkcolor" val="tx"/>
                    </a:ext>
                  </a:extLst>
                </a:hlinkClick>
              </a:rPr>
              <a:t>Nam</a:t>
            </a:r>
            <a:r>
              <a:rPr lang="en-IE">
                <a:solidFill>
                  <a:srgbClr val="000000"/>
                </a:solidFill>
              </a:rPr>
              <a:t>, Urban Farm wall, Portugal</a:t>
            </a:r>
          </a:p>
        </p:txBody>
      </p:sp>
    </p:spTree>
    <p:extLst>
      <p:ext uri="{BB962C8B-B14F-4D97-AF65-F5344CB8AC3E}">
        <p14:creationId xmlns:p14="http://schemas.microsoft.com/office/powerpoint/2010/main" val="1062282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742DC5-F1F7-571A-8CE3-702C9CC347CB}"/>
              </a:ext>
            </a:extLst>
          </p:cNvPr>
          <p:cNvSpPr>
            <a:spLocks noGrp="1"/>
          </p:cNvSpPr>
          <p:nvPr>
            <p:ph type="body" sz="quarter" idx="16"/>
          </p:nvPr>
        </p:nvSpPr>
        <p:spPr>
          <a:xfrm>
            <a:off x="798379" y="462838"/>
            <a:ext cx="10595237" cy="587364"/>
          </a:xfrm>
        </p:spPr>
        <p:txBody>
          <a:bodyPr/>
          <a:lstStyle/>
          <a:p>
            <a:r>
              <a:rPr lang="en-IE" dirty="0">
                <a:highlight>
                  <a:srgbClr val="F79037"/>
                </a:highlight>
              </a:rPr>
              <a:t>Student Exercise:</a:t>
            </a:r>
          </a:p>
        </p:txBody>
      </p:sp>
      <p:sp>
        <p:nvSpPr>
          <p:cNvPr id="6" name="Text Placeholder 5">
            <a:extLst>
              <a:ext uri="{FF2B5EF4-FFF2-40B4-BE49-F238E27FC236}">
                <a16:creationId xmlns:a16="http://schemas.microsoft.com/office/drawing/2014/main" id="{053D8043-D4CA-B086-739E-2E7471E5D193}"/>
              </a:ext>
            </a:extLst>
          </p:cNvPr>
          <p:cNvSpPr>
            <a:spLocks noGrp="1"/>
          </p:cNvSpPr>
          <p:nvPr>
            <p:ph type="body" sz="quarter" idx="18"/>
          </p:nvPr>
        </p:nvSpPr>
        <p:spPr>
          <a:xfrm>
            <a:off x="835903" y="1700855"/>
            <a:ext cx="10976237" cy="2777985"/>
          </a:xfrm>
        </p:spPr>
        <p:txBody>
          <a:bodyPr/>
          <a:lstStyle/>
          <a:p>
            <a:r>
              <a:rPr lang="en-IE" b="1" dirty="0">
                <a:solidFill>
                  <a:srgbClr val="F79037"/>
                </a:solidFill>
              </a:rPr>
              <a:t>Pen &amp; Paper Exercise:</a:t>
            </a:r>
          </a:p>
          <a:p>
            <a:pPr marL="457200" indent="-457200">
              <a:buFont typeface="+mj-lt"/>
              <a:buAutoNum type="arabicPeriod"/>
            </a:pPr>
            <a:r>
              <a:rPr lang="en-US" dirty="0"/>
              <a:t>Can you list where you (will) source the top five ingredients for your food business?</a:t>
            </a:r>
          </a:p>
          <a:p>
            <a:pPr marL="457200" indent="-457200">
              <a:buFont typeface="+mj-lt"/>
              <a:buAutoNum type="arabicPeriod"/>
            </a:pPr>
            <a:r>
              <a:rPr lang="en-US" dirty="0"/>
              <a:t>Are you using short or long supply chains?</a:t>
            </a:r>
          </a:p>
          <a:p>
            <a:pPr marL="457200" indent="-457200">
              <a:buFont typeface="+mj-lt"/>
              <a:buAutoNum type="arabicPeriod"/>
            </a:pPr>
            <a:r>
              <a:rPr lang="en-US" dirty="0"/>
              <a:t>Is it possible for you to reduce your Supply chain length?</a:t>
            </a:r>
          </a:p>
          <a:p>
            <a:pPr marL="457200" indent="-457200">
              <a:buFont typeface="+mj-lt"/>
              <a:buAutoNum type="arabicPeriod"/>
            </a:pPr>
            <a:r>
              <a:rPr lang="en-US" dirty="0"/>
              <a:t>Which new sourcing process is available to you, or would you be willing to use?</a:t>
            </a:r>
          </a:p>
        </p:txBody>
      </p:sp>
      <p:pic>
        <p:nvPicPr>
          <p:cNvPr id="7" name="Graphic 6" descr="Truck outline">
            <a:extLst>
              <a:ext uri="{FF2B5EF4-FFF2-40B4-BE49-F238E27FC236}">
                <a16:creationId xmlns:a16="http://schemas.microsoft.com/office/drawing/2014/main" id="{3306BA58-3FAE-CCCC-4F3D-F20FE33CCA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8695" y="3999656"/>
            <a:ext cx="1313542" cy="1313542"/>
          </a:xfrm>
          <a:prstGeom prst="rect">
            <a:avLst/>
          </a:prstGeom>
        </p:spPr>
      </p:pic>
      <p:pic>
        <p:nvPicPr>
          <p:cNvPr id="8" name="Graphic 7" descr="Wheelbarrow outline">
            <a:extLst>
              <a:ext uri="{FF2B5EF4-FFF2-40B4-BE49-F238E27FC236}">
                <a16:creationId xmlns:a16="http://schemas.microsoft.com/office/drawing/2014/main" id="{8901D951-F535-F178-425B-C9DAC666BF1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63839" y="4223560"/>
            <a:ext cx="805566" cy="805566"/>
          </a:xfrm>
          <a:prstGeom prst="rect">
            <a:avLst/>
          </a:prstGeom>
        </p:spPr>
      </p:pic>
      <p:sp>
        <p:nvSpPr>
          <p:cNvPr id="9" name="Arrow: Right 8">
            <a:extLst>
              <a:ext uri="{FF2B5EF4-FFF2-40B4-BE49-F238E27FC236}">
                <a16:creationId xmlns:a16="http://schemas.microsoft.com/office/drawing/2014/main" id="{A1F155DE-D9FE-6FF6-BC91-FD57240CFC48}"/>
              </a:ext>
            </a:extLst>
          </p:cNvPr>
          <p:cNvSpPr/>
          <p:nvPr/>
        </p:nvSpPr>
        <p:spPr>
          <a:xfrm>
            <a:off x="5590244" y="4569342"/>
            <a:ext cx="733778" cy="191552"/>
          </a:xfrm>
          <a:prstGeom prst="rightArrow">
            <a:avLst/>
          </a:prstGeom>
          <a:solidFill>
            <a:srgbClr val="F5C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TextBox 9">
            <a:extLst>
              <a:ext uri="{FF2B5EF4-FFF2-40B4-BE49-F238E27FC236}">
                <a16:creationId xmlns:a16="http://schemas.microsoft.com/office/drawing/2014/main" id="{305E6696-C1CE-D91F-7B2B-D45E8C36B4B6}"/>
              </a:ext>
            </a:extLst>
          </p:cNvPr>
          <p:cNvSpPr txBox="1"/>
          <p:nvPr/>
        </p:nvSpPr>
        <p:spPr>
          <a:xfrm>
            <a:off x="3449560" y="5153026"/>
            <a:ext cx="2889956" cy="369332"/>
          </a:xfrm>
          <a:prstGeom prst="rect">
            <a:avLst/>
          </a:prstGeom>
          <a:noFill/>
        </p:spPr>
        <p:txBody>
          <a:bodyPr wrap="square" rtlCol="0">
            <a:spAutoFit/>
          </a:bodyPr>
          <a:lstStyle/>
          <a:p>
            <a:r>
              <a:rPr lang="en-US" b="1" dirty="0">
                <a:solidFill>
                  <a:srgbClr val="CC9131"/>
                </a:solidFill>
              </a:rPr>
              <a:t>Long Supply Chain </a:t>
            </a:r>
            <a:endParaRPr lang="en-IE" b="1" dirty="0">
              <a:solidFill>
                <a:srgbClr val="CC9131"/>
              </a:solidFill>
            </a:endParaRPr>
          </a:p>
        </p:txBody>
      </p:sp>
      <p:sp>
        <p:nvSpPr>
          <p:cNvPr id="11" name="Arrow: Right 10">
            <a:extLst>
              <a:ext uri="{FF2B5EF4-FFF2-40B4-BE49-F238E27FC236}">
                <a16:creationId xmlns:a16="http://schemas.microsoft.com/office/drawing/2014/main" id="{1CEBA9AC-6AF4-A6A6-E431-DEBC118D1475}"/>
              </a:ext>
            </a:extLst>
          </p:cNvPr>
          <p:cNvSpPr/>
          <p:nvPr/>
        </p:nvSpPr>
        <p:spPr>
          <a:xfrm>
            <a:off x="5590754" y="5265743"/>
            <a:ext cx="733778" cy="191552"/>
          </a:xfrm>
          <a:prstGeom prst="rightArrow">
            <a:avLst/>
          </a:prstGeom>
          <a:solidFill>
            <a:srgbClr val="F5C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TextBox 11">
            <a:extLst>
              <a:ext uri="{FF2B5EF4-FFF2-40B4-BE49-F238E27FC236}">
                <a16:creationId xmlns:a16="http://schemas.microsoft.com/office/drawing/2014/main" id="{1EB99645-24C3-B6B0-AE9F-D911B0551203}"/>
              </a:ext>
            </a:extLst>
          </p:cNvPr>
          <p:cNvSpPr txBox="1"/>
          <p:nvPr/>
        </p:nvSpPr>
        <p:spPr>
          <a:xfrm>
            <a:off x="6786866" y="5139028"/>
            <a:ext cx="2889956" cy="369332"/>
          </a:xfrm>
          <a:prstGeom prst="rect">
            <a:avLst/>
          </a:prstGeom>
          <a:noFill/>
        </p:spPr>
        <p:txBody>
          <a:bodyPr wrap="square" rtlCol="0">
            <a:spAutoFit/>
          </a:bodyPr>
          <a:lstStyle/>
          <a:p>
            <a:r>
              <a:rPr lang="en-US" b="1" dirty="0">
                <a:solidFill>
                  <a:srgbClr val="CC9131"/>
                </a:solidFill>
              </a:rPr>
              <a:t>Short Supply Chain</a:t>
            </a:r>
            <a:endParaRPr lang="en-IE" b="1" dirty="0">
              <a:solidFill>
                <a:srgbClr val="CC9131"/>
              </a:solidFill>
            </a:endParaRPr>
          </a:p>
        </p:txBody>
      </p:sp>
      <p:grpSp>
        <p:nvGrpSpPr>
          <p:cNvPr id="2" name="Group 1">
            <a:extLst>
              <a:ext uri="{FF2B5EF4-FFF2-40B4-BE49-F238E27FC236}">
                <a16:creationId xmlns:a16="http://schemas.microsoft.com/office/drawing/2014/main" id="{0574985B-D0FC-2684-7F47-06DA63F61B40}"/>
              </a:ext>
            </a:extLst>
          </p:cNvPr>
          <p:cNvGrpSpPr/>
          <p:nvPr/>
        </p:nvGrpSpPr>
        <p:grpSpPr>
          <a:xfrm>
            <a:off x="9684193" y="857491"/>
            <a:ext cx="1035918" cy="1043265"/>
            <a:chOff x="3258209" y="1217582"/>
            <a:chExt cx="4712093" cy="4711281"/>
          </a:xfrm>
        </p:grpSpPr>
        <p:sp>
          <p:nvSpPr>
            <p:cNvPr id="4" name="Freeform 31">
              <a:extLst>
                <a:ext uri="{FF2B5EF4-FFF2-40B4-BE49-F238E27FC236}">
                  <a16:creationId xmlns:a16="http://schemas.microsoft.com/office/drawing/2014/main" id="{2FD03F79-9081-1DDA-1999-CA12FD6A3E32}"/>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B2DEDD"/>
            </a:solidFill>
            <a:ln w="3175" cap="flat">
              <a:noFill/>
              <a:prstDash val="solid"/>
              <a:miter/>
            </a:ln>
          </p:spPr>
          <p:txBody>
            <a:bodyPr rtlCol="0" anchor="ctr"/>
            <a:lstStyle/>
            <a:p>
              <a:endParaRPr lang="en-US"/>
            </a:p>
          </p:txBody>
        </p:sp>
        <p:sp>
          <p:nvSpPr>
            <p:cNvPr id="13" name="Freeform 32">
              <a:extLst>
                <a:ext uri="{FF2B5EF4-FFF2-40B4-BE49-F238E27FC236}">
                  <a16:creationId xmlns:a16="http://schemas.microsoft.com/office/drawing/2014/main" id="{ABA8E0D1-E40E-6356-44B4-E7D02E38A7F6}"/>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B2DEDD"/>
            </a:solidFill>
            <a:ln w="3175" cap="flat">
              <a:noFill/>
              <a:prstDash val="solid"/>
              <a:miter/>
            </a:ln>
          </p:spPr>
          <p:txBody>
            <a:bodyPr rtlCol="0" anchor="ctr"/>
            <a:lstStyle/>
            <a:p>
              <a:endParaRPr lang="en-US"/>
            </a:p>
          </p:txBody>
        </p:sp>
        <p:grpSp>
          <p:nvGrpSpPr>
            <p:cNvPr id="14" name="Group 13">
              <a:extLst>
                <a:ext uri="{FF2B5EF4-FFF2-40B4-BE49-F238E27FC236}">
                  <a16:creationId xmlns:a16="http://schemas.microsoft.com/office/drawing/2014/main" id="{1AFFB6B0-8770-69DB-E1E3-774D1748EB5D}"/>
                </a:ext>
              </a:extLst>
            </p:cNvPr>
            <p:cNvGrpSpPr/>
            <p:nvPr/>
          </p:nvGrpSpPr>
          <p:grpSpPr>
            <a:xfrm>
              <a:off x="3258209" y="1217582"/>
              <a:ext cx="4712093" cy="4711281"/>
              <a:chOff x="3258209" y="1217582"/>
              <a:chExt cx="4712093" cy="4711281"/>
            </a:xfrm>
          </p:grpSpPr>
          <p:sp>
            <p:nvSpPr>
              <p:cNvPr id="15" name="Freeform 16">
                <a:extLst>
                  <a:ext uri="{FF2B5EF4-FFF2-40B4-BE49-F238E27FC236}">
                    <a16:creationId xmlns:a16="http://schemas.microsoft.com/office/drawing/2014/main" id="{58E02F8F-76A5-AB41-870E-5BE017DD5866}"/>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solidFill>
                <a:srgbClr val="000000"/>
              </a:solidFill>
              <a:ln w="3175" cap="flat">
                <a:noFill/>
                <a:prstDash val="solid"/>
                <a:miter/>
              </a:ln>
            </p:spPr>
            <p:txBody>
              <a:bodyPr rtlCol="0" anchor="ctr"/>
              <a:lstStyle/>
              <a:p>
                <a:endParaRPr lang="en-US"/>
              </a:p>
            </p:txBody>
          </p:sp>
          <p:sp>
            <p:nvSpPr>
              <p:cNvPr id="16" name="Freeform 17">
                <a:extLst>
                  <a:ext uri="{FF2B5EF4-FFF2-40B4-BE49-F238E27FC236}">
                    <a16:creationId xmlns:a16="http://schemas.microsoft.com/office/drawing/2014/main" id="{49486647-CB38-0706-F1B9-8B586D196733}"/>
                  </a:ext>
                </a:extLst>
              </p:cNvPr>
              <p:cNvSpPr/>
              <p:nvPr/>
            </p:nvSpPr>
            <p:spPr>
              <a:xfrm>
                <a:off x="7057578" y="1217582"/>
                <a:ext cx="911772" cy="2695016"/>
              </a:xfrm>
              <a:custGeom>
                <a:avLst/>
                <a:gdLst>
                  <a:gd name="connsiteX0" fmla="*/ 911772 w 911772"/>
                  <a:gd name="connsiteY0" fmla="*/ 2568405 h 2695016"/>
                  <a:gd name="connsiteX1" fmla="*/ 902255 w 911772"/>
                  <a:gd name="connsiteY1" fmla="*/ 2543654 h 2695016"/>
                  <a:gd name="connsiteX2" fmla="*/ 324545 w 911772"/>
                  <a:gd name="connsiteY2" fmla="*/ 2378012 h 2695016"/>
                  <a:gd name="connsiteX3" fmla="*/ 35215 w 911772"/>
                  <a:gd name="connsiteY3" fmla="*/ 2666458 h 2695016"/>
                  <a:gd name="connsiteX4" fmla="*/ 4759 w 911772"/>
                  <a:gd name="connsiteY4" fmla="*/ 2695017 h 2695016"/>
                  <a:gd name="connsiteX5" fmla="*/ 0 w 911772"/>
                  <a:gd name="connsiteY5" fmla="*/ 2666458 h 2695016"/>
                  <a:gd name="connsiteX6" fmla="*/ 0 w 911772"/>
                  <a:gd name="connsiteY6" fmla="*/ 0 h 2695016"/>
                  <a:gd name="connsiteX7" fmla="*/ 910821 w 911772"/>
                  <a:gd name="connsiteY7" fmla="*/ 0 h 2695016"/>
                  <a:gd name="connsiteX8" fmla="*/ 911772 w 911772"/>
                  <a:gd name="connsiteY8" fmla="*/ 2568405 h 269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772" h="2695016">
                    <a:moveTo>
                      <a:pt x="911772" y="2568405"/>
                    </a:moveTo>
                    <a:cubicBezTo>
                      <a:pt x="908917" y="2559838"/>
                      <a:pt x="905110" y="2552222"/>
                      <a:pt x="902255" y="2543654"/>
                    </a:cubicBezTo>
                    <a:cubicBezTo>
                      <a:pt x="835633" y="2279960"/>
                      <a:pt x="520605" y="2189523"/>
                      <a:pt x="324545" y="2378012"/>
                    </a:cubicBezTo>
                    <a:cubicBezTo>
                      <a:pt x="226515" y="2472257"/>
                      <a:pt x="131341" y="2570310"/>
                      <a:pt x="35215" y="2666458"/>
                    </a:cubicBezTo>
                    <a:cubicBezTo>
                      <a:pt x="26649" y="2675026"/>
                      <a:pt x="18083" y="2682641"/>
                      <a:pt x="4759" y="2695017"/>
                    </a:cubicBezTo>
                    <a:cubicBezTo>
                      <a:pt x="2855" y="2682641"/>
                      <a:pt x="0" y="2675026"/>
                      <a:pt x="0" y="2666458"/>
                    </a:cubicBezTo>
                    <a:cubicBezTo>
                      <a:pt x="0" y="1777321"/>
                      <a:pt x="0" y="889137"/>
                      <a:pt x="0" y="0"/>
                    </a:cubicBezTo>
                    <a:cubicBezTo>
                      <a:pt x="303607" y="0"/>
                      <a:pt x="607214" y="0"/>
                      <a:pt x="910821" y="0"/>
                    </a:cubicBezTo>
                    <a:cubicBezTo>
                      <a:pt x="911772" y="856770"/>
                      <a:pt x="911772" y="1712588"/>
                      <a:pt x="911772" y="2568405"/>
                    </a:cubicBezTo>
                    <a:close/>
                  </a:path>
                </a:pathLst>
              </a:custGeom>
              <a:solidFill>
                <a:srgbClr val="FFFFFF"/>
              </a:solidFill>
              <a:ln w="3175" cap="flat">
                <a:noFill/>
                <a:prstDash val="solid"/>
                <a:miter/>
              </a:ln>
            </p:spPr>
            <p:txBody>
              <a:bodyPr rtlCol="0" anchor="ctr"/>
              <a:lstStyle/>
              <a:p>
                <a:endParaRPr lang="en-US"/>
              </a:p>
            </p:txBody>
          </p:sp>
          <p:sp>
            <p:nvSpPr>
              <p:cNvPr id="17" name="Freeform 18">
                <a:extLst>
                  <a:ext uri="{FF2B5EF4-FFF2-40B4-BE49-F238E27FC236}">
                    <a16:creationId xmlns:a16="http://schemas.microsoft.com/office/drawing/2014/main" id="{3C692CFB-ADAB-7A27-C6A4-E69D3DCC4D37}"/>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solidFill>
                <a:srgbClr val="000000"/>
              </a:solidFill>
              <a:ln w="3175" cap="flat">
                <a:noFill/>
                <a:prstDash val="solid"/>
                <a:miter/>
              </a:ln>
            </p:spPr>
            <p:txBody>
              <a:bodyPr rtlCol="0" anchor="ctr"/>
              <a:lstStyle/>
              <a:p>
                <a:endParaRPr lang="en-US"/>
              </a:p>
            </p:txBody>
          </p:sp>
          <p:sp>
            <p:nvSpPr>
              <p:cNvPr id="18" name="Freeform 19">
                <a:extLst>
                  <a:ext uri="{FF2B5EF4-FFF2-40B4-BE49-F238E27FC236}">
                    <a16:creationId xmlns:a16="http://schemas.microsoft.com/office/drawing/2014/main" id="{DB6F7E3E-5E5C-00D8-F98E-9D0C2AB31CB4}"/>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solidFill>
                <a:srgbClr val="000000"/>
              </a:solidFill>
              <a:ln w="3175" cap="flat">
                <a:noFill/>
                <a:prstDash val="solid"/>
                <a:miter/>
              </a:ln>
            </p:spPr>
            <p:txBody>
              <a:bodyPr rtlCol="0" anchor="ctr"/>
              <a:lstStyle/>
              <a:p>
                <a:endParaRPr lang="en-US"/>
              </a:p>
            </p:txBody>
          </p:sp>
          <p:sp>
            <p:nvSpPr>
              <p:cNvPr id="19" name="Freeform 20">
                <a:extLst>
                  <a:ext uri="{FF2B5EF4-FFF2-40B4-BE49-F238E27FC236}">
                    <a16:creationId xmlns:a16="http://schemas.microsoft.com/office/drawing/2014/main" id="{5C50F7CD-0B68-B565-E924-CCD49FE1C00C}"/>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solidFill>
                <a:srgbClr val="000000"/>
              </a:solidFill>
              <a:ln w="3175" cap="flat">
                <a:noFill/>
                <a:prstDash val="solid"/>
                <a:miter/>
              </a:ln>
            </p:spPr>
            <p:txBody>
              <a:bodyPr rtlCol="0" anchor="ctr"/>
              <a:lstStyle/>
              <a:p>
                <a:endParaRPr lang="en-US"/>
              </a:p>
            </p:txBody>
          </p:sp>
          <p:sp>
            <p:nvSpPr>
              <p:cNvPr id="20" name="Freeform 21">
                <a:extLst>
                  <a:ext uri="{FF2B5EF4-FFF2-40B4-BE49-F238E27FC236}">
                    <a16:creationId xmlns:a16="http://schemas.microsoft.com/office/drawing/2014/main" id="{A1E8D755-FCCD-956B-5C66-20966FB4570D}"/>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3175" cap="flat">
                <a:noFill/>
                <a:prstDash val="solid"/>
                <a:miter/>
              </a:ln>
            </p:spPr>
            <p:txBody>
              <a:bodyPr rtlCol="0" anchor="ctr"/>
              <a:lstStyle/>
              <a:p>
                <a:endParaRPr lang="en-US"/>
              </a:p>
            </p:txBody>
          </p:sp>
          <p:sp>
            <p:nvSpPr>
              <p:cNvPr id="21" name="Freeform 22">
                <a:extLst>
                  <a:ext uri="{FF2B5EF4-FFF2-40B4-BE49-F238E27FC236}">
                    <a16:creationId xmlns:a16="http://schemas.microsoft.com/office/drawing/2014/main" id="{EDFF04CA-15E6-7E1A-A6C8-4CE5F40EA315}"/>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3175" cap="flat">
                <a:noFill/>
                <a:prstDash val="solid"/>
                <a:miter/>
              </a:ln>
            </p:spPr>
            <p:txBody>
              <a:bodyPr rtlCol="0" anchor="ctr"/>
              <a:lstStyle/>
              <a:p>
                <a:endParaRPr lang="en-US"/>
              </a:p>
            </p:txBody>
          </p:sp>
          <p:sp>
            <p:nvSpPr>
              <p:cNvPr id="22" name="Freeform 23">
                <a:extLst>
                  <a:ext uri="{FF2B5EF4-FFF2-40B4-BE49-F238E27FC236}">
                    <a16:creationId xmlns:a16="http://schemas.microsoft.com/office/drawing/2014/main" id="{3C876646-5B0E-E3BC-4006-39CEBE9E87EC}"/>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solidFill>
                <a:srgbClr val="000000"/>
              </a:solidFill>
              <a:ln w="3175" cap="flat">
                <a:noFill/>
                <a:prstDash val="solid"/>
                <a:miter/>
              </a:ln>
            </p:spPr>
            <p:txBody>
              <a:bodyPr rtlCol="0" anchor="ctr"/>
              <a:lstStyle/>
              <a:p>
                <a:endParaRPr lang="en-US"/>
              </a:p>
            </p:txBody>
          </p:sp>
          <p:sp>
            <p:nvSpPr>
              <p:cNvPr id="23" name="Freeform 24">
                <a:extLst>
                  <a:ext uri="{FF2B5EF4-FFF2-40B4-BE49-F238E27FC236}">
                    <a16:creationId xmlns:a16="http://schemas.microsoft.com/office/drawing/2014/main" id="{BEB4B730-32A2-0C26-E14F-5E24E8299FA6}"/>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solidFill>
                <a:srgbClr val="000000"/>
              </a:solidFill>
              <a:ln w="3175" cap="flat">
                <a:noFill/>
                <a:prstDash val="solid"/>
                <a:miter/>
              </a:ln>
            </p:spPr>
            <p:txBody>
              <a:bodyPr rtlCol="0" anchor="ctr"/>
              <a:lstStyle/>
              <a:p>
                <a:endParaRPr lang="en-US"/>
              </a:p>
            </p:txBody>
          </p:sp>
          <p:sp>
            <p:nvSpPr>
              <p:cNvPr id="24" name="Freeform 25">
                <a:extLst>
                  <a:ext uri="{FF2B5EF4-FFF2-40B4-BE49-F238E27FC236}">
                    <a16:creationId xmlns:a16="http://schemas.microsoft.com/office/drawing/2014/main" id="{B8BADC48-49B5-2325-2C69-899424ACA421}"/>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solidFill>
                <a:srgbClr val="000000"/>
              </a:solidFill>
              <a:ln w="3175" cap="flat">
                <a:noFill/>
                <a:prstDash val="solid"/>
                <a:miter/>
              </a:ln>
            </p:spPr>
            <p:txBody>
              <a:bodyPr rtlCol="0" anchor="ctr"/>
              <a:lstStyle/>
              <a:p>
                <a:endParaRPr lang="en-US"/>
              </a:p>
            </p:txBody>
          </p:sp>
          <p:sp>
            <p:nvSpPr>
              <p:cNvPr id="25" name="Freeform 26">
                <a:extLst>
                  <a:ext uri="{FF2B5EF4-FFF2-40B4-BE49-F238E27FC236}">
                    <a16:creationId xmlns:a16="http://schemas.microsoft.com/office/drawing/2014/main" id="{EAA7FBE3-B934-D96F-C7DF-04CAC059049C}"/>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solidFill>
                <a:srgbClr val="000000"/>
              </a:solidFill>
              <a:ln w="3175" cap="flat">
                <a:noFill/>
                <a:prstDash val="solid"/>
                <a:miter/>
              </a:ln>
            </p:spPr>
            <p:txBody>
              <a:bodyPr rtlCol="0" anchor="ctr"/>
              <a:lstStyle/>
              <a:p>
                <a:endParaRPr lang="en-US"/>
              </a:p>
            </p:txBody>
          </p:sp>
          <p:sp>
            <p:nvSpPr>
              <p:cNvPr id="26" name="Freeform 27">
                <a:extLst>
                  <a:ext uri="{FF2B5EF4-FFF2-40B4-BE49-F238E27FC236}">
                    <a16:creationId xmlns:a16="http://schemas.microsoft.com/office/drawing/2014/main" id="{56BB80BD-2C5A-C831-8643-50570D9303FD}"/>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solidFill>
                <a:srgbClr val="000000"/>
              </a:solidFill>
              <a:ln w="3175" cap="flat">
                <a:noFill/>
                <a:prstDash val="solid"/>
                <a:miter/>
              </a:ln>
            </p:spPr>
            <p:txBody>
              <a:bodyPr rtlCol="0" anchor="ctr"/>
              <a:lstStyle/>
              <a:p>
                <a:endParaRPr lang="en-US"/>
              </a:p>
            </p:txBody>
          </p:sp>
          <p:sp>
            <p:nvSpPr>
              <p:cNvPr id="27" name="Freeform 28">
                <a:extLst>
                  <a:ext uri="{FF2B5EF4-FFF2-40B4-BE49-F238E27FC236}">
                    <a16:creationId xmlns:a16="http://schemas.microsoft.com/office/drawing/2014/main" id="{F71AD09D-F687-D00B-476D-09972A5DFEE3}"/>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solidFill>
                <a:srgbClr val="000000"/>
              </a:solidFill>
              <a:ln w="3175" cap="flat">
                <a:noFill/>
                <a:prstDash val="solid"/>
                <a:miter/>
              </a:ln>
            </p:spPr>
            <p:txBody>
              <a:bodyPr rtlCol="0" anchor="ctr"/>
              <a:lstStyle/>
              <a:p>
                <a:endParaRPr lang="en-US"/>
              </a:p>
            </p:txBody>
          </p:sp>
          <p:sp>
            <p:nvSpPr>
              <p:cNvPr id="28" name="Freeform 29">
                <a:extLst>
                  <a:ext uri="{FF2B5EF4-FFF2-40B4-BE49-F238E27FC236}">
                    <a16:creationId xmlns:a16="http://schemas.microsoft.com/office/drawing/2014/main" id="{B1AAAA91-3804-1750-4CE2-BABF43464908}"/>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solidFill>
                <a:srgbClr val="000000"/>
              </a:solidFill>
              <a:ln w="3175" cap="flat">
                <a:noFill/>
                <a:prstDash val="solid"/>
                <a:miter/>
              </a:ln>
            </p:spPr>
            <p:txBody>
              <a:bodyPr rtlCol="0" anchor="ctr"/>
              <a:lstStyle/>
              <a:p>
                <a:endParaRPr lang="en-US"/>
              </a:p>
            </p:txBody>
          </p:sp>
          <p:sp>
            <p:nvSpPr>
              <p:cNvPr id="29" name="Freeform 30">
                <a:extLst>
                  <a:ext uri="{FF2B5EF4-FFF2-40B4-BE49-F238E27FC236}">
                    <a16:creationId xmlns:a16="http://schemas.microsoft.com/office/drawing/2014/main" id="{98C69A09-6E28-C18F-EB27-3D05CDF27909}"/>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solidFill>
                <a:srgbClr val="000000"/>
              </a:solidFill>
              <a:ln w="317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878427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4C2235-03AA-8A82-C375-62A7570BC470}"/>
              </a:ext>
            </a:extLst>
          </p:cNvPr>
          <p:cNvSpPr>
            <a:spLocks noGrp="1"/>
          </p:cNvSpPr>
          <p:nvPr>
            <p:ph type="body" sz="quarter" idx="18"/>
          </p:nvPr>
        </p:nvSpPr>
        <p:spPr>
          <a:xfrm>
            <a:off x="914400" y="2169763"/>
            <a:ext cx="8303172" cy="3440624"/>
          </a:xfrm>
        </p:spPr>
        <p:txBody>
          <a:bodyPr/>
          <a:lstStyle/>
          <a:p>
            <a:r>
              <a:rPr lang="en-US" b="0" i="0">
                <a:effectLst/>
                <a:latin typeface="Europa"/>
              </a:rPr>
              <a:t>Changes in supply chain systems are bringing more transparency to the food production process, improving  incomes and profitability and </a:t>
            </a:r>
            <a:r>
              <a:rPr lang="en-US" b="0" i="0" err="1">
                <a:effectLst/>
                <a:latin typeface="Europa"/>
              </a:rPr>
              <a:t>minimising</a:t>
            </a:r>
            <a:r>
              <a:rPr lang="en-US" b="0" i="0">
                <a:effectLst/>
                <a:latin typeface="Europa"/>
              </a:rPr>
              <a:t> environmental impacts</a:t>
            </a:r>
            <a:endParaRPr lang="en-IE"/>
          </a:p>
          <a:p>
            <a:r>
              <a:rPr lang="en-US" b="0" i="0">
                <a:effectLst/>
                <a:latin typeface="Europa"/>
              </a:rPr>
              <a:t>This is leading to a ‘</a:t>
            </a:r>
            <a:r>
              <a:rPr lang="en-US" b="1" i="0">
                <a:solidFill>
                  <a:srgbClr val="F79037"/>
                </a:solidFill>
                <a:effectLst/>
                <a:latin typeface="Europa"/>
              </a:rPr>
              <a:t>circular economy</a:t>
            </a:r>
            <a:r>
              <a:rPr lang="en-US" b="0" i="0">
                <a:effectLst/>
                <a:latin typeface="Europa"/>
              </a:rPr>
              <a:t>’ where the feedback between supplier and consumer is continuous, resource consumption and waste are </a:t>
            </a:r>
            <a:r>
              <a:rPr lang="en-US" b="0" i="0" err="1">
                <a:effectLst/>
                <a:latin typeface="Europa"/>
              </a:rPr>
              <a:t>minimised</a:t>
            </a:r>
            <a:r>
              <a:rPr lang="en-US" b="0" i="0">
                <a:effectLst/>
                <a:latin typeface="Europa"/>
              </a:rPr>
              <a:t>, and the supply chain is no longer one-directional. </a:t>
            </a:r>
          </a:p>
          <a:p>
            <a:r>
              <a:rPr lang="en-IE"/>
              <a:t>This is aligned with Pillar 3 – Sustainable Value Chains, mentioned in Module 1 of </a:t>
            </a:r>
            <a:r>
              <a:rPr lang="en-IE" sz="2400">
                <a:solidFill>
                  <a:srgbClr val="000000"/>
                </a:solidFill>
              </a:rPr>
              <a:t>The Sustainable Development Solutions Network.</a:t>
            </a:r>
            <a:endParaRPr lang="en-IE"/>
          </a:p>
        </p:txBody>
      </p:sp>
      <p:sp>
        <p:nvSpPr>
          <p:cNvPr id="3" name="Text Placeholder 2">
            <a:extLst>
              <a:ext uri="{FF2B5EF4-FFF2-40B4-BE49-F238E27FC236}">
                <a16:creationId xmlns:a16="http://schemas.microsoft.com/office/drawing/2014/main" id="{F92C024A-5BB8-FC13-74F7-0109EFDD20CF}"/>
              </a:ext>
            </a:extLst>
          </p:cNvPr>
          <p:cNvSpPr>
            <a:spLocks noGrp="1"/>
          </p:cNvSpPr>
          <p:nvPr>
            <p:ph type="body" sz="quarter" idx="16"/>
          </p:nvPr>
        </p:nvSpPr>
        <p:spPr/>
        <p:txBody>
          <a:bodyPr/>
          <a:lstStyle/>
          <a:p>
            <a:r>
              <a:rPr lang="en-IE" b="1"/>
              <a:t>The IMPACT of Change</a:t>
            </a:r>
          </a:p>
        </p:txBody>
      </p:sp>
      <p:pic>
        <p:nvPicPr>
          <p:cNvPr id="4" name="Picture 3">
            <a:extLst>
              <a:ext uri="{FF2B5EF4-FFF2-40B4-BE49-F238E27FC236}">
                <a16:creationId xmlns:a16="http://schemas.microsoft.com/office/drawing/2014/main" id="{C4FCF085-CE3F-A22D-DFE9-DF05FE2D7E5C}"/>
              </a:ext>
            </a:extLst>
          </p:cNvPr>
          <p:cNvPicPr>
            <a:picLocks noChangeAspect="1"/>
          </p:cNvPicPr>
          <p:nvPr/>
        </p:nvPicPr>
        <p:blipFill>
          <a:blip r:embed="rId2"/>
          <a:stretch>
            <a:fillRect/>
          </a:stretch>
        </p:blipFill>
        <p:spPr>
          <a:xfrm>
            <a:off x="10744393" y="126427"/>
            <a:ext cx="1003352" cy="971600"/>
          </a:xfrm>
          <a:prstGeom prst="rect">
            <a:avLst/>
          </a:prstGeom>
        </p:spPr>
      </p:pic>
      <p:grpSp>
        <p:nvGrpSpPr>
          <p:cNvPr id="5" name="Graphic 3">
            <a:extLst>
              <a:ext uri="{FF2B5EF4-FFF2-40B4-BE49-F238E27FC236}">
                <a16:creationId xmlns:a16="http://schemas.microsoft.com/office/drawing/2014/main" id="{939ED9A5-0F9D-76C7-0C24-FAC3CCBD9FCE}"/>
              </a:ext>
            </a:extLst>
          </p:cNvPr>
          <p:cNvGrpSpPr/>
          <p:nvPr/>
        </p:nvGrpSpPr>
        <p:grpSpPr>
          <a:xfrm>
            <a:off x="10248768" y="2194646"/>
            <a:ext cx="1144850" cy="1035892"/>
            <a:chOff x="10407709" y="5371716"/>
            <a:chExt cx="1086136" cy="1037162"/>
          </a:xfrm>
        </p:grpSpPr>
        <p:sp>
          <p:nvSpPr>
            <p:cNvPr id="6" name="Freeform 559">
              <a:extLst>
                <a:ext uri="{FF2B5EF4-FFF2-40B4-BE49-F238E27FC236}">
                  <a16:creationId xmlns:a16="http://schemas.microsoft.com/office/drawing/2014/main" id="{2B308765-A9AA-3737-6EFC-BB4537DB2939}"/>
                </a:ext>
              </a:extLst>
            </p:cNvPr>
            <p:cNvSpPr/>
            <p:nvPr/>
          </p:nvSpPr>
          <p:spPr>
            <a:xfrm>
              <a:off x="11016927" y="5621447"/>
              <a:ext cx="177956" cy="194120"/>
            </a:xfrm>
            <a:custGeom>
              <a:avLst/>
              <a:gdLst>
                <a:gd name="connsiteX0" fmla="*/ 7905 w 177956"/>
                <a:gd name="connsiteY0" fmla="*/ 175795 h 194120"/>
                <a:gd name="connsiteX1" fmla="*/ 117615 w 177956"/>
                <a:gd name="connsiteY1" fmla="*/ 181281 h 194120"/>
                <a:gd name="connsiteX2" fmla="*/ 177956 w 177956"/>
                <a:gd name="connsiteY2" fmla="*/ 259 h 194120"/>
                <a:gd name="connsiteX3" fmla="*/ 18875 w 177956"/>
                <a:gd name="connsiteY3" fmla="*/ 52371 h 194120"/>
                <a:gd name="connsiteX4" fmla="*/ 7905 w 177956"/>
                <a:gd name="connsiteY4" fmla="*/ 175795 h 194120"/>
                <a:gd name="connsiteX5" fmla="*/ 7905 w 177956"/>
                <a:gd name="connsiteY5" fmla="*/ 175795 h 19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956" h="194120">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F79037"/>
            </a:solidFill>
            <a:ln w="27426" cap="flat">
              <a:noFill/>
              <a:prstDash val="solid"/>
              <a:miter/>
            </a:ln>
          </p:spPr>
          <p:txBody>
            <a:bodyPr rtlCol="0" anchor="ctr"/>
            <a:lstStyle/>
            <a:p>
              <a:endParaRPr lang="en-US"/>
            </a:p>
          </p:txBody>
        </p:sp>
        <p:sp>
          <p:nvSpPr>
            <p:cNvPr id="7" name="Freeform 560">
              <a:extLst>
                <a:ext uri="{FF2B5EF4-FFF2-40B4-BE49-F238E27FC236}">
                  <a16:creationId xmlns:a16="http://schemas.microsoft.com/office/drawing/2014/main" id="{AB16E3D4-E0AC-C78F-9219-FCAAEA58B61F}"/>
                </a:ext>
              </a:extLst>
            </p:cNvPr>
            <p:cNvSpPr/>
            <p:nvPr/>
          </p:nvSpPr>
          <p:spPr>
            <a:xfrm>
              <a:off x="10684499" y="5383085"/>
              <a:ext cx="218072" cy="198850"/>
            </a:xfrm>
            <a:custGeom>
              <a:avLst/>
              <a:gdLst>
                <a:gd name="connsiteX0" fmla="*/ 230 w 218072"/>
                <a:gd name="connsiteY0" fmla="*/ 0 h 198850"/>
                <a:gd name="connsiteX1" fmla="*/ 60571 w 218072"/>
                <a:gd name="connsiteY1" fmla="*/ 175537 h 198850"/>
                <a:gd name="connsiteX2" fmla="*/ 197709 w 218072"/>
                <a:gd name="connsiteY2" fmla="*/ 189251 h 198850"/>
                <a:gd name="connsiteX3" fmla="*/ 203194 w 218072"/>
                <a:gd name="connsiteY3" fmla="*/ 65827 h 198850"/>
                <a:gd name="connsiteX4" fmla="*/ 230 w 218072"/>
                <a:gd name="connsiteY4" fmla="*/ 0 h 198850"/>
                <a:gd name="connsiteX5" fmla="*/ 230 w 218072"/>
                <a:gd name="connsiteY5" fmla="*/ 0 h 19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72" h="198850">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F79037"/>
            </a:solidFill>
            <a:ln w="27426" cap="flat">
              <a:noFill/>
              <a:prstDash val="solid"/>
              <a:miter/>
            </a:ln>
          </p:spPr>
          <p:txBody>
            <a:bodyPr rtlCol="0" anchor="ctr"/>
            <a:lstStyle/>
            <a:p>
              <a:endParaRPr lang="en-US"/>
            </a:p>
          </p:txBody>
        </p:sp>
        <p:grpSp>
          <p:nvGrpSpPr>
            <p:cNvPr id="8" name="Graphic 3">
              <a:extLst>
                <a:ext uri="{FF2B5EF4-FFF2-40B4-BE49-F238E27FC236}">
                  <a16:creationId xmlns:a16="http://schemas.microsoft.com/office/drawing/2014/main" id="{9CE15450-F851-3381-2F42-C5C297C88F7F}"/>
                </a:ext>
              </a:extLst>
            </p:cNvPr>
            <p:cNvGrpSpPr/>
            <p:nvPr/>
          </p:nvGrpSpPr>
          <p:grpSpPr>
            <a:xfrm>
              <a:off x="10407709" y="5371716"/>
              <a:ext cx="1086136" cy="1037162"/>
              <a:chOff x="10407709" y="5371716"/>
              <a:chExt cx="1086136" cy="1037162"/>
            </a:xfrm>
            <a:solidFill>
              <a:srgbClr val="000000"/>
            </a:solidFill>
          </p:grpSpPr>
          <p:grpSp>
            <p:nvGrpSpPr>
              <p:cNvPr id="9" name="Graphic 3">
                <a:extLst>
                  <a:ext uri="{FF2B5EF4-FFF2-40B4-BE49-F238E27FC236}">
                    <a16:creationId xmlns:a16="http://schemas.microsoft.com/office/drawing/2014/main" id="{B0C8F6F7-9083-A29B-546F-25D8D8F70CD1}"/>
                  </a:ext>
                </a:extLst>
              </p:cNvPr>
              <p:cNvGrpSpPr/>
              <p:nvPr/>
            </p:nvGrpSpPr>
            <p:grpSpPr>
              <a:xfrm>
                <a:off x="10407709" y="5371716"/>
                <a:ext cx="1086136" cy="1037162"/>
                <a:chOff x="10407709" y="5371716"/>
                <a:chExt cx="1086136" cy="1037162"/>
              </a:xfrm>
              <a:solidFill>
                <a:srgbClr val="000000"/>
              </a:solidFill>
            </p:grpSpPr>
            <p:sp>
              <p:nvSpPr>
                <p:cNvPr id="11" name="Freeform 564">
                  <a:extLst>
                    <a:ext uri="{FF2B5EF4-FFF2-40B4-BE49-F238E27FC236}">
                      <a16:creationId xmlns:a16="http://schemas.microsoft.com/office/drawing/2014/main" id="{58E38FE6-92BE-1B98-D0DC-55662B330EE2}"/>
                    </a:ext>
                  </a:extLst>
                </p:cNvPr>
                <p:cNvSpPr/>
                <p:nvPr/>
              </p:nvSpPr>
              <p:spPr>
                <a:xfrm>
                  <a:off x="10407709" y="5876782"/>
                  <a:ext cx="1086136" cy="532096"/>
                </a:xfrm>
                <a:custGeom>
                  <a:avLst/>
                  <a:gdLst>
                    <a:gd name="connsiteX0" fmla="*/ 540326 w 1086136"/>
                    <a:gd name="connsiteY0" fmla="*/ 532097 h 532096"/>
                    <a:gd name="connsiteX1" fmla="*/ 430615 w 1086136"/>
                    <a:gd name="connsiteY1" fmla="*/ 510154 h 532096"/>
                    <a:gd name="connsiteX2" fmla="*/ 263306 w 1086136"/>
                    <a:gd name="connsiteY2" fmla="*/ 436100 h 532096"/>
                    <a:gd name="connsiteX3" fmla="*/ 71312 w 1086136"/>
                    <a:gd name="connsiteY3" fmla="*/ 386730 h 532096"/>
                    <a:gd name="connsiteX4" fmla="*/ 16457 w 1086136"/>
                    <a:gd name="connsiteY4" fmla="*/ 381245 h 532096"/>
                    <a:gd name="connsiteX5" fmla="*/ 0 w 1086136"/>
                    <a:gd name="connsiteY5" fmla="*/ 364788 h 532096"/>
                    <a:gd name="connsiteX6" fmla="*/ 0 w 1086136"/>
                    <a:gd name="connsiteY6" fmla="*/ 191993 h 532096"/>
                    <a:gd name="connsiteX7" fmla="*/ 2743 w 1086136"/>
                    <a:gd name="connsiteY7" fmla="*/ 181022 h 532096"/>
                    <a:gd name="connsiteX8" fmla="*/ 257820 w 1086136"/>
                    <a:gd name="connsiteY8" fmla="*/ 79541 h 532096"/>
                    <a:gd name="connsiteX9" fmla="*/ 452557 w 1086136"/>
                    <a:gd name="connsiteY9" fmla="*/ 159081 h 532096"/>
                    <a:gd name="connsiteX10" fmla="*/ 556782 w 1086136"/>
                    <a:gd name="connsiteY10" fmla="*/ 189251 h 532096"/>
                    <a:gd name="connsiteX11" fmla="*/ 724090 w 1086136"/>
                    <a:gd name="connsiteY11" fmla="*/ 189251 h 532096"/>
                    <a:gd name="connsiteX12" fmla="*/ 792660 w 1086136"/>
                    <a:gd name="connsiteY12" fmla="*/ 227650 h 532096"/>
                    <a:gd name="connsiteX13" fmla="*/ 938027 w 1086136"/>
                    <a:gd name="connsiteY13" fmla="*/ 60341 h 532096"/>
                    <a:gd name="connsiteX14" fmla="*/ 1058708 w 1086136"/>
                    <a:gd name="connsiteY14" fmla="*/ 0 h 532096"/>
                    <a:gd name="connsiteX15" fmla="*/ 1069679 w 1086136"/>
                    <a:gd name="connsiteY15" fmla="*/ 0 h 532096"/>
                    <a:gd name="connsiteX16" fmla="*/ 1083393 w 1086136"/>
                    <a:gd name="connsiteY16" fmla="*/ 8229 h 532096"/>
                    <a:gd name="connsiteX17" fmla="*/ 1086136 w 1086136"/>
                    <a:gd name="connsiteY17" fmla="*/ 24686 h 532096"/>
                    <a:gd name="connsiteX18" fmla="*/ 954484 w 1086136"/>
                    <a:gd name="connsiteY18" fmla="*/ 320904 h 532096"/>
                    <a:gd name="connsiteX19" fmla="*/ 798145 w 1086136"/>
                    <a:gd name="connsiteY19" fmla="*/ 452556 h 532096"/>
                    <a:gd name="connsiteX20" fmla="*/ 776204 w 1086136"/>
                    <a:gd name="connsiteY20" fmla="*/ 458042 h 532096"/>
                    <a:gd name="connsiteX21" fmla="*/ 641807 w 1086136"/>
                    <a:gd name="connsiteY21" fmla="*/ 512897 h 532096"/>
                    <a:gd name="connsiteX22" fmla="*/ 540326 w 1086136"/>
                    <a:gd name="connsiteY22" fmla="*/ 532097 h 532096"/>
                    <a:gd name="connsiteX23" fmla="*/ 540326 w 1086136"/>
                    <a:gd name="connsiteY23" fmla="*/ 532097 h 532096"/>
                    <a:gd name="connsiteX24" fmla="*/ 35656 w 1086136"/>
                    <a:gd name="connsiteY24" fmla="*/ 348331 h 532096"/>
                    <a:gd name="connsiteX25" fmla="*/ 74055 w 1086136"/>
                    <a:gd name="connsiteY25" fmla="*/ 351074 h 532096"/>
                    <a:gd name="connsiteX26" fmla="*/ 274277 w 1086136"/>
                    <a:gd name="connsiteY26" fmla="*/ 403186 h 532096"/>
                    <a:gd name="connsiteX27" fmla="*/ 441586 w 1086136"/>
                    <a:gd name="connsiteY27" fmla="*/ 477241 h 532096"/>
                    <a:gd name="connsiteX28" fmla="*/ 628094 w 1086136"/>
                    <a:gd name="connsiteY28" fmla="*/ 479983 h 532096"/>
                    <a:gd name="connsiteX29" fmla="*/ 762490 w 1086136"/>
                    <a:gd name="connsiteY29" fmla="*/ 425128 h 532096"/>
                    <a:gd name="connsiteX30" fmla="*/ 765232 w 1086136"/>
                    <a:gd name="connsiteY30" fmla="*/ 425128 h 532096"/>
                    <a:gd name="connsiteX31" fmla="*/ 789918 w 1086136"/>
                    <a:gd name="connsiteY31" fmla="*/ 419643 h 532096"/>
                    <a:gd name="connsiteX32" fmla="*/ 921570 w 1086136"/>
                    <a:gd name="connsiteY32" fmla="*/ 307190 h 532096"/>
                    <a:gd name="connsiteX33" fmla="*/ 1039509 w 1086136"/>
                    <a:gd name="connsiteY33" fmla="*/ 35656 h 532096"/>
                    <a:gd name="connsiteX34" fmla="*/ 962712 w 1086136"/>
                    <a:gd name="connsiteY34" fmla="*/ 82283 h 532096"/>
                    <a:gd name="connsiteX35" fmla="*/ 803631 w 1086136"/>
                    <a:gd name="connsiteY35" fmla="*/ 266048 h 532096"/>
                    <a:gd name="connsiteX36" fmla="*/ 803631 w 1086136"/>
                    <a:gd name="connsiteY36" fmla="*/ 268791 h 532096"/>
                    <a:gd name="connsiteX37" fmla="*/ 724090 w 1086136"/>
                    <a:gd name="connsiteY37" fmla="*/ 348331 h 532096"/>
                    <a:gd name="connsiteX38" fmla="*/ 490955 w 1086136"/>
                    <a:gd name="connsiteY38" fmla="*/ 348331 h 532096"/>
                    <a:gd name="connsiteX39" fmla="*/ 400444 w 1086136"/>
                    <a:gd name="connsiteY39" fmla="*/ 362045 h 532096"/>
                    <a:gd name="connsiteX40" fmla="*/ 394958 w 1086136"/>
                    <a:gd name="connsiteY40" fmla="*/ 345588 h 532096"/>
                    <a:gd name="connsiteX41" fmla="*/ 389473 w 1086136"/>
                    <a:gd name="connsiteY41" fmla="*/ 329131 h 532096"/>
                    <a:gd name="connsiteX42" fmla="*/ 389473 w 1086136"/>
                    <a:gd name="connsiteY42" fmla="*/ 329131 h 532096"/>
                    <a:gd name="connsiteX43" fmla="*/ 490955 w 1086136"/>
                    <a:gd name="connsiteY43" fmla="*/ 312676 h 532096"/>
                    <a:gd name="connsiteX44" fmla="*/ 724090 w 1086136"/>
                    <a:gd name="connsiteY44" fmla="*/ 312676 h 532096"/>
                    <a:gd name="connsiteX45" fmla="*/ 767975 w 1086136"/>
                    <a:gd name="connsiteY45" fmla="*/ 268791 h 532096"/>
                    <a:gd name="connsiteX46" fmla="*/ 724090 w 1086136"/>
                    <a:gd name="connsiteY46" fmla="*/ 224907 h 532096"/>
                    <a:gd name="connsiteX47" fmla="*/ 556782 w 1086136"/>
                    <a:gd name="connsiteY47" fmla="*/ 224907 h 532096"/>
                    <a:gd name="connsiteX48" fmla="*/ 433358 w 1086136"/>
                    <a:gd name="connsiteY48" fmla="*/ 189251 h 532096"/>
                    <a:gd name="connsiteX49" fmla="*/ 249592 w 1086136"/>
                    <a:gd name="connsiteY49" fmla="*/ 112453 h 532096"/>
                    <a:gd name="connsiteX50" fmla="*/ 35656 w 1086136"/>
                    <a:gd name="connsiteY50" fmla="*/ 194736 h 532096"/>
                    <a:gd name="connsiteX51" fmla="*/ 35656 w 1086136"/>
                    <a:gd name="connsiteY51" fmla="*/ 348331 h 532096"/>
                    <a:gd name="connsiteX52" fmla="*/ 35656 w 1086136"/>
                    <a:gd name="connsiteY52" fmla="*/ 348331 h 53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6136" h="53209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000000"/>
                </a:solidFill>
                <a:ln w="27426" cap="flat">
                  <a:noFill/>
                  <a:prstDash val="solid"/>
                  <a:miter/>
                </a:ln>
              </p:spPr>
              <p:txBody>
                <a:bodyPr rtlCol="0" anchor="ctr"/>
                <a:lstStyle/>
                <a:p>
                  <a:endParaRPr lang="en-US"/>
                </a:p>
              </p:txBody>
            </p:sp>
            <p:sp>
              <p:nvSpPr>
                <p:cNvPr id="12" name="Freeform 565">
                  <a:extLst>
                    <a:ext uri="{FF2B5EF4-FFF2-40B4-BE49-F238E27FC236}">
                      <a16:creationId xmlns:a16="http://schemas.microsoft.com/office/drawing/2014/main" id="{021CDE52-535E-17F3-7805-158A5465B3FC}"/>
                    </a:ext>
                  </a:extLst>
                </p:cNvPr>
                <p:cNvSpPr/>
                <p:nvPr/>
              </p:nvSpPr>
              <p:spPr>
                <a:xfrm>
                  <a:off x="10994886" y="5609912"/>
                  <a:ext cx="249584" cy="264128"/>
                </a:xfrm>
                <a:custGeom>
                  <a:avLst/>
                  <a:gdLst>
                    <a:gd name="connsiteX0" fmla="*/ 109486 w 249584"/>
                    <a:gd name="connsiteY0" fmla="*/ 264128 h 264128"/>
                    <a:gd name="connsiteX1" fmla="*/ 18975 w 249584"/>
                    <a:gd name="connsiteY1" fmla="*/ 239443 h 264128"/>
                    <a:gd name="connsiteX2" fmla="*/ 10747 w 249584"/>
                    <a:gd name="connsiteY2" fmla="*/ 228472 h 264128"/>
                    <a:gd name="connsiteX3" fmla="*/ 27203 w 249584"/>
                    <a:gd name="connsiteY3" fmla="*/ 66649 h 264128"/>
                    <a:gd name="connsiteX4" fmla="*/ 232911 w 249584"/>
                    <a:gd name="connsiteY4" fmla="*/ 823 h 264128"/>
                    <a:gd name="connsiteX5" fmla="*/ 249368 w 249584"/>
                    <a:gd name="connsiteY5" fmla="*/ 17280 h 264128"/>
                    <a:gd name="connsiteX6" fmla="*/ 172571 w 249584"/>
                    <a:gd name="connsiteY6" fmla="*/ 244929 h 264128"/>
                    <a:gd name="connsiteX7" fmla="*/ 109486 w 249584"/>
                    <a:gd name="connsiteY7" fmla="*/ 264128 h 264128"/>
                    <a:gd name="connsiteX8" fmla="*/ 109486 w 249584"/>
                    <a:gd name="connsiteY8" fmla="*/ 264128 h 264128"/>
                    <a:gd name="connsiteX9" fmla="*/ 40917 w 249584"/>
                    <a:gd name="connsiteY9" fmla="*/ 209273 h 264128"/>
                    <a:gd name="connsiteX10" fmla="*/ 150628 w 249584"/>
                    <a:gd name="connsiteY10" fmla="*/ 214758 h 264128"/>
                    <a:gd name="connsiteX11" fmla="*/ 210969 w 249584"/>
                    <a:gd name="connsiteY11" fmla="*/ 33736 h 264128"/>
                    <a:gd name="connsiteX12" fmla="*/ 51889 w 249584"/>
                    <a:gd name="connsiteY12" fmla="*/ 85849 h 264128"/>
                    <a:gd name="connsiteX13" fmla="*/ 40917 w 249584"/>
                    <a:gd name="connsiteY13" fmla="*/ 209273 h 264128"/>
                    <a:gd name="connsiteX14" fmla="*/ 40917 w 249584"/>
                    <a:gd name="connsiteY14" fmla="*/ 209273 h 26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584" h="264128">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solidFill>
                  <a:srgbClr val="000000"/>
                </a:solidFill>
                <a:ln w="27426" cap="flat">
                  <a:noFill/>
                  <a:prstDash val="solid"/>
                  <a:miter/>
                </a:ln>
              </p:spPr>
              <p:txBody>
                <a:bodyPr rtlCol="0" anchor="ctr"/>
                <a:lstStyle/>
                <a:p>
                  <a:endParaRPr lang="en-US"/>
                </a:p>
              </p:txBody>
            </p:sp>
            <p:sp>
              <p:nvSpPr>
                <p:cNvPr id="13" name="Freeform 566">
                  <a:extLst>
                    <a:ext uri="{FF2B5EF4-FFF2-40B4-BE49-F238E27FC236}">
                      <a16:creationId xmlns:a16="http://schemas.microsoft.com/office/drawing/2014/main" id="{021E1DE5-C1AE-AB9C-CD11-919C37553B21}"/>
                    </a:ext>
                  </a:extLst>
                </p:cNvPr>
                <p:cNvSpPr/>
                <p:nvPr/>
              </p:nvSpPr>
              <p:spPr>
                <a:xfrm>
                  <a:off x="10659296" y="5371716"/>
                  <a:ext cx="286439" cy="269189"/>
                </a:xfrm>
                <a:custGeom>
                  <a:avLst/>
                  <a:gdLst>
                    <a:gd name="connsiteX0" fmla="*/ 173542 w 286439"/>
                    <a:gd name="connsiteY0" fmla="*/ 269189 h 269189"/>
                    <a:gd name="connsiteX1" fmla="*/ 74802 w 286439"/>
                    <a:gd name="connsiteY1" fmla="*/ 239019 h 269189"/>
                    <a:gd name="connsiteX2" fmla="*/ 748 w 286439"/>
                    <a:gd name="connsiteY2" fmla="*/ 16855 h 269189"/>
                    <a:gd name="connsiteX3" fmla="*/ 17205 w 286439"/>
                    <a:gd name="connsiteY3" fmla="*/ 398 h 269189"/>
                    <a:gd name="connsiteX4" fmla="*/ 266796 w 286439"/>
                    <a:gd name="connsiteY4" fmla="*/ 82681 h 269189"/>
                    <a:gd name="connsiteX5" fmla="*/ 258568 w 286439"/>
                    <a:gd name="connsiteY5" fmla="*/ 249990 h 269189"/>
                    <a:gd name="connsiteX6" fmla="*/ 247597 w 286439"/>
                    <a:gd name="connsiteY6" fmla="*/ 258218 h 269189"/>
                    <a:gd name="connsiteX7" fmla="*/ 173542 w 286439"/>
                    <a:gd name="connsiteY7" fmla="*/ 269189 h 269189"/>
                    <a:gd name="connsiteX8" fmla="*/ 173542 w 286439"/>
                    <a:gd name="connsiteY8" fmla="*/ 269189 h 269189"/>
                    <a:gd name="connsiteX9" fmla="*/ 244854 w 286439"/>
                    <a:gd name="connsiteY9" fmla="*/ 239019 h 269189"/>
                    <a:gd name="connsiteX10" fmla="*/ 244854 w 286439"/>
                    <a:gd name="connsiteY10" fmla="*/ 239019 h 269189"/>
                    <a:gd name="connsiteX11" fmla="*/ 244854 w 286439"/>
                    <a:gd name="connsiteY11" fmla="*/ 239019 h 269189"/>
                    <a:gd name="connsiteX12" fmla="*/ 36404 w 286439"/>
                    <a:gd name="connsiteY12" fmla="*/ 36054 h 269189"/>
                    <a:gd name="connsiteX13" fmla="*/ 96745 w 286439"/>
                    <a:gd name="connsiteY13" fmla="*/ 211591 h 269189"/>
                    <a:gd name="connsiteX14" fmla="*/ 233883 w 286439"/>
                    <a:gd name="connsiteY14" fmla="*/ 225305 h 269189"/>
                    <a:gd name="connsiteX15" fmla="*/ 239368 w 286439"/>
                    <a:gd name="connsiteY15" fmla="*/ 101881 h 269189"/>
                    <a:gd name="connsiteX16" fmla="*/ 36404 w 286439"/>
                    <a:gd name="connsiteY16" fmla="*/ 36054 h 269189"/>
                    <a:gd name="connsiteX17" fmla="*/ 36404 w 286439"/>
                    <a:gd name="connsiteY17" fmla="*/ 36054 h 26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439" h="26918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solidFill>
                  <a:srgbClr val="000000"/>
                </a:solidFill>
                <a:ln w="27426" cap="flat">
                  <a:noFill/>
                  <a:prstDash val="solid"/>
                  <a:miter/>
                </a:ln>
              </p:spPr>
              <p:txBody>
                <a:bodyPr rtlCol="0" anchor="ctr"/>
                <a:lstStyle/>
                <a:p>
                  <a:endParaRPr lang="en-US"/>
                </a:p>
              </p:txBody>
            </p:sp>
          </p:grpSp>
          <p:sp>
            <p:nvSpPr>
              <p:cNvPr id="10" name="Freeform 563">
                <a:extLst>
                  <a:ext uri="{FF2B5EF4-FFF2-40B4-BE49-F238E27FC236}">
                    <a16:creationId xmlns:a16="http://schemas.microsoft.com/office/drawing/2014/main" id="{BD9EA27D-022E-1115-C98F-0B7A28EEEEB6}"/>
                  </a:ext>
                </a:extLst>
              </p:cNvPr>
              <p:cNvSpPr/>
              <p:nvPr/>
            </p:nvSpPr>
            <p:spPr>
              <a:xfrm>
                <a:off x="10770290" y="5482359"/>
                <a:ext cx="386306" cy="613843"/>
              </a:xfrm>
              <a:custGeom>
                <a:avLst/>
                <a:gdLst>
                  <a:gd name="connsiteX0" fmla="*/ 202430 w 386306"/>
                  <a:gd name="connsiteY0" fmla="*/ 613844 h 613843"/>
                  <a:gd name="connsiteX1" fmla="*/ 202430 w 386306"/>
                  <a:gd name="connsiteY1" fmla="*/ 613844 h 613843"/>
                  <a:gd name="connsiteX2" fmla="*/ 185973 w 386306"/>
                  <a:gd name="connsiteY2" fmla="*/ 594645 h 613843"/>
                  <a:gd name="connsiteX3" fmla="*/ 191459 w 386306"/>
                  <a:gd name="connsiteY3" fmla="*/ 534304 h 613843"/>
                  <a:gd name="connsiteX4" fmla="*/ 10436 w 386306"/>
                  <a:gd name="connsiteY4" fmla="*/ 35122 h 613843"/>
                  <a:gd name="connsiteX5" fmla="*/ 2208 w 386306"/>
                  <a:gd name="connsiteY5" fmla="*/ 10436 h 613843"/>
                  <a:gd name="connsiteX6" fmla="*/ 26893 w 386306"/>
                  <a:gd name="connsiteY6" fmla="*/ 2208 h 613843"/>
                  <a:gd name="connsiteX7" fmla="*/ 224372 w 386306"/>
                  <a:gd name="connsiteY7" fmla="*/ 345054 h 613843"/>
                  <a:gd name="connsiteX8" fmla="*/ 229858 w 386306"/>
                  <a:gd name="connsiteY8" fmla="*/ 391681 h 613843"/>
                  <a:gd name="connsiteX9" fmla="*/ 358768 w 386306"/>
                  <a:gd name="connsiteY9" fmla="*/ 221629 h 613843"/>
                  <a:gd name="connsiteX10" fmla="*/ 383453 w 386306"/>
                  <a:gd name="connsiteY10" fmla="*/ 227115 h 613843"/>
                  <a:gd name="connsiteX11" fmla="*/ 377967 w 386306"/>
                  <a:gd name="connsiteY11" fmla="*/ 251800 h 613843"/>
                  <a:gd name="connsiteX12" fmla="*/ 232601 w 386306"/>
                  <a:gd name="connsiteY12" fmla="*/ 531561 h 613843"/>
                  <a:gd name="connsiteX13" fmla="*/ 227115 w 386306"/>
                  <a:gd name="connsiteY13" fmla="*/ 591902 h 613843"/>
                  <a:gd name="connsiteX14" fmla="*/ 202430 w 386306"/>
                  <a:gd name="connsiteY14" fmla="*/ 613844 h 613843"/>
                  <a:gd name="connsiteX15" fmla="*/ 202430 w 386306"/>
                  <a:gd name="connsiteY15" fmla="*/ 613844 h 61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306" h="613843">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solidFill>
                <a:srgbClr val="000000"/>
              </a:solidFill>
              <a:ln w="27426" cap="flat">
                <a:noFill/>
                <a:prstDash val="solid"/>
                <a:miter/>
              </a:ln>
            </p:spPr>
            <p:txBody>
              <a:bodyPr rtlCol="0" anchor="ctr"/>
              <a:lstStyle/>
              <a:p>
                <a:endParaRPr lang="en-US"/>
              </a:p>
            </p:txBody>
          </p:sp>
        </p:grpSp>
      </p:grpSp>
      <p:grpSp>
        <p:nvGrpSpPr>
          <p:cNvPr id="14" name="Group 13">
            <a:extLst>
              <a:ext uri="{FF2B5EF4-FFF2-40B4-BE49-F238E27FC236}">
                <a16:creationId xmlns:a16="http://schemas.microsoft.com/office/drawing/2014/main" id="{AA9E75A7-8B4E-EB90-0360-C17DE43F9CE5}"/>
              </a:ext>
            </a:extLst>
          </p:cNvPr>
          <p:cNvGrpSpPr/>
          <p:nvPr/>
        </p:nvGrpSpPr>
        <p:grpSpPr>
          <a:xfrm>
            <a:off x="9254313" y="3467856"/>
            <a:ext cx="962102" cy="956190"/>
            <a:chOff x="5614841" y="786428"/>
            <a:chExt cx="901130" cy="901727"/>
          </a:xfrm>
        </p:grpSpPr>
        <p:grpSp>
          <p:nvGrpSpPr>
            <p:cNvPr id="15" name="Graphic 2">
              <a:extLst>
                <a:ext uri="{FF2B5EF4-FFF2-40B4-BE49-F238E27FC236}">
                  <a16:creationId xmlns:a16="http://schemas.microsoft.com/office/drawing/2014/main" id="{FF449FE1-01D5-F71E-BBC9-E798D6EB65EC}"/>
                </a:ext>
              </a:extLst>
            </p:cNvPr>
            <p:cNvGrpSpPr/>
            <p:nvPr/>
          </p:nvGrpSpPr>
          <p:grpSpPr>
            <a:xfrm>
              <a:off x="5715019" y="1058540"/>
              <a:ext cx="543506" cy="445337"/>
              <a:chOff x="5715019" y="1058540"/>
              <a:chExt cx="543506" cy="445337"/>
            </a:xfrm>
            <a:solidFill>
              <a:srgbClr val="60A9DD"/>
            </a:solidFill>
          </p:grpSpPr>
          <p:sp>
            <p:nvSpPr>
              <p:cNvPr id="17" name="Freeform 537">
                <a:extLst>
                  <a:ext uri="{FF2B5EF4-FFF2-40B4-BE49-F238E27FC236}">
                    <a16:creationId xmlns:a16="http://schemas.microsoft.com/office/drawing/2014/main" id="{A134B4F2-CCA7-F99A-4A3D-2315FC02606E}"/>
                  </a:ext>
                </a:extLst>
              </p:cNvPr>
              <p:cNvSpPr/>
              <p:nvPr/>
            </p:nvSpPr>
            <p:spPr>
              <a:xfrm>
                <a:off x="5715019" y="1219331"/>
                <a:ext cx="104422" cy="284546"/>
              </a:xfrm>
              <a:custGeom>
                <a:avLst/>
                <a:gdLst>
                  <a:gd name="connsiteX0" fmla="*/ 22290 w 104422"/>
                  <a:gd name="connsiteY0" fmla="*/ 21680 h 284546"/>
                  <a:gd name="connsiteX1" fmla="*/ 51196 w 104422"/>
                  <a:gd name="connsiteY1" fmla="*/ 65942 h 284546"/>
                  <a:gd name="connsiteX2" fmla="*/ 77393 w 104422"/>
                  <a:gd name="connsiteY2" fmla="*/ 77685 h 284546"/>
                  <a:gd name="connsiteX3" fmla="*/ 103589 w 104422"/>
                  <a:gd name="connsiteY3" fmla="*/ 99365 h 284546"/>
                  <a:gd name="connsiteX4" fmla="*/ 86426 w 104422"/>
                  <a:gd name="connsiteY4" fmla="*/ 140918 h 284546"/>
                  <a:gd name="connsiteX5" fmla="*/ 71973 w 104422"/>
                  <a:gd name="connsiteY5" fmla="*/ 214087 h 284546"/>
                  <a:gd name="connsiteX6" fmla="*/ 91846 w 104422"/>
                  <a:gd name="connsiteY6" fmla="*/ 284546 h 284546"/>
                  <a:gd name="connsiteX7" fmla="*/ 10547 w 104422"/>
                  <a:gd name="connsiteY7" fmla="*/ 0 h 284546"/>
                  <a:gd name="connsiteX8" fmla="*/ 22290 w 104422"/>
                  <a:gd name="connsiteY8" fmla="*/ 21680 h 2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2" h="284546">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F79037"/>
              </a:solidFill>
              <a:ln w="9028" cap="flat">
                <a:noFill/>
                <a:prstDash val="solid"/>
                <a:miter/>
              </a:ln>
            </p:spPr>
            <p:txBody>
              <a:bodyPr rtlCol="0" anchor="ctr"/>
              <a:lstStyle/>
              <a:p>
                <a:endParaRPr lang="en-US"/>
              </a:p>
            </p:txBody>
          </p:sp>
          <p:sp>
            <p:nvSpPr>
              <p:cNvPr id="18" name="Freeform 538">
                <a:extLst>
                  <a:ext uri="{FF2B5EF4-FFF2-40B4-BE49-F238E27FC236}">
                    <a16:creationId xmlns:a16="http://schemas.microsoft.com/office/drawing/2014/main" id="{6BAB562A-6647-2457-1513-63412412D4B4}"/>
                  </a:ext>
                </a:extLst>
              </p:cNvPr>
              <p:cNvSpPr/>
              <p:nvPr/>
            </p:nvSpPr>
            <p:spPr>
              <a:xfrm>
                <a:off x="5906636" y="1058540"/>
                <a:ext cx="351889" cy="398614"/>
              </a:xfrm>
              <a:custGeom>
                <a:avLst/>
                <a:gdLst>
                  <a:gd name="connsiteX0" fmla="*/ 351889 w 351889"/>
                  <a:gd name="connsiteY0" fmla="*/ 151758 h 398614"/>
                  <a:gd name="connsiteX1" fmla="*/ 269687 w 351889"/>
                  <a:gd name="connsiteY1" fmla="*/ 221314 h 398614"/>
                  <a:gd name="connsiteX2" fmla="*/ 267880 w 351889"/>
                  <a:gd name="connsiteY2" fmla="*/ 314356 h 398614"/>
                  <a:gd name="connsiteX3" fmla="*/ 208261 w 351889"/>
                  <a:gd name="connsiteY3" fmla="*/ 394752 h 398614"/>
                  <a:gd name="connsiteX4" fmla="*/ 180258 w 351889"/>
                  <a:gd name="connsiteY4" fmla="*/ 392945 h 398614"/>
                  <a:gd name="connsiteX5" fmla="*/ 170322 w 351889"/>
                  <a:gd name="connsiteY5" fmla="*/ 304419 h 398614"/>
                  <a:gd name="connsiteX6" fmla="*/ 152255 w 351889"/>
                  <a:gd name="connsiteY6" fmla="*/ 202344 h 398614"/>
                  <a:gd name="connsiteX7" fmla="*/ 126962 w 351889"/>
                  <a:gd name="connsiteY7" fmla="*/ 195117 h 398614"/>
                  <a:gd name="connsiteX8" fmla="*/ 101669 w 351889"/>
                  <a:gd name="connsiteY8" fmla="*/ 198731 h 398614"/>
                  <a:gd name="connsiteX9" fmla="*/ 6820 w 351889"/>
                  <a:gd name="connsiteY9" fmla="*/ 177051 h 398614"/>
                  <a:gd name="connsiteX10" fmla="*/ 56503 w 351889"/>
                  <a:gd name="connsiteY10" fmla="*/ 71362 h 398614"/>
                  <a:gd name="connsiteX11" fmla="*/ 70053 w 351889"/>
                  <a:gd name="connsiteY11" fmla="*/ 61426 h 398614"/>
                  <a:gd name="connsiteX12" fmla="*/ 228134 w 351889"/>
                  <a:gd name="connsiteY12" fmla="*/ 0 h 398614"/>
                  <a:gd name="connsiteX13" fmla="*/ 351889 w 351889"/>
                  <a:gd name="connsiteY13" fmla="*/ 151758 h 3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89" h="398614">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F79037"/>
              </a:solidFill>
              <a:ln w="9028" cap="flat">
                <a:noFill/>
                <a:prstDash val="solid"/>
                <a:miter/>
              </a:ln>
            </p:spPr>
            <p:txBody>
              <a:bodyPr rtlCol="0" anchor="ctr"/>
              <a:lstStyle/>
              <a:p>
                <a:endParaRPr lang="en-US"/>
              </a:p>
            </p:txBody>
          </p:sp>
        </p:grpSp>
        <p:sp>
          <p:nvSpPr>
            <p:cNvPr id="16" name="Freeform 536">
              <a:extLst>
                <a:ext uri="{FF2B5EF4-FFF2-40B4-BE49-F238E27FC236}">
                  <a16:creationId xmlns:a16="http://schemas.microsoft.com/office/drawing/2014/main" id="{633567D1-1A4C-924F-B1EB-01033307386B}"/>
                </a:ext>
              </a:extLst>
            </p:cNvPr>
            <p:cNvSpPr/>
            <p:nvPr/>
          </p:nvSpPr>
          <p:spPr>
            <a:xfrm>
              <a:off x="5614841" y="786428"/>
              <a:ext cx="901130" cy="901727"/>
            </a:xfrm>
            <a:custGeom>
              <a:avLst/>
              <a:gdLst>
                <a:gd name="connsiteX0" fmla="*/ 887581 w 901130"/>
                <a:gd name="connsiteY0" fmla="*/ 104998 h 901727"/>
                <a:gd name="connsiteX1" fmla="*/ 855965 w 901130"/>
                <a:gd name="connsiteY1" fmla="*/ 33635 h 901727"/>
                <a:gd name="connsiteX2" fmla="*/ 841512 w 901130"/>
                <a:gd name="connsiteY2" fmla="*/ 27312 h 901727"/>
                <a:gd name="connsiteX3" fmla="*/ 768343 w 901130"/>
                <a:gd name="connsiteY3" fmla="*/ 54412 h 901727"/>
                <a:gd name="connsiteX4" fmla="*/ 663558 w 901130"/>
                <a:gd name="connsiteY4" fmla="*/ 154681 h 901727"/>
                <a:gd name="connsiteX5" fmla="*/ 657234 w 901130"/>
                <a:gd name="connsiteY5" fmla="*/ 272112 h 901727"/>
                <a:gd name="connsiteX6" fmla="*/ 586775 w 901130"/>
                <a:gd name="connsiteY6" fmla="*/ 210687 h 901727"/>
                <a:gd name="connsiteX7" fmla="*/ 525350 w 901130"/>
                <a:gd name="connsiteY7" fmla="*/ 116741 h 901727"/>
                <a:gd name="connsiteX8" fmla="*/ 504573 w 901130"/>
                <a:gd name="connsiteY8" fmla="*/ 133001 h 901727"/>
                <a:gd name="connsiteX9" fmla="*/ 553352 w 901130"/>
                <a:gd name="connsiteY9" fmla="*/ 204363 h 901727"/>
                <a:gd name="connsiteX10" fmla="*/ 433211 w 901130"/>
                <a:gd name="connsiteY10" fmla="*/ 180877 h 901727"/>
                <a:gd name="connsiteX11" fmla="*/ 319392 w 901130"/>
                <a:gd name="connsiteY11" fmla="*/ 25505 h 901727"/>
                <a:gd name="connsiteX12" fmla="*/ 352815 w 901130"/>
                <a:gd name="connsiteY12" fmla="*/ 29119 h 901727"/>
                <a:gd name="connsiteX13" fmla="*/ 455794 w 901130"/>
                <a:gd name="connsiteY13" fmla="*/ 82415 h 901727"/>
                <a:gd name="connsiteX14" fmla="*/ 472957 w 901130"/>
                <a:gd name="connsiteY14" fmla="*/ 62542 h 901727"/>
                <a:gd name="connsiteX15" fmla="*/ 358235 w 901130"/>
                <a:gd name="connsiteY15" fmla="*/ 3826 h 901727"/>
                <a:gd name="connsiteX16" fmla="*/ 154084 w 901130"/>
                <a:gd name="connsiteY16" fmla="*/ 48992 h 901727"/>
                <a:gd name="connsiteX17" fmla="*/ 61945 w 901130"/>
                <a:gd name="connsiteY17" fmla="*/ 114934 h 901727"/>
                <a:gd name="connsiteX18" fmla="*/ 60139 w 901130"/>
                <a:gd name="connsiteY18" fmla="*/ 133001 h 901727"/>
                <a:gd name="connsiteX19" fmla="*/ 119758 w 901130"/>
                <a:gd name="connsiteY19" fmla="*/ 226043 h 901727"/>
                <a:gd name="connsiteX20" fmla="*/ 182087 w 901130"/>
                <a:gd name="connsiteY20" fmla="*/ 290179 h 901727"/>
                <a:gd name="connsiteX21" fmla="*/ 164021 w 901130"/>
                <a:gd name="connsiteY21" fmla="*/ 306438 h 901727"/>
                <a:gd name="connsiteX22" fmla="*/ 93562 w 901130"/>
                <a:gd name="connsiteY22" fmla="*/ 411224 h 901727"/>
                <a:gd name="connsiteX23" fmla="*/ 71882 w 901130"/>
                <a:gd name="connsiteY23" fmla="*/ 521429 h 901727"/>
                <a:gd name="connsiteX24" fmla="*/ 124275 w 901130"/>
                <a:gd name="connsiteY24" fmla="*/ 695770 h 901727"/>
                <a:gd name="connsiteX25" fmla="*/ 262483 w 901130"/>
                <a:gd name="connsiteY25" fmla="*/ 807782 h 901727"/>
                <a:gd name="connsiteX26" fmla="*/ 272419 w 901130"/>
                <a:gd name="connsiteY26" fmla="*/ 783392 h 901727"/>
                <a:gd name="connsiteX27" fmla="*/ 215510 w 901130"/>
                <a:gd name="connsiteY27" fmla="*/ 751776 h 901727"/>
                <a:gd name="connsiteX28" fmla="*/ 192927 w 901130"/>
                <a:gd name="connsiteY28" fmla="*/ 647894 h 901727"/>
                <a:gd name="connsiteX29" fmla="*/ 208284 w 901130"/>
                <a:gd name="connsiteY29" fmla="*/ 600921 h 901727"/>
                <a:gd name="connsiteX30" fmla="*/ 227253 w 901130"/>
                <a:gd name="connsiteY30" fmla="*/ 553949 h 901727"/>
                <a:gd name="connsiteX31" fmla="*/ 214607 w 901130"/>
                <a:gd name="connsiteY31" fmla="*/ 514202 h 901727"/>
                <a:gd name="connsiteX32" fmla="*/ 182990 w 901130"/>
                <a:gd name="connsiteY32" fmla="*/ 500653 h 901727"/>
                <a:gd name="connsiteX33" fmla="*/ 165827 w 901130"/>
                <a:gd name="connsiteY33" fmla="*/ 494329 h 901727"/>
                <a:gd name="connsiteX34" fmla="*/ 143244 w 901130"/>
                <a:gd name="connsiteY34" fmla="*/ 458196 h 901727"/>
                <a:gd name="connsiteX35" fmla="*/ 118855 w 901130"/>
                <a:gd name="connsiteY35" fmla="*/ 418451 h 901727"/>
                <a:gd name="connsiteX36" fmla="*/ 201960 w 901130"/>
                <a:gd name="connsiteY36" fmla="*/ 308245 h 901727"/>
                <a:gd name="connsiteX37" fmla="*/ 313069 w 901130"/>
                <a:gd name="connsiteY37" fmla="*/ 349798 h 901727"/>
                <a:gd name="connsiteX38" fmla="*/ 273323 w 901130"/>
                <a:gd name="connsiteY38" fmla="*/ 476263 h 901727"/>
                <a:gd name="connsiteX39" fmla="*/ 396174 w 901130"/>
                <a:gd name="connsiteY39" fmla="*/ 512396 h 901727"/>
                <a:gd name="connsiteX40" fmla="*/ 420564 w 901130"/>
                <a:gd name="connsiteY40" fmla="*/ 508783 h 901727"/>
                <a:gd name="connsiteX41" fmla="*/ 425081 w 901130"/>
                <a:gd name="connsiteY41" fmla="*/ 509686 h 901727"/>
                <a:gd name="connsiteX42" fmla="*/ 435017 w 901130"/>
                <a:gd name="connsiteY42" fmla="*/ 591888 h 901727"/>
                <a:gd name="connsiteX43" fmla="*/ 450374 w 901130"/>
                <a:gd name="connsiteY43" fmla="*/ 696673 h 901727"/>
                <a:gd name="connsiteX44" fmla="*/ 483797 w 901130"/>
                <a:gd name="connsiteY44" fmla="*/ 712933 h 901727"/>
                <a:gd name="connsiteX45" fmla="*/ 509993 w 901130"/>
                <a:gd name="connsiteY45" fmla="*/ 706610 h 901727"/>
                <a:gd name="connsiteX46" fmla="*/ 584968 w 901130"/>
                <a:gd name="connsiteY46" fmla="*/ 597308 h 901727"/>
                <a:gd name="connsiteX47" fmla="*/ 584065 w 901130"/>
                <a:gd name="connsiteY47" fmla="*/ 519622 h 901727"/>
                <a:gd name="connsiteX48" fmla="*/ 649104 w 901130"/>
                <a:gd name="connsiteY48" fmla="*/ 465423 h 901727"/>
                <a:gd name="connsiteX49" fmla="*/ 655428 w 901130"/>
                <a:gd name="connsiteY49" fmla="*/ 528655 h 901727"/>
                <a:gd name="connsiteX50" fmla="*/ 571419 w 901130"/>
                <a:gd name="connsiteY50" fmla="*/ 724676 h 901727"/>
                <a:gd name="connsiteX51" fmla="*/ 345588 w 901130"/>
                <a:gd name="connsiteY51" fmla="*/ 802362 h 901727"/>
                <a:gd name="connsiteX52" fmla="*/ 342878 w 901130"/>
                <a:gd name="connsiteY52" fmla="*/ 828558 h 901727"/>
                <a:gd name="connsiteX53" fmla="*/ 589485 w 901130"/>
                <a:gd name="connsiteY53" fmla="*/ 743646 h 901727"/>
                <a:gd name="connsiteX54" fmla="*/ 681624 w 901130"/>
                <a:gd name="connsiteY54" fmla="*/ 528655 h 901727"/>
                <a:gd name="connsiteX55" fmla="*/ 543416 w 901130"/>
                <a:gd name="connsiteY55" fmla="*/ 269402 h 901727"/>
                <a:gd name="connsiteX56" fmla="*/ 581355 w 901130"/>
                <a:gd name="connsiteY56" fmla="*/ 239592 h 901727"/>
                <a:gd name="connsiteX57" fmla="*/ 661751 w 901130"/>
                <a:gd name="connsiteY57" fmla="*/ 320891 h 901727"/>
                <a:gd name="connsiteX58" fmla="*/ 722273 w 901130"/>
                <a:gd name="connsiteY58" fmla="*/ 581951 h 901727"/>
                <a:gd name="connsiteX59" fmla="*/ 319392 w 901130"/>
                <a:gd name="connsiteY59" fmla="*/ 870111 h 901727"/>
                <a:gd name="connsiteX60" fmla="*/ 91755 w 901130"/>
                <a:gd name="connsiteY60" fmla="*/ 728290 h 901727"/>
                <a:gd name="connsiteX61" fmla="*/ 31233 w 901130"/>
                <a:gd name="connsiteY61" fmla="*/ 467230 h 901727"/>
                <a:gd name="connsiteX62" fmla="*/ 5036 w 901130"/>
                <a:gd name="connsiteY62" fmla="*/ 462713 h 901727"/>
                <a:gd name="connsiteX63" fmla="*/ 70075 w 901130"/>
                <a:gd name="connsiteY63" fmla="*/ 743646 h 901727"/>
                <a:gd name="connsiteX64" fmla="*/ 314875 w 901130"/>
                <a:gd name="connsiteY64" fmla="*/ 896307 h 901727"/>
                <a:gd name="connsiteX65" fmla="*/ 377205 w 901130"/>
                <a:gd name="connsiteY65" fmla="*/ 901728 h 901727"/>
                <a:gd name="connsiteX66" fmla="*/ 595808 w 901130"/>
                <a:gd name="connsiteY66" fmla="*/ 831268 h 901727"/>
                <a:gd name="connsiteX67" fmla="*/ 748470 w 901130"/>
                <a:gd name="connsiteY67" fmla="*/ 586468 h 901727"/>
                <a:gd name="connsiteX68" fmla="*/ 722273 w 901130"/>
                <a:gd name="connsiteY68" fmla="*/ 375091 h 901727"/>
                <a:gd name="connsiteX69" fmla="*/ 782796 w 901130"/>
                <a:gd name="connsiteY69" fmla="*/ 350701 h 901727"/>
                <a:gd name="connsiteX70" fmla="*/ 887581 w 901130"/>
                <a:gd name="connsiteY70" fmla="*/ 250432 h 901727"/>
                <a:gd name="connsiteX71" fmla="*/ 887581 w 901130"/>
                <a:gd name="connsiteY71" fmla="*/ 104998 h 901727"/>
                <a:gd name="connsiteX72" fmla="*/ 121565 w 901130"/>
                <a:gd name="connsiteY72" fmla="*/ 467230 h 901727"/>
                <a:gd name="connsiteX73" fmla="*/ 150471 w 901130"/>
                <a:gd name="connsiteY73" fmla="*/ 511493 h 901727"/>
                <a:gd name="connsiteX74" fmla="*/ 176667 w 901130"/>
                <a:gd name="connsiteY74" fmla="*/ 523236 h 901727"/>
                <a:gd name="connsiteX75" fmla="*/ 202864 w 901130"/>
                <a:gd name="connsiteY75" fmla="*/ 544916 h 901727"/>
                <a:gd name="connsiteX76" fmla="*/ 185701 w 901130"/>
                <a:gd name="connsiteY76" fmla="*/ 586468 h 901727"/>
                <a:gd name="connsiteX77" fmla="*/ 171247 w 901130"/>
                <a:gd name="connsiteY77" fmla="*/ 659637 h 901727"/>
                <a:gd name="connsiteX78" fmla="*/ 191121 w 901130"/>
                <a:gd name="connsiteY78" fmla="*/ 730096 h 901727"/>
                <a:gd name="connsiteX79" fmla="*/ 109822 w 901130"/>
                <a:gd name="connsiteY79" fmla="*/ 445550 h 901727"/>
                <a:gd name="connsiteX80" fmla="*/ 121565 w 901130"/>
                <a:gd name="connsiteY80" fmla="*/ 467230 h 901727"/>
                <a:gd name="connsiteX81" fmla="*/ 760213 w 901130"/>
                <a:gd name="connsiteY81" fmla="*/ 207976 h 901727"/>
                <a:gd name="connsiteX82" fmla="*/ 722273 w 901130"/>
                <a:gd name="connsiteY82" fmla="*/ 116741 h 901727"/>
                <a:gd name="connsiteX83" fmla="*/ 780086 w 901130"/>
                <a:gd name="connsiteY83" fmla="*/ 77898 h 901727"/>
                <a:gd name="connsiteX84" fmla="*/ 821639 w 901130"/>
                <a:gd name="connsiteY84" fmla="*/ 60735 h 901727"/>
                <a:gd name="connsiteX85" fmla="*/ 760213 w 901130"/>
                <a:gd name="connsiteY85" fmla="*/ 207976 h 901727"/>
                <a:gd name="connsiteX86" fmla="*/ 846932 w 901130"/>
                <a:gd name="connsiteY86" fmla="*/ 70671 h 901727"/>
                <a:gd name="connsiteX87" fmla="*/ 863192 w 901130"/>
                <a:gd name="connsiteY87" fmla="*/ 113127 h 901727"/>
                <a:gd name="connsiteX88" fmla="*/ 874935 w 901130"/>
                <a:gd name="connsiteY88" fmla="*/ 176360 h 901727"/>
                <a:gd name="connsiteX89" fmla="*/ 787313 w 901130"/>
                <a:gd name="connsiteY89" fmla="*/ 212493 h 901727"/>
                <a:gd name="connsiteX90" fmla="*/ 846932 w 901130"/>
                <a:gd name="connsiteY90" fmla="*/ 70671 h 901727"/>
                <a:gd name="connsiteX91" fmla="*/ 688850 w 901130"/>
                <a:gd name="connsiteY91" fmla="*/ 164617 h 901727"/>
                <a:gd name="connsiteX92" fmla="*/ 703304 w 901130"/>
                <a:gd name="connsiteY92" fmla="*/ 139324 h 901727"/>
                <a:gd name="connsiteX93" fmla="*/ 745760 w 901130"/>
                <a:gd name="connsiteY93" fmla="*/ 243206 h 901727"/>
                <a:gd name="connsiteX94" fmla="*/ 707820 w 901130"/>
                <a:gd name="connsiteY94" fmla="*/ 334441 h 901727"/>
                <a:gd name="connsiteX95" fmla="*/ 690657 w 901130"/>
                <a:gd name="connsiteY95" fmla="*/ 291082 h 901727"/>
                <a:gd name="connsiteX96" fmla="*/ 688850 w 901130"/>
                <a:gd name="connsiteY96" fmla="*/ 164617 h 901727"/>
                <a:gd name="connsiteX97" fmla="*/ 772860 w 901130"/>
                <a:gd name="connsiteY97" fmla="*/ 325408 h 901727"/>
                <a:gd name="connsiteX98" fmla="*/ 732210 w 901130"/>
                <a:gd name="connsiteY98" fmla="*/ 342571 h 901727"/>
                <a:gd name="connsiteX99" fmla="*/ 771956 w 901130"/>
                <a:gd name="connsiteY99" fmla="*/ 247723 h 901727"/>
                <a:gd name="connsiteX100" fmla="*/ 873128 w 901130"/>
                <a:gd name="connsiteY100" fmla="*/ 206170 h 901727"/>
                <a:gd name="connsiteX101" fmla="*/ 864095 w 901130"/>
                <a:gd name="connsiteY101" fmla="*/ 239592 h 901727"/>
                <a:gd name="connsiteX102" fmla="*/ 772860 w 901130"/>
                <a:gd name="connsiteY102" fmla="*/ 325408 h 901727"/>
                <a:gd name="connsiteX103" fmla="*/ 297712 w 901130"/>
                <a:gd name="connsiteY103" fmla="*/ 318182 h 901727"/>
                <a:gd name="connsiteX104" fmla="*/ 284163 w 901130"/>
                <a:gd name="connsiteY104" fmla="*/ 314569 h 901727"/>
                <a:gd name="connsiteX105" fmla="*/ 430501 w 901130"/>
                <a:gd name="connsiteY105" fmla="*/ 207073 h 901727"/>
                <a:gd name="connsiteX106" fmla="*/ 550642 w 901130"/>
                <a:gd name="connsiteY106" fmla="*/ 230559 h 901727"/>
                <a:gd name="connsiteX107" fmla="*/ 297712 w 901130"/>
                <a:gd name="connsiteY107" fmla="*/ 318182 h 901727"/>
                <a:gd name="connsiteX108" fmla="*/ 164021 w 901130"/>
                <a:gd name="connsiteY108" fmla="*/ 235979 h 901727"/>
                <a:gd name="connsiteX109" fmla="*/ 97175 w 901130"/>
                <a:gd name="connsiteY109" fmla="*/ 142937 h 901727"/>
                <a:gd name="connsiteX110" fmla="*/ 249836 w 901130"/>
                <a:gd name="connsiteY110" fmla="*/ 172747 h 901727"/>
                <a:gd name="connsiteX111" fmla="*/ 164021 w 901130"/>
                <a:gd name="connsiteY111" fmla="*/ 235979 h 901727"/>
                <a:gd name="connsiteX112" fmla="*/ 191121 w 901130"/>
                <a:gd name="connsiteY112" fmla="*/ 59832 h 901727"/>
                <a:gd name="connsiteX113" fmla="*/ 255256 w 901130"/>
                <a:gd name="connsiteY113" fmla="*/ 147454 h 901727"/>
                <a:gd name="connsiteX114" fmla="*/ 100788 w 901130"/>
                <a:gd name="connsiteY114" fmla="*/ 117644 h 901727"/>
                <a:gd name="connsiteX115" fmla="*/ 191121 w 901130"/>
                <a:gd name="connsiteY115" fmla="*/ 59832 h 901727"/>
                <a:gd name="connsiteX116" fmla="*/ 293196 w 901130"/>
                <a:gd name="connsiteY116" fmla="*/ 154681 h 901727"/>
                <a:gd name="connsiteX117" fmla="*/ 215510 w 901130"/>
                <a:gd name="connsiteY117" fmla="*/ 48992 h 901727"/>
                <a:gd name="connsiteX118" fmla="*/ 289583 w 901130"/>
                <a:gd name="connsiteY118" fmla="*/ 28216 h 901727"/>
                <a:gd name="connsiteX119" fmla="*/ 397078 w 901130"/>
                <a:gd name="connsiteY119" fmla="*/ 174554 h 901727"/>
                <a:gd name="connsiteX120" fmla="*/ 293196 w 901130"/>
                <a:gd name="connsiteY120" fmla="*/ 154681 h 901727"/>
                <a:gd name="connsiteX121" fmla="*/ 285066 w 901130"/>
                <a:gd name="connsiteY121" fmla="*/ 179973 h 901727"/>
                <a:gd name="connsiteX122" fmla="*/ 394368 w 901130"/>
                <a:gd name="connsiteY122" fmla="*/ 201653 h 901727"/>
                <a:gd name="connsiteX123" fmla="*/ 253450 w 901130"/>
                <a:gd name="connsiteY123" fmla="*/ 304632 h 901727"/>
                <a:gd name="connsiteX124" fmla="*/ 182087 w 901130"/>
                <a:gd name="connsiteY124" fmla="*/ 254949 h 901727"/>
                <a:gd name="connsiteX125" fmla="*/ 285066 w 901130"/>
                <a:gd name="connsiteY125" fmla="*/ 179973 h 901727"/>
                <a:gd name="connsiteX126" fmla="*/ 642781 w 901130"/>
                <a:gd name="connsiteY126" fmla="*/ 437420 h 901727"/>
                <a:gd name="connsiteX127" fmla="*/ 560579 w 901130"/>
                <a:gd name="connsiteY127" fmla="*/ 506976 h 901727"/>
                <a:gd name="connsiteX128" fmla="*/ 558772 w 901130"/>
                <a:gd name="connsiteY128" fmla="*/ 600018 h 901727"/>
                <a:gd name="connsiteX129" fmla="*/ 499153 w 901130"/>
                <a:gd name="connsiteY129" fmla="*/ 680414 h 901727"/>
                <a:gd name="connsiteX130" fmla="*/ 471150 w 901130"/>
                <a:gd name="connsiteY130" fmla="*/ 678607 h 901727"/>
                <a:gd name="connsiteX131" fmla="*/ 461214 w 901130"/>
                <a:gd name="connsiteY131" fmla="*/ 590082 h 901727"/>
                <a:gd name="connsiteX132" fmla="*/ 443147 w 901130"/>
                <a:gd name="connsiteY132" fmla="*/ 488006 h 901727"/>
                <a:gd name="connsiteX133" fmla="*/ 417854 w 901130"/>
                <a:gd name="connsiteY133" fmla="*/ 480779 h 901727"/>
                <a:gd name="connsiteX134" fmla="*/ 392561 w 901130"/>
                <a:gd name="connsiteY134" fmla="*/ 484393 h 901727"/>
                <a:gd name="connsiteX135" fmla="*/ 297712 w 901130"/>
                <a:gd name="connsiteY135" fmla="*/ 462713 h 901727"/>
                <a:gd name="connsiteX136" fmla="*/ 347395 w 901130"/>
                <a:gd name="connsiteY136" fmla="*/ 357024 h 901727"/>
                <a:gd name="connsiteX137" fmla="*/ 360945 w 901130"/>
                <a:gd name="connsiteY137" fmla="*/ 347088 h 901727"/>
                <a:gd name="connsiteX138" fmla="*/ 519026 w 901130"/>
                <a:gd name="connsiteY138" fmla="*/ 285662 h 901727"/>
                <a:gd name="connsiteX139" fmla="*/ 642781 w 901130"/>
                <a:gd name="connsiteY139" fmla="*/ 437420 h 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1130" h="901727">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solidFill>
              <a:srgbClr val="010101"/>
            </a:solidFill>
            <a:ln w="9028" cap="flat">
              <a:noFill/>
              <a:prstDash val="solid"/>
              <a:miter/>
            </a:ln>
          </p:spPr>
          <p:txBody>
            <a:bodyPr rtlCol="0" anchor="ctr"/>
            <a:lstStyle/>
            <a:p>
              <a:endParaRPr lang="en-US"/>
            </a:p>
          </p:txBody>
        </p:sp>
      </p:grpSp>
      <p:grpSp>
        <p:nvGrpSpPr>
          <p:cNvPr id="20" name="Graphic 3">
            <a:extLst>
              <a:ext uri="{FF2B5EF4-FFF2-40B4-BE49-F238E27FC236}">
                <a16:creationId xmlns:a16="http://schemas.microsoft.com/office/drawing/2014/main" id="{6B21E0C7-6064-3173-CA24-FB0688036C8F}"/>
              </a:ext>
            </a:extLst>
          </p:cNvPr>
          <p:cNvGrpSpPr/>
          <p:nvPr/>
        </p:nvGrpSpPr>
        <p:grpSpPr>
          <a:xfrm>
            <a:off x="10301269" y="4502312"/>
            <a:ext cx="1091621" cy="1108075"/>
            <a:chOff x="4420248" y="5325487"/>
            <a:chExt cx="1091621" cy="1108075"/>
          </a:xfrm>
        </p:grpSpPr>
        <p:grpSp>
          <p:nvGrpSpPr>
            <p:cNvPr id="21" name="Graphic 3">
              <a:extLst>
                <a:ext uri="{FF2B5EF4-FFF2-40B4-BE49-F238E27FC236}">
                  <a16:creationId xmlns:a16="http://schemas.microsoft.com/office/drawing/2014/main" id="{1F14A83F-3994-16BD-F636-37BA796AC05D}"/>
                </a:ext>
              </a:extLst>
            </p:cNvPr>
            <p:cNvGrpSpPr/>
            <p:nvPr/>
          </p:nvGrpSpPr>
          <p:grpSpPr>
            <a:xfrm>
              <a:off x="4420248" y="5325487"/>
              <a:ext cx="965453" cy="1091619"/>
              <a:chOff x="4420248" y="5325487"/>
              <a:chExt cx="965453" cy="1091619"/>
            </a:xfrm>
            <a:solidFill>
              <a:srgbClr val="000000"/>
            </a:solidFill>
          </p:grpSpPr>
          <p:sp>
            <p:nvSpPr>
              <p:cNvPr id="33" name="Freeform 1301">
                <a:extLst>
                  <a:ext uri="{FF2B5EF4-FFF2-40B4-BE49-F238E27FC236}">
                    <a16:creationId xmlns:a16="http://schemas.microsoft.com/office/drawing/2014/main" id="{05B5DBB6-4486-8438-52CE-C8CF86704BD4}"/>
                  </a:ext>
                </a:extLst>
              </p:cNvPr>
              <p:cNvSpPr/>
              <p:nvPr/>
            </p:nvSpPr>
            <p:spPr>
              <a:xfrm>
                <a:off x="4653384" y="5553136"/>
                <a:ext cx="98739" cy="101482"/>
              </a:xfrm>
              <a:custGeom>
                <a:avLst/>
                <a:gdLst>
                  <a:gd name="connsiteX0" fmla="*/ 79540 w 98739"/>
                  <a:gd name="connsiteY0" fmla="*/ 0 h 101482"/>
                  <a:gd name="connsiteX1" fmla="*/ 0 w 98739"/>
                  <a:gd name="connsiteY1" fmla="*/ 76797 h 101482"/>
                  <a:gd name="connsiteX2" fmla="*/ 13714 w 98739"/>
                  <a:gd name="connsiteY2" fmla="*/ 101483 h 101482"/>
                  <a:gd name="connsiteX3" fmla="*/ 30170 w 98739"/>
                  <a:gd name="connsiteY3" fmla="*/ 79540 h 101482"/>
                  <a:gd name="connsiteX4" fmla="*/ 79540 w 98739"/>
                  <a:gd name="connsiteY4" fmla="*/ 30171 h 101482"/>
                  <a:gd name="connsiteX5" fmla="*/ 98739 w 98739"/>
                  <a:gd name="connsiteY5" fmla="*/ 13714 h 101482"/>
                  <a:gd name="connsiteX6" fmla="*/ 79540 w 98739"/>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739" h="101482">
                    <a:moveTo>
                      <a:pt x="79540" y="0"/>
                    </a:moveTo>
                    <a:cubicBezTo>
                      <a:pt x="35656" y="0"/>
                      <a:pt x="0" y="32913"/>
                      <a:pt x="0" y="76797"/>
                    </a:cubicBezTo>
                    <a:cubicBezTo>
                      <a:pt x="0" y="93254"/>
                      <a:pt x="2743" y="98740"/>
                      <a:pt x="13714" y="101483"/>
                    </a:cubicBezTo>
                    <a:cubicBezTo>
                      <a:pt x="24685" y="101483"/>
                      <a:pt x="30170" y="95997"/>
                      <a:pt x="30170" y="79540"/>
                    </a:cubicBezTo>
                    <a:cubicBezTo>
                      <a:pt x="32913" y="52112"/>
                      <a:pt x="52112" y="32913"/>
                      <a:pt x="79540" y="30171"/>
                    </a:cubicBezTo>
                    <a:cubicBezTo>
                      <a:pt x="93254" y="30171"/>
                      <a:pt x="98739" y="24685"/>
                      <a:pt x="98739" y="13714"/>
                    </a:cubicBezTo>
                    <a:cubicBezTo>
                      <a:pt x="98739" y="5486"/>
                      <a:pt x="90511" y="0"/>
                      <a:pt x="79540" y="0"/>
                    </a:cubicBezTo>
                    <a:close/>
                  </a:path>
                </a:pathLst>
              </a:custGeom>
              <a:solidFill>
                <a:srgbClr val="000000"/>
              </a:solidFill>
              <a:ln w="27426" cap="flat">
                <a:noFill/>
                <a:prstDash val="solid"/>
                <a:miter/>
              </a:ln>
            </p:spPr>
            <p:txBody>
              <a:bodyPr rtlCol="0" anchor="ctr"/>
              <a:lstStyle/>
              <a:p>
                <a:endParaRPr lang="en-US"/>
              </a:p>
            </p:txBody>
          </p:sp>
          <p:sp>
            <p:nvSpPr>
              <p:cNvPr id="34" name="Freeform 1302">
                <a:extLst>
                  <a:ext uri="{FF2B5EF4-FFF2-40B4-BE49-F238E27FC236}">
                    <a16:creationId xmlns:a16="http://schemas.microsoft.com/office/drawing/2014/main" id="{1CF3524A-911A-6490-E127-4CD7E5AE378C}"/>
                  </a:ext>
                </a:extLst>
              </p:cNvPr>
              <p:cNvSpPr/>
              <p:nvPr/>
            </p:nvSpPr>
            <p:spPr>
              <a:xfrm>
                <a:off x="4420248" y="5325487"/>
                <a:ext cx="342845" cy="341238"/>
              </a:xfrm>
              <a:custGeom>
                <a:avLst/>
                <a:gdLst>
                  <a:gd name="connsiteX0" fmla="*/ 342846 w 342845"/>
                  <a:gd name="connsiteY0" fmla="*/ 16456 h 341238"/>
                  <a:gd name="connsiteX1" fmla="*/ 320904 w 342845"/>
                  <a:gd name="connsiteY1" fmla="*/ 0 h 341238"/>
                  <a:gd name="connsiteX2" fmla="*/ 266048 w 342845"/>
                  <a:gd name="connsiteY2" fmla="*/ 2742 h 341238"/>
                  <a:gd name="connsiteX3" fmla="*/ 0 w 342845"/>
                  <a:gd name="connsiteY3" fmla="*/ 301704 h 341238"/>
                  <a:gd name="connsiteX4" fmla="*/ 0 w 342845"/>
                  <a:gd name="connsiteY4" fmla="*/ 326389 h 341238"/>
                  <a:gd name="connsiteX5" fmla="*/ 10971 w 342845"/>
                  <a:gd name="connsiteY5" fmla="*/ 340102 h 341238"/>
                  <a:gd name="connsiteX6" fmla="*/ 24685 w 342845"/>
                  <a:gd name="connsiteY6" fmla="*/ 337359 h 341238"/>
                  <a:gd name="connsiteX7" fmla="*/ 30170 w 342845"/>
                  <a:gd name="connsiteY7" fmla="*/ 320903 h 341238"/>
                  <a:gd name="connsiteX8" fmla="*/ 65826 w 342845"/>
                  <a:gd name="connsiteY8" fmla="*/ 172794 h 341238"/>
                  <a:gd name="connsiteX9" fmla="*/ 318161 w 342845"/>
                  <a:gd name="connsiteY9" fmla="*/ 32913 h 341238"/>
                  <a:gd name="connsiteX10" fmla="*/ 342846 w 342845"/>
                  <a:gd name="connsiteY10" fmla="*/ 16456 h 34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2845" h="341238">
                    <a:moveTo>
                      <a:pt x="342846" y="16456"/>
                    </a:moveTo>
                    <a:cubicBezTo>
                      <a:pt x="342846" y="5485"/>
                      <a:pt x="334618" y="0"/>
                      <a:pt x="320904" y="0"/>
                    </a:cubicBezTo>
                    <a:cubicBezTo>
                      <a:pt x="301704" y="0"/>
                      <a:pt x="285248" y="0"/>
                      <a:pt x="266048" y="2742"/>
                    </a:cubicBezTo>
                    <a:cubicBezTo>
                      <a:pt x="115196" y="24685"/>
                      <a:pt x="2743" y="148109"/>
                      <a:pt x="0" y="301704"/>
                    </a:cubicBezTo>
                    <a:cubicBezTo>
                      <a:pt x="0" y="309932"/>
                      <a:pt x="0" y="318160"/>
                      <a:pt x="0" y="326389"/>
                    </a:cubicBezTo>
                    <a:cubicBezTo>
                      <a:pt x="0" y="331874"/>
                      <a:pt x="5485" y="337359"/>
                      <a:pt x="10971" y="340102"/>
                    </a:cubicBezTo>
                    <a:cubicBezTo>
                      <a:pt x="13714" y="342845"/>
                      <a:pt x="21942" y="340102"/>
                      <a:pt x="24685" y="337359"/>
                    </a:cubicBezTo>
                    <a:cubicBezTo>
                      <a:pt x="27428" y="331874"/>
                      <a:pt x="30170" y="326389"/>
                      <a:pt x="30170" y="320903"/>
                    </a:cubicBezTo>
                    <a:cubicBezTo>
                      <a:pt x="30170" y="268790"/>
                      <a:pt x="38399" y="219421"/>
                      <a:pt x="65826" y="172794"/>
                    </a:cubicBezTo>
                    <a:cubicBezTo>
                      <a:pt x="123425" y="76797"/>
                      <a:pt x="205708" y="30170"/>
                      <a:pt x="318161" y="32913"/>
                    </a:cubicBezTo>
                    <a:cubicBezTo>
                      <a:pt x="334618" y="32913"/>
                      <a:pt x="342846" y="27428"/>
                      <a:pt x="342846" y="16456"/>
                    </a:cubicBezTo>
                    <a:close/>
                  </a:path>
                </a:pathLst>
              </a:custGeom>
              <a:solidFill>
                <a:srgbClr val="000000"/>
              </a:solidFill>
              <a:ln w="27426" cap="flat">
                <a:noFill/>
                <a:prstDash val="solid"/>
                <a:miter/>
              </a:ln>
            </p:spPr>
            <p:txBody>
              <a:bodyPr rtlCol="0" anchor="ctr"/>
              <a:lstStyle/>
              <a:p>
                <a:endParaRPr lang="en-US"/>
              </a:p>
            </p:txBody>
          </p:sp>
          <p:sp>
            <p:nvSpPr>
              <p:cNvPr id="35" name="Freeform 1303">
                <a:extLst>
                  <a:ext uri="{FF2B5EF4-FFF2-40B4-BE49-F238E27FC236}">
                    <a16:creationId xmlns:a16="http://schemas.microsoft.com/office/drawing/2014/main" id="{82064766-847E-334B-D70D-D7D78FB90B1A}"/>
                  </a:ext>
                </a:extLst>
              </p:cNvPr>
              <p:cNvSpPr/>
              <p:nvPr/>
            </p:nvSpPr>
            <p:spPr>
              <a:xfrm>
                <a:off x="4540930" y="5443080"/>
                <a:ext cx="213935" cy="217023"/>
              </a:xfrm>
              <a:custGeom>
                <a:avLst/>
                <a:gdLst>
                  <a:gd name="connsiteX0" fmla="*/ 30171 w 213935"/>
                  <a:gd name="connsiteY0" fmla="*/ 200567 h 217023"/>
                  <a:gd name="connsiteX1" fmla="*/ 30171 w 213935"/>
                  <a:gd name="connsiteY1" fmla="*/ 189596 h 217023"/>
                  <a:gd name="connsiteX2" fmla="*/ 183765 w 213935"/>
                  <a:gd name="connsiteY2" fmla="*/ 33259 h 217023"/>
                  <a:gd name="connsiteX3" fmla="*/ 197479 w 213935"/>
                  <a:gd name="connsiteY3" fmla="*/ 33259 h 217023"/>
                  <a:gd name="connsiteX4" fmla="*/ 213936 w 213935"/>
                  <a:gd name="connsiteY4" fmla="*/ 16803 h 217023"/>
                  <a:gd name="connsiteX5" fmla="*/ 197479 w 213935"/>
                  <a:gd name="connsiteY5" fmla="*/ 346 h 217023"/>
                  <a:gd name="connsiteX6" fmla="*/ 5485 w 213935"/>
                  <a:gd name="connsiteY6" fmla="*/ 140227 h 217023"/>
                  <a:gd name="connsiteX7" fmla="*/ 0 w 213935"/>
                  <a:gd name="connsiteY7" fmla="*/ 203310 h 217023"/>
                  <a:gd name="connsiteX8" fmla="*/ 16457 w 213935"/>
                  <a:gd name="connsiteY8" fmla="*/ 217024 h 217023"/>
                  <a:gd name="connsiteX9" fmla="*/ 30171 w 213935"/>
                  <a:gd name="connsiteY9" fmla="*/ 200567 h 217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935" h="217023">
                    <a:moveTo>
                      <a:pt x="30171" y="200567"/>
                    </a:moveTo>
                    <a:cubicBezTo>
                      <a:pt x="30171" y="197825"/>
                      <a:pt x="30171" y="192339"/>
                      <a:pt x="30171" y="189596"/>
                    </a:cubicBezTo>
                    <a:cubicBezTo>
                      <a:pt x="30171" y="104571"/>
                      <a:pt x="98740" y="33259"/>
                      <a:pt x="183765" y="33259"/>
                    </a:cubicBezTo>
                    <a:cubicBezTo>
                      <a:pt x="189251" y="33259"/>
                      <a:pt x="191994" y="33259"/>
                      <a:pt x="197479" y="33259"/>
                    </a:cubicBezTo>
                    <a:cubicBezTo>
                      <a:pt x="208450" y="33259"/>
                      <a:pt x="213936" y="25031"/>
                      <a:pt x="213936" y="16803"/>
                    </a:cubicBezTo>
                    <a:cubicBezTo>
                      <a:pt x="213936" y="8574"/>
                      <a:pt x="208450" y="346"/>
                      <a:pt x="197479" y="346"/>
                    </a:cubicBezTo>
                    <a:cubicBezTo>
                      <a:pt x="109711" y="-5140"/>
                      <a:pt x="27428" y="55201"/>
                      <a:pt x="5485" y="140227"/>
                    </a:cubicBezTo>
                    <a:cubicBezTo>
                      <a:pt x="0" y="159426"/>
                      <a:pt x="0" y="181368"/>
                      <a:pt x="0" y="203310"/>
                    </a:cubicBezTo>
                    <a:cubicBezTo>
                      <a:pt x="0" y="211539"/>
                      <a:pt x="8228" y="217024"/>
                      <a:pt x="16457" y="217024"/>
                    </a:cubicBezTo>
                    <a:cubicBezTo>
                      <a:pt x="27428" y="217024"/>
                      <a:pt x="30171" y="208796"/>
                      <a:pt x="30171" y="200567"/>
                    </a:cubicBezTo>
                    <a:close/>
                  </a:path>
                </a:pathLst>
              </a:custGeom>
              <a:solidFill>
                <a:srgbClr val="000000"/>
              </a:solidFill>
              <a:ln w="27426" cap="flat">
                <a:noFill/>
                <a:prstDash val="solid"/>
                <a:miter/>
              </a:ln>
            </p:spPr>
            <p:txBody>
              <a:bodyPr rtlCol="0" anchor="ctr"/>
              <a:lstStyle/>
              <a:p>
                <a:endParaRPr lang="en-US"/>
              </a:p>
            </p:txBody>
          </p:sp>
          <p:sp>
            <p:nvSpPr>
              <p:cNvPr id="36" name="Freeform 1304">
                <a:extLst>
                  <a:ext uri="{FF2B5EF4-FFF2-40B4-BE49-F238E27FC236}">
                    <a16:creationId xmlns:a16="http://schemas.microsoft.com/office/drawing/2014/main" id="{9F572ECA-4C67-72FF-72E8-20543DB09D6A}"/>
                  </a:ext>
                </a:extLst>
              </p:cNvPr>
              <p:cNvSpPr/>
              <p:nvPr/>
            </p:nvSpPr>
            <p:spPr>
              <a:xfrm>
                <a:off x="4560129" y="5533525"/>
                <a:ext cx="825572" cy="307600"/>
              </a:xfrm>
              <a:custGeom>
                <a:avLst/>
                <a:gdLst>
                  <a:gd name="connsiteX0" fmla="*/ 411415 w 825572"/>
                  <a:gd name="connsiteY0" fmla="*/ 304858 h 307600"/>
                  <a:gd name="connsiteX1" fmla="*/ 411415 w 825572"/>
                  <a:gd name="connsiteY1" fmla="*/ 307601 h 307600"/>
                  <a:gd name="connsiteX2" fmla="*/ 548554 w 825572"/>
                  <a:gd name="connsiteY2" fmla="*/ 293887 h 307600"/>
                  <a:gd name="connsiteX3" fmla="*/ 751519 w 825572"/>
                  <a:gd name="connsiteY3" fmla="*/ 258232 h 307600"/>
                  <a:gd name="connsiteX4" fmla="*/ 809117 w 825572"/>
                  <a:gd name="connsiteY4" fmla="*/ 247260 h 307600"/>
                  <a:gd name="connsiteX5" fmla="*/ 825573 w 825572"/>
                  <a:gd name="connsiteY5" fmla="*/ 230804 h 307600"/>
                  <a:gd name="connsiteX6" fmla="*/ 809117 w 825572"/>
                  <a:gd name="connsiteY6" fmla="*/ 214347 h 307600"/>
                  <a:gd name="connsiteX7" fmla="*/ 803631 w 825572"/>
                  <a:gd name="connsiteY7" fmla="*/ 211604 h 307600"/>
                  <a:gd name="connsiteX8" fmla="*/ 608894 w 825572"/>
                  <a:gd name="connsiteY8" fmla="*/ 162235 h 307600"/>
                  <a:gd name="connsiteX9" fmla="*/ 592438 w 825572"/>
                  <a:gd name="connsiteY9" fmla="*/ 145778 h 307600"/>
                  <a:gd name="connsiteX10" fmla="*/ 548554 w 825572"/>
                  <a:gd name="connsiteY10" fmla="*/ 33325 h 307600"/>
                  <a:gd name="connsiteX11" fmla="*/ 490956 w 825572"/>
                  <a:gd name="connsiteY11" fmla="*/ 411 h 307600"/>
                  <a:gd name="connsiteX12" fmla="*/ 438843 w 825572"/>
                  <a:gd name="connsiteY12" fmla="*/ 8640 h 307600"/>
                  <a:gd name="connsiteX13" fmla="*/ 342846 w 825572"/>
                  <a:gd name="connsiteY13" fmla="*/ 3154 h 307600"/>
                  <a:gd name="connsiteX14" fmla="*/ 279762 w 825572"/>
                  <a:gd name="connsiteY14" fmla="*/ 36068 h 307600"/>
                  <a:gd name="connsiteX15" fmla="*/ 224907 w 825572"/>
                  <a:gd name="connsiteY15" fmla="*/ 154006 h 307600"/>
                  <a:gd name="connsiteX16" fmla="*/ 205708 w 825572"/>
                  <a:gd name="connsiteY16" fmla="*/ 167720 h 307600"/>
                  <a:gd name="connsiteX17" fmla="*/ 16457 w 825572"/>
                  <a:gd name="connsiteY17" fmla="*/ 211604 h 307600"/>
                  <a:gd name="connsiteX18" fmla="*/ 0 w 825572"/>
                  <a:gd name="connsiteY18" fmla="*/ 228061 h 307600"/>
                  <a:gd name="connsiteX19" fmla="*/ 16457 w 825572"/>
                  <a:gd name="connsiteY19" fmla="*/ 244518 h 307600"/>
                  <a:gd name="connsiteX20" fmla="*/ 205708 w 825572"/>
                  <a:gd name="connsiteY20" fmla="*/ 280173 h 307600"/>
                  <a:gd name="connsiteX21" fmla="*/ 411415 w 825572"/>
                  <a:gd name="connsiteY21" fmla="*/ 304858 h 307600"/>
                  <a:gd name="connsiteX22" fmla="*/ 101482 w 825572"/>
                  <a:gd name="connsiteY22" fmla="*/ 225318 h 307600"/>
                  <a:gd name="connsiteX23" fmla="*/ 123425 w 825572"/>
                  <a:gd name="connsiteY23" fmla="*/ 219832 h 307600"/>
                  <a:gd name="connsiteX24" fmla="*/ 230393 w 825572"/>
                  <a:gd name="connsiteY24" fmla="*/ 195148 h 307600"/>
                  <a:gd name="connsiteX25" fmla="*/ 244107 w 825572"/>
                  <a:gd name="connsiteY25" fmla="*/ 195148 h 307600"/>
                  <a:gd name="connsiteX26" fmla="*/ 504669 w 825572"/>
                  <a:gd name="connsiteY26" fmla="*/ 200633 h 307600"/>
                  <a:gd name="connsiteX27" fmla="*/ 512897 w 825572"/>
                  <a:gd name="connsiteY27" fmla="*/ 197890 h 307600"/>
                  <a:gd name="connsiteX28" fmla="*/ 529354 w 825572"/>
                  <a:gd name="connsiteY28" fmla="*/ 178691 h 307600"/>
                  <a:gd name="connsiteX29" fmla="*/ 392216 w 825572"/>
                  <a:gd name="connsiteY29" fmla="*/ 178691 h 307600"/>
                  <a:gd name="connsiteX30" fmla="*/ 257820 w 825572"/>
                  <a:gd name="connsiteY30" fmla="*/ 162235 h 307600"/>
                  <a:gd name="connsiteX31" fmla="*/ 263306 w 825572"/>
                  <a:gd name="connsiteY31" fmla="*/ 151263 h 307600"/>
                  <a:gd name="connsiteX32" fmla="*/ 312676 w 825572"/>
                  <a:gd name="connsiteY32" fmla="*/ 47039 h 307600"/>
                  <a:gd name="connsiteX33" fmla="*/ 340103 w 825572"/>
                  <a:gd name="connsiteY33" fmla="*/ 30582 h 307600"/>
                  <a:gd name="connsiteX34" fmla="*/ 433357 w 825572"/>
                  <a:gd name="connsiteY34" fmla="*/ 36068 h 307600"/>
                  <a:gd name="connsiteX35" fmla="*/ 493698 w 825572"/>
                  <a:gd name="connsiteY35" fmla="*/ 27839 h 307600"/>
                  <a:gd name="connsiteX36" fmla="*/ 570496 w 825572"/>
                  <a:gd name="connsiteY36" fmla="*/ 164977 h 307600"/>
                  <a:gd name="connsiteX37" fmla="*/ 589695 w 825572"/>
                  <a:gd name="connsiteY37" fmla="*/ 181434 h 307600"/>
                  <a:gd name="connsiteX38" fmla="*/ 721348 w 825572"/>
                  <a:gd name="connsiteY38" fmla="*/ 214347 h 307600"/>
                  <a:gd name="connsiteX39" fmla="*/ 732319 w 825572"/>
                  <a:gd name="connsiteY39" fmla="*/ 217090 h 307600"/>
                  <a:gd name="connsiteX40" fmla="*/ 732319 w 825572"/>
                  <a:gd name="connsiteY40" fmla="*/ 219832 h 307600"/>
                  <a:gd name="connsiteX41" fmla="*/ 685692 w 825572"/>
                  <a:gd name="connsiteY41" fmla="*/ 228061 h 307600"/>
                  <a:gd name="connsiteX42" fmla="*/ 507412 w 825572"/>
                  <a:gd name="connsiteY42" fmla="*/ 258232 h 307600"/>
                  <a:gd name="connsiteX43" fmla="*/ 233135 w 825572"/>
                  <a:gd name="connsiteY43" fmla="*/ 244518 h 307600"/>
                  <a:gd name="connsiteX44" fmla="*/ 106968 w 825572"/>
                  <a:gd name="connsiteY44" fmla="*/ 222575 h 307600"/>
                  <a:gd name="connsiteX45" fmla="*/ 101482 w 825572"/>
                  <a:gd name="connsiteY45" fmla="*/ 225318 h 30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25572" h="307600">
                    <a:moveTo>
                      <a:pt x="411415" y="304858"/>
                    </a:moveTo>
                    <a:cubicBezTo>
                      <a:pt x="411415" y="304858"/>
                      <a:pt x="411415" y="307601"/>
                      <a:pt x="411415" y="307601"/>
                    </a:cubicBezTo>
                    <a:cubicBezTo>
                      <a:pt x="458042" y="302115"/>
                      <a:pt x="501927" y="302115"/>
                      <a:pt x="548554" y="293887"/>
                    </a:cubicBezTo>
                    <a:cubicBezTo>
                      <a:pt x="617123" y="282916"/>
                      <a:pt x="682949" y="269202"/>
                      <a:pt x="751519" y="258232"/>
                    </a:cubicBezTo>
                    <a:cubicBezTo>
                      <a:pt x="770717" y="255489"/>
                      <a:pt x="789917" y="250003"/>
                      <a:pt x="809117" y="247260"/>
                    </a:cubicBezTo>
                    <a:cubicBezTo>
                      <a:pt x="817345" y="244518"/>
                      <a:pt x="825573" y="241775"/>
                      <a:pt x="825573" y="230804"/>
                    </a:cubicBezTo>
                    <a:cubicBezTo>
                      <a:pt x="825573" y="219832"/>
                      <a:pt x="820088" y="214347"/>
                      <a:pt x="809117" y="214347"/>
                    </a:cubicBezTo>
                    <a:cubicBezTo>
                      <a:pt x="806374" y="214347"/>
                      <a:pt x="803631" y="214347"/>
                      <a:pt x="803631" y="211604"/>
                    </a:cubicBezTo>
                    <a:cubicBezTo>
                      <a:pt x="737805" y="195148"/>
                      <a:pt x="671978" y="178691"/>
                      <a:pt x="608894" y="162235"/>
                    </a:cubicBezTo>
                    <a:cubicBezTo>
                      <a:pt x="600666" y="159492"/>
                      <a:pt x="595180" y="156749"/>
                      <a:pt x="592438" y="145778"/>
                    </a:cubicBezTo>
                    <a:cubicBezTo>
                      <a:pt x="578724" y="107380"/>
                      <a:pt x="565010" y="71723"/>
                      <a:pt x="548554" y="33325"/>
                    </a:cubicBezTo>
                    <a:cubicBezTo>
                      <a:pt x="537582" y="8640"/>
                      <a:pt x="515640" y="-2331"/>
                      <a:pt x="490956" y="411"/>
                    </a:cubicBezTo>
                    <a:cubicBezTo>
                      <a:pt x="474499" y="3154"/>
                      <a:pt x="455300" y="5897"/>
                      <a:pt x="438843" y="8640"/>
                    </a:cubicBezTo>
                    <a:cubicBezTo>
                      <a:pt x="405930" y="14125"/>
                      <a:pt x="375759" y="8640"/>
                      <a:pt x="342846" y="3154"/>
                    </a:cubicBezTo>
                    <a:cubicBezTo>
                      <a:pt x="312676" y="-2331"/>
                      <a:pt x="293476" y="8640"/>
                      <a:pt x="279762" y="36068"/>
                    </a:cubicBezTo>
                    <a:cubicBezTo>
                      <a:pt x="260563" y="74466"/>
                      <a:pt x="244107" y="112865"/>
                      <a:pt x="224907" y="154006"/>
                    </a:cubicBezTo>
                    <a:cubicBezTo>
                      <a:pt x="222164" y="162235"/>
                      <a:pt x="216679" y="167720"/>
                      <a:pt x="205708" y="167720"/>
                    </a:cubicBezTo>
                    <a:cubicBezTo>
                      <a:pt x="142624" y="181434"/>
                      <a:pt x="79541" y="197890"/>
                      <a:pt x="16457" y="211604"/>
                    </a:cubicBezTo>
                    <a:cubicBezTo>
                      <a:pt x="8228" y="214347"/>
                      <a:pt x="0" y="217090"/>
                      <a:pt x="0" y="228061"/>
                    </a:cubicBezTo>
                    <a:cubicBezTo>
                      <a:pt x="0" y="239032"/>
                      <a:pt x="8228" y="241775"/>
                      <a:pt x="16457" y="244518"/>
                    </a:cubicBezTo>
                    <a:cubicBezTo>
                      <a:pt x="79541" y="255489"/>
                      <a:pt x="142624" y="266460"/>
                      <a:pt x="205708" y="280173"/>
                    </a:cubicBezTo>
                    <a:cubicBezTo>
                      <a:pt x="274277" y="293887"/>
                      <a:pt x="342846" y="304858"/>
                      <a:pt x="411415" y="304858"/>
                    </a:cubicBezTo>
                    <a:close/>
                    <a:moveTo>
                      <a:pt x="101482" y="225318"/>
                    </a:moveTo>
                    <a:cubicBezTo>
                      <a:pt x="109711" y="222575"/>
                      <a:pt x="115196" y="222575"/>
                      <a:pt x="123425" y="219832"/>
                    </a:cubicBezTo>
                    <a:cubicBezTo>
                      <a:pt x="159081" y="211604"/>
                      <a:pt x="194737" y="203376"/>
                      <a:pt x="230393" y="195148"/>
                    </a:cubicBezTo>
                    <a:cubicBezTo>
                      <a:pt x="233135" y="195148"/>
                      <a:pt x="238621" y="195148"/>
                      <a:pt x="244107" y="195148"/>
                    </a:cubicBezTo>
                    <a:cubicBezTo>
                      <a:pt x="329132" y="217090"/>
                      <a:pt x="416901" y="217090"/>
                      <a:pt x="504669" y="200633"/>
                    </a:cubicBezTo>
                    <a:cubicBezTo>
                      <a:pt x="507412" y="200633"/>
                      <a:pt x="510154" y="200633"/>
                      <a:pt x="512897" y="197890"/>
                    </a:cubicBezTo>
                    <a:cubicBezTo>
                      <a:pt x="523868" y="195148"/>
                      <a:pt x="529354" y="186920"/>
                      <a:pt x="529354" y="178691"/>
                    </a:cubicBezTo>
                    <a:lnTo>
                      <a:pt x="392216" y="178691"/>
                    </a:lnTo>
                    <a:cubicBezTo>
                      <a:pt x="348331" y="181434"/>
                      <a:pt x="301704" y="175949"/>
                      <a:pt x="257820" y="162235"/>
                    </a:cubicBezTo>
                    <a:cubicBezTo>
                      <a:pt x="260563" y="156749"/>
                      <a:pt x="260563" y="154006"/>
                      <a:pt x="263306" y="151263"/>
                    </a:cubicBezTo>
                    <a:cubicBezTo>
                      <a:pt x="279762" y="115608"/>
                      <a:pt x="296219" y="82694"/>
                      <a:pt x="312676" y="47039"/>
                    </a:cubicBezTo>
                    <a:cubicBezTo>
                      <a:pt x="318161" y="33325"/>
                      <a:pt x="323647" y="30582"/>
                      <a:pt x="340103" y="30582"/>
                    </a:cubicBezTo>
                    <a:cubicBezTo>
                      <a:pt x="370274" y="33325"/>
                      <a:pt x="403187" y="36068"/>
                      <a:pt x="433357" y="36068"/>
                    </a:cubicBezTo>
                    <a:cubicBezTo>
                      <a:pt x="452557" y="36068"/>
                      <a:pt x="474499" y="30582"/>
                      <a:pt x="493698" y="27839"/>
                    </a:cubicBezTo>
                    <a:lnTo>
                      <a:pt x="570496" y="164977"/>
                    </a:lnTo>
                    <a:cubicBezTo>
                      <a:pt x="573239" y="173206"/>
                      <a:pt x="578724" y="178691"/>
                      <a:pt x="589695" y="181434"/>
                    </a:cubicBezTo>
                    <a:cubicBezTo>
                      <a:pt x="633579" y="192405"/>
                      <a:pt x="677463" y="203376"/>
                      <a:pt x="721348" y="214347"/>
                    </a:cubicBezTo>
                    <a:cubicBezTo>
                      <a:pt x="724091" y="214347"/>
                      <a:pt x="729576" y="217090"/>
                      <a:pt x="732319" y="217090"/>
                    </a:cubicBezTo>
                    <a:cubicBezTo>
                      <a:pt x="732319" y="217090"/>
                      <a:pt x="732319" y="219832"/>
                      <a:pt x="732319" y="219832"/>
                    </a:cubicBezTo>
                    <a:cubicBezTo>
                      <a:pt x="715862" y="222575"/>
                      <a:pt x="702148" y="225318"/>
                      <a:pt x="685692" y="228061"/>
                    </a:cubicBezTo>
                    <a:cubicBezTo>
                      <a:pt x="625351" y="239032"/>
                      <a:pt x="567753" y="250003"/>
                      <a:pt x="507412" y="258232"/>
                    </a:cubicBezTo>
                    <a:cubicBezTo>
                      <a:pt x="416901" y="269202"/>
                      <a:pt x="323647" y="263717"/>
                      <a:pt x="233135" y="244518"/>
                    </a:cubicBezTo>
                    <a:cubicBezTo>
                      <a:pt x="191994" y="236289"/>
                      <a:pt x="150852" y="228061"/>
                      <a:pt x="106968" y="222575"/>
                    </a:cubicBezTo>
                    <a:cubicBezTo>
                      <a:pt x="104225" y="230804"/>
                      <a:pt x="101482" y="228061"/>
                      <a:pt x="101482" y="225318"/>
                    </a:cubicBezTo>
                    <a:close/>
                  </a:path>
                </a:pathLst>
              </a:custGeom>
              <a:solidFill>
                <a:srgbClr val="000000"/>
              </a:solidFill>
              <a:ln w="27426" cap="flat">
                <a:noFill/>
                <a:prstDash val="solid"/>
                <a:miter/>
              </a:ln>
            </p:spPr>
            <p:txBody>
              <a:bodyPr rtlCol="0" anchor="ctr"/>
              <a:lstStyle/>
              <a:p>
                <a:endParaRPr lang="en-US"/>
              </a:p>
            </p:txBody>
          </p:sp>
          <p:sp>
            <p:nvSpPr>
              <p:cNvPr id="37" name="Freeform 1305">
                <a:extLst>
                  <a:ext uri="{FF2B5EF4-FFF2-40B4-BE49-F238E27FC236}">
                    <a16:creationId xmlns:a16="http://schemas.microsoft.com/office/drawing/2014/main" id="{F6CE87AB-39A3-84B8-F44B-D49ED8A1EFC0}"/>
                  </a:ext>
                </a:extLst>
              </p:cNvPr>
              <p:cNvSpPr/>
              <p:nvPr/>
            </p:nvSpPr>
            <p:spPr>
              <a:xfrm>
                <a:off x="4595785" y="6003635"/>
                <a:ext cx="230392" cy="410728"/>
              </a:xfrm>
              <a:custGeom>
                <a:avLst/>
                <a:gdLst>
                  <a:gd name="connsiteX0" fmla="*/ 222164 w 230392"/>
                  <a:gd name="connsiteY0" fmla="*/ 2057 h 410728"/>
                  <a:gd name="connsiteX1" fmla="*/ 205708 w 230392"/>
                  <a:gd name="connsiteY1" fmla="*/ 2057 h 410728"/>
                  <a:gd name="connsiteX2" fmla="*/ 112454 w 230392"/>
                  <a:gd name="connsiteY2" fmla="*/ 37713 h 410728"/>
                  <a:gd name="connsiteX3" fmla="*/ 21942 w 230392"/>
                  <a:gd name="connsiteY3" fmla="*/ 150166 h 410728"/>
                  <a:gd name="connsiteX4" fmla="*/ 16457 w 230392"/>
                  <a:gd name="connsiteY4" fmla="*/ 210507 h 410728"/>
                  <a:gd name="connsiteX5" fmla="*/ 0 w 230392"/>
                  <a:gd name="connsiteY5" fmla="*/ 391530 h 410728"/>
                  <a:gd name="connsiteX6" fmla="*/ 0 w 230392"/>
                  <a:gd name="connsiteY6" fmla="*/ 402501 h 410728"/>
                  <a:gd name="connsiteX7" fmla="*/ 16457 w 230392"/>
                  <a:gd name="connsiteY7" fmla="*/ 410729 h 410728"/>
                  <a:gd name="connsiteX8" fmla="*/ 30171 w 230392"/>
                  <a:gd name="connsiteY8" fmla="*/ 394272 h 410728"/>
                  <a:gd name="connsiteX9" fmla="*/ 52112 w 230392"/>
                  <a:gd name="connsiteY9" fmla="*/ 169366 h 410728"/>
                  <a:gd name="connsiteX10" fmla="*/ 131653 w 230392"/>
                  <a:gd name="connsiteY10" fmla="*/ 62398 h 410728"/>
                  <a:gd name="connsiteX11" fmla="*/ 219421 w 230392"/>
                  <a:gd name="connsiteY11" fmla="*/ 29485 h 410728"/>
                  <a:gd name="connsiteX12" fmla="*/ 230392 w 230392"/>
                  <a:gd name="connsiteY12" fmla="*/ 15771 h 410728"/>
                  <a:gd name="connsiteX13" fmla="*/ 222164 w 230392"/>
                  <a:gd name="connsiteY13" fmla="*/ 2057 h 410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0392" h="410728">
                    <a:moveTo>
                      <a:pt x="222164" y="2057"/>
                    </a:moveTo>
                    <a:cubicBezTo>
                      <a:pt x="216678" y="-686"/>
                      <a:pt x="211193" y="-686"/>
                      <a:pt x="205708" y="2057"/>
                    </a:cubicBezTo>
                    <a:cubicBezTo>
                      <a:pt x="172794" y="13028"/>
                      <a:pt x="142624" y="23999"/>
                      <a:pt x="112454" y="37713"/>
                    </a:cubicBezTo>
                    <a:cubicBezTo>
                      <a:pt x="63084" y="59655"/>
                      <a:pt x="32913" y="98054"/>
                      <a:pt x="21942" y="150166"/>
                    </a:cubicBezTo>
                    <a:cubicBezTo>
                      <a:pt x="19199" y="169366"/>
                      <a:pt x="16457" y="188565"/>
                      <a:pt x="16457" y="210507"/>
                    </a:cubicBezTo>
                    <a:cubicBezTo>
                      <a:pt x="10971" y="270848"/>
                      <a:pt x="5485" y="331189"/>
                      <a:pt x="0" y="391530"/>
                    </a:cubicBezTo>
                    <a:cubicBezTo>
                      <a:pt x="0" y="394272"/>
                      <a:pt x="0" y="399758"/>
                      <a:pt x="0" y="402501"/>
                    </a:cubicBezTo>
                    <a:cubicBezTo>
                      <a:pt x="5485" y="407986"/>
                      <a:pt x="10971" y="410729"/>
                      <a:pt x="16457" y="410729"/>
                    </a:cubicBezTo>
                    <a:cubicBezTo>
                      <a:pt x="24685" y="410729"/>
                      <a:pt x="30171" y="405244"/>
                      <a:pt x="30171" y="394272"/>
                    </a:cubicBezTo>
                    <a:cubicBezTo>
                      <a:pt x="38399" y="320218"/>
                      <a:pt x="43884" y="243420"/>
                      <a:pt x="52112" y="169366"/>
                    </a:cubicBezTo>
                    <a:cubicBezTo>
                      <a:pt x="57598" y="117254"/>
                      <a:pt x="85026" y="81597"/>
                      <a:pt x="131653" y="62398"/>
                    </a:cubicBezTo>
                    <a:cubicBezTo>
                      <a:pt x="161823" y="51427"/>
                      <a:pt x="189251" y="40456"/>
                      <a:pt x="219421" y="29485"/>
                    </a:cubicBezTo>
                    <a:cubicBezTo>
                      <a:pt x="224907" y="26742"/>
                      <a:pt x="230392" y="21257"/>
                      <a:pt x="230392" y="15771"/>
                    </a:cubicBezTo>
                    <a:cubicBezTo>
                      <a:pt x="230392" y="13028"/>
                      <a:pt x="224907" y="4800"/>
                      <a:pt x="222164" y="2057"/>
                    </a:cubicBezTo>
                    <a:close/>
                  </a:path>
                </a:pathLst>
              </a:custGeom>
              <a:solidFill>
                <a:srgbClr val="000000"/>
              </a:solidFill>
              <a:ln w="27426" cap="flat">
                <a:noFill/>
                <a:prstDash val="solid"/>
                <a:miter/>
              </a:ln>
            </p:spPr>
            <p:txBody>
              <a:bodyPr rtlCol="0" anchor="ctr"/>
              <a:lstStyle/>
              <a:p>
                <a:endParaRPr lang="en-US"/>
              </a:p>
            </p:txBody>
          </p:sp>
          <p:sp>
            <p:nvSpPr>
              <p:cNvPr id="38" name="Freeform 1306">
                <a:extLst>
                  <a:ext uri="{FF2B5EF4-FFF2-40B4-BE49-F238E27FC236}">
                    <a16:creationId xmlns:a16="http://schemas.microsoft.com/office/drawing/2014/main" id="{1C7F5F88-21DC-518F-B9A9-0FCC974950F0}"/>
                  </a:ext>
                </a:extLst>
              </p:cNvPr>
              <p:cNvSpPr/>
              <p:nvPr/>
            </p:nvSpPr>
            <p:spPr>
              <a:xfrm>
                <a:off x="4809721" y="5849354"/>
                <a:ext cx="330009" cy="208691"/>
              </a:xfrm>
              <a:custGeom>
                <a:avLst/>
                <a:gdLst>
                  <a:gd name="connsiteX0" fmla="*/ 312676 w 330009"/>
                  <a:gd name="connsiteY0" fmla="*/ 0 h 208691"/>
                  <a:gd name="connsiteX1" fmla="*/ 296219 w 330009"/>
                  <a:gd name="connsiteY1" fmla="*/ 19200 h 208691"/>
                  <a:gd name="connsiteX2" fmla="*/ 296219 w 330009"/>
                  <a:gd name="connsiteY2" fmla="*/ 57598 h 208691"/>
                  <a:gd name="connsiteX3" fmla="*/ 170051 w 330009"/>
                  <a:gd name="connsiteY3" fmla="*/ 181022 h 208691"/>
                  <a:gd name="connsiteX4" fmla="*/ 30170 w 330009"/>
                  <a:gd name="connsiteY4" fmla="*/ 46627 h 208691"/>
                  <a:gd name="connsiteX5" fmla="*/ 30170 w 330009"/>
                  <a:gd name="connsiteY5" fmla="*/ 16457 h 208691"/>
                  <a:gd name="connsiteX6" fmla="*/ 13714 w 330009"/>
                  <a:gd name="connsiteY6" fmla="*/ 0 h 208691"/>
                  <a:gd name="connsiteX7" fmla="*/ 0 w 330009"/>
                  <a:gd name="connsiteY7" fmla="*/ 16457 h 208691"/>
                  <a:gd name="connsiteX8" fmla="*/ 0 w 330009"/>
                  <a:gd name="connsiteY8" fmla="*/ 38399 h 208691"/>
                  <a:gd name="connsiteX9" fmla="*/ 0 w 330009"/>
                  <a:gd name="connsiteY9" fmla="*/ 38399 h 208691"/>
                  <a:gd name="connsiteX10" fmla="*/ 0 w 330009"/>
                  <a:gd name="connsiteY10" fmla="*/ 43884 h 208691"/>
                  <a:gd name="connsiteX11" fmla="*/ 117939 w 330009"/>
                  <a:gd name="connsiteY11" fmla="*/ 202965 h 208691"/>
                  <a:gd name="connsiteX12" fmla="*/ 307190 w 330009"/>
                  <a:gd name="connsiteY12" fmla="*/ 128910 h 208691"/>
                  <a:gd name="connsiteX13" fmla="*/ 329132 w 330009"/>
                  <a:gd name="connsiteY13" fmla="*/ 16457 h 208691"/>
                  <a:gd name="connsiteX14" fmla="*/ 312676 w 330009"/>
                  <a:gd name="connsiteY14" fmla="*/ 0 h 20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0009" h="208691">
                    <a:moveTo>
                      <a:pt x="312676" y="0"/>
                    </a:moveTo>
                    <a:cubicBezTo>
                      <a:pt x="301704" y="0"/>
                      <a:pt x="296219" y="5486"/>
                      <a:pt x="296219" y="19200"/>
                    </a:cubicBezTo>
                    <a:cubicBezTo>
                      <a:pt x="296219" y="32913"/>
                      <a:pt x="296219" y="43884"/>
                      <a:pt x="296219" y="57598"/>
                    </a:cubicBezTo>
                    <a:cubicBezTo>
                      <a:pt x="293476" y="123424"/>
                      <a:pt x="235878" y="178280"/>
                      <a:pt x="170051" y="181022"/>
                    </a:cubicBezTo>
                    <a:cubicBezTo>
                      <a:pt x="90511" y="183765"/>
                      <a:pt x="30170" y="126167"/>
                      <a:pt x="30170" y="46627"/>
                    </a:cubicBezTo>
                    <a:cubicBezTo>
                      <a:pt x="30170" y="35656"/>
                      <a:pt x="30170" y="27428"/>
                      <a:pt x="30170" y="16457"/>
                    </a:cubicBezTo>
                    <a:cubicBezTo>
                      <a:pt x="30170" y="5486"/>
                      <a:pt x="21942" y="0"/>
                      <a:pt x="13714" y="0"/>
                    </a:cubicBezTo>
                    <a:cubicBezTo>
                      <a:pt x="5485" y="0"/>
                      <a:pt x="0" y="5486"/>
                      <a:pt x="0" y="16457"/>
                    </a:cubicBezTo>
                    <a:cubicBezTo>
                      <a:pt x="0" y="24686"/>
                      <a:pt x="0" y="32913"/>
                      <a:pt x="0" y="38399"/>
                    </a:cubicBezTo>
                    <a:cubicBezTo>
                      <a:pt x="0" y="38399"/>
                      <a:pt x="0" y="38399"/>
                      <a:pt x="0" y="38399"/>
                    </a:cubicBezTo>
                    <a:cubicBezTo>
                      <a:pt x="0" y="41141"/>
                      <a:pt x="0" y="43884"/>
                      <a:pt x="0" y="43884"/>
                    </a:cubicBezTo>
                    <a:cubicBezTo>
                      <a:pt x="0" y="117939"/>
                      <a:pt x="49370" y="183765"/>
                      <a:pt x="117939" y="202965"/>
                    </a:cubicBezTo>
                    <a:cubicBezTo>
                      <a:pt x="191994" y="222164"/>
                      <a:pt x="268791" y="191993"/>
                      <a:pt x="307190" y="128910"/>
                    </a:cubicBezTo>
                    <a:cubicBezTo>
                      <a:pt x="329132" y="93255"/>
                      <a:pt x="331875" y="57598"/>
                      <a:pt x="329132" y="16457"/>
                    </a:cubicBezTo>
                    <a:cubicBezTo>
                      <a:pt x="326390" y="8229"/>
                      <a:pt x="320904" y="2743"/>
                      <a:pt x="312676" y="0"/>
                    </a:cubicBezTo>
                    <a:close/>
                  </a:path>
                </a:pathLst>
              </a:custGeom>
              <a:solidFill>
                <a:srgbClr val="000000"/>
              </a:solidFill>
              <a:ln w="27426" cap="flat">
                <a:noFill/>
                <a:prstDash val="solid"/>
                <a:miter/>
              </a:ln>
            </p:spPr>
            <p:txBody>
              <a:bodyPr rtlCol="0" anchor="ctr"/>
              <a:lstStyle/>
              <a:p>
                <a:endParaRPr lang="en-US"/>
              </a:p>
            </p:txBody>
          </p:sp>
          <p:sp>
            <p:nvSpPr>
              <p:cNvPr id="39" name="Freeform 1307">
                <a:extLst>
                  <a:ext uri="{FF2B5EF4-FFF2-40B4-BE49-F238E27FC236}">
                    <a16:creationId xmlns:a16="http://schemas.microsoft.com/office/drawing/2014/main" id="{6149D296-0258-35E8-A121-C96A94F71807}"/>
                  </a:ext>
                </a:extLst>
              </p:cNvPr>
              <p:cNvSpPr/>
              <p:nvPr/>
            </p:nvSpPr>
            <p:spPr>
              <a:xfrm>
                <a:off x="4908461" y="5901468"/>
                <a:ext cx="128910" cy="82282"/>
              </a:xfrm>
              <a:custGeom>
                <a:avLst/>
                <a:gdLst>
                  <a:gd name="connsiteX0" fmla="*/ 95997 w 128910"/>
                  <a:gd name="connsiteY0" fmla="*/ 19199 h 82282"/>
                  <a:gd name="connsiteX1" fmla="*/ 90511 w 128910"/>
                  <a:gd name="connsiteY1" fmla="*/ 35656 h 82282"/>
                  <a:gd name="connsiteX2" fmla="*/ 54855 w 128910"/>
                  <a:gd name="connsiteY2" fmla="*/ 49369 h 82282"/>
                  <a:gd name="connsiteX3" fmla="*/ 30171 w 128910"/>
                  <a:gd name="connsiteY3" fmla="*/ 19199 h 82282"/>
                  <a:gd name="connsiteX4" fmla="*/ 13714 w 128910"/>
                  <a:gd name="connsiteY4" fmla="*/ 0 h 82282"/>
                  <a:gd name="connsiteX5" fmla="*/ 0 w 128910"/>
                  <a:gd name="connsiteY5" fmla="*/ 21942 h 82282"/>
                  <a:gd name="connsiteX6" fmla="*/ 65827 w 128910"/>
                  <a:gd name="connsiteY6" fmla="*/ 82283 h 82282"/>
                  <a:gd name="connsiteX7" fmla="*/ 128910 w 128910"/>
                  <a:gd name="connsiteY7" fmla="*/ 21942 h 82282"/>
                  <a:gd name="connsiteX8" fmla="*/ 115197 w 128910"/>
                  <a:gd name="connsiteY8" fmla="*/ 2742 h 82282"/>
                  <a:gd name="connsiteX9" fmla="*/ 95997 w 128910"/>
                  <a:gd name="connsiteY9" fmla="*/ 19199 h 8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910" h="82282">
                    <a:moveTo>
                      <a:pt x="95997" y="19199"/>
                    </a:moveTo>
                    <a:cubicBezTo>
                      <a:pt x="95997" y="24685"/>
                      <a:pt x="93254" y="30170"/>
                      <a:pt x="90511" y="35656"/>
                    </a:cubicBezTo>
                    <a:cubicBezTo>
                      <a:pt x="82283" y="46626"/>
                      <a:pt x="68569" y="52112"/>
                      <a:pt x="54855" y="49369"/>
                    </a:cubicBezTo>
                    <a:cubicBezTo>
                      <a:pt x="41142" y="43884"/>
                      <a:pt x="32914" y="35656"/>
                      <a:pt x="30171" y="19199"/>
                    </a:cubicBezTo>
                    <a:cubicBezTo>
                      <a:pt x="27428" y="5485"/>
                      <a:pt x="21942" y="0"/>
                      <a:pt x="13714" y="0"/>
                    </a:cubicBezTo>
                    <a:cubicBezTo>
                      <a:pt x="2743" y="0"/>
                      <a:pt x="0" y="8228"/>
                      <a:pt x="0" y="21942"/>
                    </a:cubicBezTo>
                    <a:cubicBezTo>
                      <a:pt x="2743" y="54855"/>
                      <a:pt x="30171" y="82283"/>
                      <a:pt x="65827" y="82283"/>
                    </a:cubicBezTo>
                    <a:cubicBezTo>
                      <a:pt x="98740" y="82283"/>
                      <a:pt x="128910" y="54855"/>
                      <a:pt x="128910" y="21942"/>
                    </a:cubicBezTo>
                    <a:cubicBezTo>
                      <a:pt x="128910" y="10971"/>
                      <a:pt x="123425" y="2742"/>
                      <a:pt x="115197" y="2742"/>
                    </a:cubicBezTo>
                    <a:cubicBezTo>
                      <a:pt x="104225" y="2742"/>
                      <a:pt x="98740" y="8228"/>
                      <a:pt x="95997" y="19199"/>
                    </a:cubicBezTo>
                    <a:close/>
                  </a:path>
                </a:pathLst>
              </a:custGeom>
              <a:solidFill>
                <a:srgbClr val="000000"/>
              </a:solidFill>
              <a:ln w="27426" cap="flat">
                <a:noFill/>
                <a:prstDash val="solid"/>
                <a:miter/>
              </a:ln>
            </p:spPr>
            <p:txBody>
              <a:bodyPr rtlCol="0" anchor="ctr"/>
              <a:lstStyle/>
              <a:p>
                <a:endParaRPr lang="en-US"/>
              </a:p>
            </p:txBody>
          </p:sp>
          <p:sp>
            <p:nvSpPr>
              <p:cNvPr id="40" name="Freeform 1308">
                <a:extLst>
                  <a:ext uri="{FF2B5EF4-FFF2-40B4-BE49-F238E27FC236}">
                    <a16:creationId xmlns:a16="http://schemas.microsoft.com/office/drawing/2014/main" id="{AA9AD1F6-6DBE-660C-29C5-500E0C6709DB}"/>
                  </a:ext>
                </a:extLst>
              </p:cNvPr>
              <p:cNvSpPr/>
              <p:nvPr/>
            </p:nvSpPr>
            <p:spPr>
              <a:xfrm>
                <a:off x="4870062" y="6057804"/>
                <a:ext cx="213935" cy="359302"/>
              </a:xfrm>
              <a:custGeom>
                <a:avLst/>
                <a:gdLst>
                  <a:gd name="connsiteX0" fmla="*/ 194737 w 213935"/>
                  <a:gd name="connsiteY0" fmla="*/ 2743 h 359302"/>
                  <a:gd name="connsiteX1" fmla="*/ 178280 w 213935"/>
                  <a:gd name="connsiteY1" fmla="*/ 16457 h 359302"/>
                  <a:gd name="connsiteX2" fmla="*/ 178280 w 213935"/>
                  <a:gd name="connsiteY2" fmla="*/ 21943 h 359302"/>
                  <a:gd name="connsiteX3" fmla="*/ 104225 w 213935"/>
                  <a:gd name="connsiteY3" fmla="*/ 87769 h 359302"/>
                  <a:gd name="connsiteX4" fmla="*/ 32913 w 213935"/>
                  <a:gd name="connsiteY4" fmla="*/ 19200 h 359302"/>
                  <a:gd name="connsiteX5" fmla="*/ 16457 w 213935"/>
                  <a:gd name="connsiteY5" fmla="*/ 0 h 359302"/>
                  <a:gd name="connsiteX6" fmla="*/ 0 w 213935"/>
                  <a:gd name="connsiteY6" fmla="*/ 21943 h 359302"/>
                  <a:gd name="connsiteX7" fmla="*/ 79540 w 213935"/>
                  <a:gd name="connsiteY7" fmla="*/ 117939 h 359302"/>
                  <a:gd name="connsiteX8" fmla="*/ 90511 w 213935"/>
                  <a:gd name="connsiteY8" fmla="*/ 131653 h 359302"/>
                  <a:gd name="connsiteX9" fmla="*/ 90511 w 213935"/>
                  <a:gd name="connsiteY9" fmla="*/ 235878 h 359302"/>
                  <a:gd name="connsiteX10" fmla="*/ 90511 w 213935"/>
                  <a:gd name="connsiteY10" fmla="*/ 235878 h 359302"/>
                  <a:gd name="connsiteX11" fmla="*/ 90511 w 213935"/>
                  <a:gd name="connsiteY11" fmla="*/ 337360 h 359302"/>
                  <a:gd name="connsiteX12" fmla="*/ 90511 w 213935"/>
                  <a:gd name="connsiteY12" fmla="*/ 348331 h 359302"/>
                  <a:gd name="connsiteX13" fmla="*/ 106968 w 213935"/>
                  <a:gd name="connsiteY13" fmla="*/ 359302 h 359302"/>
                  <a:gd name="connsiteX14" fmla="*/ 123425 w 213935"/>
                  <a:gd name="connsiteY14" fmla="*/ 345588 h 359302"/>
                  <a:gd name="connsiteX15" fmla="*/ 123425 w 213935"/>
                  <a:gd name="connsiteY15" fmla="*/ 337360 h 359302"/>
                  <a:gd name="connsiteX16" fmla="*/ 123425 w 213935"/>
                  <a:gd name="connsiteY16" fmla="*/ 134395 h 359302"/>
                  <a:gd name="connsiteX17" fmla="*/ 134395 w 213935"/>
                  <a:gd name="connsiteY17" fmla="*/ 120681 h 359302"/>
                  <a:gd name="connsiteX18" fmla="*/ 172794 w 213935"/>
                  <a:gd name="connsiteY18" fmla="*/ 101483 h 359302"/>
                  <a:gd name="connsiteX19" fmla="*/ 213936 w 213935"/>
                  <a:gd name="connsiteY19" fmla="*/ 21943 h 359302"/>
                  <a:gd name="connsiteX20" fmla="*/ 194737 w 213935"/>
                  <a:gd name="connsiteY20" fmla="*/ 2743 h 359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3935" h="359302">
                    <a:moveTo>
                      <a:pt x="194737" y="2743"/>
                    </a:moveTo>
                    <a:cubicBezTo>
                      <a:pt x="186508" y="2743"/>
                      <a:pt x="178280" y="8229"/>
                      <a:pt x="178280" y="16457"/>
                    </a:cubicBezTo>
                    <a:cubicBezTo>
                      <a:pt x="178280" y="19200"/>
                      <a:pt x="178280" y="21943"/>
                      <a:pt x="178280" y="21943"/>
                    </a:cubicBezTo>
                    <a:cubicBezTo>
                      <a:pt x="175537" y="60341"/>
                      <a:pt x="142624" y="90512"/>
                      <a:pt x="104225" y="87769"/>
                    </a:cubicBezTo>
                    <a:cubicBezTo>
                      <a:pt x="65826" y="87769"/>
                      <a:pt x="35656" y="57598"/>
                      <a:pt x="32913" y="19200"/>
                    </a:cubicBezTo>
                    <a:cubicBezTo>
                      <a:pt x="32913" y="5486"/>
                      <a:pt x="27428" y="0"/>
                      <a:pt x="16457" y="0"/>
                    </a:cubicBezTo>
                    <a:cubicBezTo>
                      <a:pt x="5485" y="0"/>
                      <a:pt x="0" y="8229"/>
                      <a:pt x="0" y="21943"/>
                    </a:cubicBezTo>
                    <a:cubicBezTo>
                      <a:pt x="2743" y="68569"/>
                      <a:pt x="32913" y="104225"/>
                      <a:pt x="79540" y="117939"/>
                    </a:cubicBezTo>
                    <a:cubicBezTo>
                      <a:pt x="87768" y="120681"/>
                      <a:pt x="90511" y="123424"/>
                      <a:pt x="90511" y="131653"/>
                    </a:cubicBezTo>
                    <a:cubicBezTo>
                      <a:pt x="90511" y="167309"/>
                      <a:pt x="90511" y="200222"/>
                      <a:pt x="90511" y="235878"/>
                    </a:cubicBezTo>
                    <a:cubicBezTo>
                      <a:pt x="90511" y="235878"/>
                      <a:pt x="90511" y="235878"/>
                      <a:pt x="90511" y="235878"/>
                    </a:cubicBezTo>
                    <a:cubicBezTo>
                      <a:pt x="90511" y="268791"/>
                      <a:pt x="90511" y="301704"/>
                      <a:pt x="90511" y="337360"/>
                    </a:cubicBezTo>
                    <a:cubicBezTo>
                      <a:pt x="90511" y="340102"/>
                      <a:pt x="90511" y="345588"/>
                      <a:pt x="90511" y="348331"/>
                    </a:cubicBezTo>
                    <a:cubicBezTo>
                      <a:pt x="93254" y="356559"/>
                      <a:pt x="98740" y="359302"/>
                      <a:pt x="106968" y="359302"/>
                    </a:cubicBezTo>
                    <a:cubicBezTo>
                      <a:pt x="115196" y="359302"/>
                      <a:pt x="120682" y="353816"/>
                      <a:pt x="123425" y="345588"/>
                    </a:cubicBezTo>
                    <a:cubicBezTo>
                      <a:pt x="123425" y="342845"/>
                      <a:pt x="123425" y="340102"/>
                      <a:pt x="123425" y="337360"/>
                    </a:cubicBezTo>
                    <a:cubicBezTo>
                      <a:pt x="123425" y="268791"/>
                      <a:pt x="123425" y="200222"/>
                      <a:pt x="123425" y="134395"/>
                    </a:cubicBezTo>
                    <a:cubicBezTo>
                      <a:pt x="123425" y="126167"/>
                      <a:pt x="126167" y="123424"/>
                      <a:pt x="134395" y="120681"/>
                    </a:cubicBezTo>
                    <a:cubicBezTo>
                      <a:pt x="148109" y="115196"/>
                      <a:pt x="161823" y="109710"/>
                      <a:pt x="172794" y="101483"/>
                    </a:cubicBezTo>
                    <a:cubicBezTo>
                      <a:pt x="200222" y="82283"/>
                      <a:pt x="211193" y="54855"/>
                      <a:pt x="213936" y="21943"/>
                    </a:cubicBezTo>
                    <a:cubicBezTo>
                      <a:pt x="208450" y="10971"/>
                      <a:pt x="202965" y="2743"/>
                      <a:pt x="194737" y="2743"/>
                    </a:cubicBezTo>
                    <a:close/>
                  </a:path>
                </a:pathLst>
              </a:custGeom>
              <a:solidFill>
                <a:srgbClr val="000000"/>
              </a:solidFill>
              <a:ln w="27426" cap="flat">
                <a:noFill/>
                <a:prstDash val="solid"/>
                <a:miter/>
              </a:ln>
            </p:spPr>
            <p:txBody>
              <a:bodyPr rtlCol="0" anchor="ctr"/>
              <a:lstStyle/>
              <a:p>
                <a:endParaRPr lang="en-US"/>
              </a:p>
            </p:txBody>
          </p:sp>
        </p:grpSp>
        <p:sp>
          <p:nvSpPr>
            <p:cNvPr id="22" name="Freeform 1290">
              <a:extLst>
                <a:ext uri="{FF2B5EF4-FFF2-40B4-BE49-F238E27FC236}">
                  <a16:creationId xmlns:a16="http://schemas.microsoft.com/office/drawing/2014/main" id="{C92DC833-6544-EA15-EEFE-47DD463A084D}"/>
                </a:ext>
              </a:extLst>
            </p:cNvPr>
            <p:cNvSpPr/>
            <p:nvPr/>
          </p:nvSpPr>
          <p:spPr>
            <a:xfrm>
              <a:off x="5185480" y="5860326"/>
              <a:ext cx="326389" cy="573237"/>
            </a:xfrm>
            <a:custGeom>
              <a:avLst/>
              <a:gdLst>
                <a:gd name="connsiteX0" fmla="*/ 326389 w 326389"/>
                <a:gd name="connsiteY0" fmla="*/ 285247 h 573237"/>
                <a:gd name="connsiteX1" fmla="*/ 326389 w 326389"/>
                <a:gd name="connsiteY1" fmla="*/ 507411 h 573237"/>
                <a:gd name="connsiteX2" fmla="*/ 260563 w 326389"/>
                <a:gd name="connsiteY2" fmla="*/ 573237 h 573237"/>
                <a:gd name="connsiteX3" fmla="*/ 65826 w 326389"/>
                <a:gd name="connsiteY3" fmla="*/ 573237 h 573237"/>
                <a:gd name="connsiteX4" fmla="*/ 0 w 326389"/>
                <a:gd name="connsiteY4" fmla="*/ 507411 h 573237"/>
                <a:gd name="connsiteX5" fmla="*/ 0 w 326389"/>
                <a:gd name="connsiteY5" fmla="*/ 63083 h 573237"/>
                <a:gd name="connsiteX6" fmla="*/ 63083 w 326389"/>
                <a:gd name="connsiteY6" fmla="*/ 0 h 573237"/>
                <a:gd name="connsiteX7" fmla="*/ 263306 w 326389"/>
                <a:gd name="connsiteY7" fmla="*/ 0 h 573237"/>
                <a:gd name="connsiteX8" fmla="*/ 326389 w 326389"/>
                <a:gd name="connsiteY8" fmla="*/ 63083 h 573237"/>
                <a:gd name="connsiteX9" fmla="*/ 326389 w 326389"/>
                <a:gd name="connsiteY9" fmla="*/ 285247 h 573237"/>
                <a:gd name="connsiteX10" fmla="*/ 293476 w 326389"/>
                <a:gd name="connsiteY10" fmla="*/ 449813 h 573237"/>
                <a:gd name="connsiteX11" fmla="*/ 293476 w 326389"/>
                <a:gd name="connsiteY11" fmla="*/ 438842 h 573237"/>
                <a:gd name="connsiteX12" fmla="*/ 293476 w 326389"/>
                <a:gd name="connsiteY12" fmla="*/ 63083 h 573237"/>
                <a:gd name="connsiteX13" fmla="*/ 260563 w 326389"/>
                <a:gd name="connsiteY13" fmla="*/ 30170 h 573237"/>
                <a:gd name="connsiteX14" fmla="*/ 63083 w 326389"/>
                <a:gd name="connsiteY14" fmla="*/ 30170 h 573237"/>
                <a:gd name="connsiteX15" fmla="*/ 30171 w 326389"/>
                <a:gd name="connsiteY15" fmla="*/ 63083 h 573237"/>
                <a:gd name="connsiteX16" fmla="*/ 30171 w 326389"/>
                <a:gd name="connsiteY16" fmla="*/ 438842 h 573237"/>
                <a:gd name="connsiteX17" fmla="*/ 30171 w 326389"/>
                <a:gd name="connsiteY17" fmla="*/ 449813 h 573237"/>
                <a:gd name="connsiteX18" fmla="*/ 293476 w 326389"/>
                <a:gd name="connsiteY18" fmla="*/ 449813 h 573237"/>
                <a:gd name="connsiteX19" fmla="*/ 293476 w 326389"/>
                <a:gd name="connsiteY19" fmla="*/ 482725 h 573237"/>
                <a:gd name="connsiteX20" fmla="*/ 279763 w 326389"/>
                <a:gd name="connsiteY20" fmla="*/ 482725 h 573237"/>
                <a:gd name="connsiteX21" fmla="*/ 60341 w 326389"/>
                <a:gd name="connsiteY21" fmla="*/ 482725 h 573237"/>
                <a:gd name="connsiteX22" fmla="*/ 32914 w 326389"/>
                <a:gd name="connsiteY22" fmla="*/ 512896 h 573237"/>
                <a:gd name="connsiteX23" fmla="*/ 57598 w 326389"/>
                <a:gd name="connsiteY23" fmla="*/ 537581 h 573237"/>
                <a:gd name="connsiteX24" fmla="*/ 82283 w 326389"/>
                <a:gd name="connsiteY24" fmla="*/ 537581 h 573237"/>
                <a:gd name="connsiteX25" fmla="*/ 263306 w 326389"/>
                <a:gd name="connsiteY25" fmla="*/ 537581 h 573237"/>
                <a:gd name="connsiteX26" fmla="*/ 290734 w 326389"/>
                <a:gd name="connsiteY26" fmla="*/ 518382 h 573237"/>
                <a:gd name="connsiteX27" fmla="*/ 293476 w 326389"/>
                <a:gd name="connsiteY27" fmla="*/ 482725 h 57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6389" h="573237">
                  <a:moveTo>
                    <a:pt x="326389" y="285247"/>
                  </a:moveTo>
                  <a:cubicBezTo>
                    <a:pt x="326389" y="359301"/>
                    <a:pt x="326389" y="433356"/>
                    <a:pt x="326389" y="507411"/>
                  </a:cubicBezTo>
                  <a:cubicBezTo>
                    <a:pt x="326389" y="548552"/>
                    <a:pt x="304447" y="570494"/>
                    <a:pt x="260563" y="573237"/>
                  </a:cubicBezTo>
                  <a:cubicBezTo>
                    <a:pt x="194737" y="573237"/>
                    <a:pt x="131653" y="573237"/>
                    <a:pt x="65826" y="573237"/>
                  </a:cubicBezTo>
                  <a:cubicBezTo>
                    <a:pt x="24685" y="573237"/>
                    <a:pt x="0" y="548552"/>
                    <a:pt x="0" y="507411"/>
                  </a:cubicBezTo>
                  <a:cubicBezTo>
                    <a:pt x="0" y="359301"/>
                    <a:pt x="0" y="211192"/>
                    <a:pt x="0" y="63083"/>
                  </a:cubicBezTo>
                  <a:cubicBezTo>
                    <a:pt x="0" y="24685"/>
                    <a:pt x="24685" y="0"/>
                    <a:pt x="63083" y="0"/>
                  </a:cubicBezTo>
                  <a:cubicBezTo>
                    <a:pt x="128910" y="0"/>
                    <a:pt x="194737" y="0"/>
                    <a:pt x="263306" y="0"/>
                  </a:cubicBezTo>
                  <a:cubicBezTo>
                    <a:pt x="304447" y="0"/>
                    <a:pt x="326389" y="24685"/>
                    <a:pt x="326389" y="63083"/>
                  </a:cubicBezTo>
                  <a:cubicBezTo>
                    <a:pt x="326389" y="137138"/>
                    <a:pt x="326389" y="211192"/>
                    <a:pt x="326389" y="285247"/>
                  </a:cubicBezTo>
                  <a:close/>
                  <a:moveTo>
                    <a:pt x="293476" y="449813"/>
                  </a:moveTo>
                  <a:cubicBezTo>
                    <a:pt x="293476" y="444327"/>
                    <a:pt x="293476" y="441584"/>
                    <a:pt x="293476" y="438842"/>
                  </a:cubicBezTo>
                  <a:cubicBezTo>
                    <a:pt x="293476" y="312675"/>
                    <a:pt x="293476" y="189250"/>
                    <a:pt x="293476" y="63083"/>
                  </a:cubicBezTo>
                  <a:cubicBezTo>
                    <a:pt x="293476" y="41141"/>
                    <a:pt x="282505" y="30170"/>
                    <a:pt x="260563" y="30170"/>
                  </a:cubicBezTo>
                  <a:cubicBezTo>
                    <a:pt x="194737" y="30170"/>
                    <a:pt x="128910" y="30170"/>
                    <a:pt x="63083" y="30170"/>
                  </a:cubicBezTo>
                  <a:cubicBezTo>
                    <a:pt x="41142" y="30170"/>
                    <a:pt x="30171" y="41141"/>
                    <a:pt x="30171" y="63083"/>
                  </a:cubicBezTo>
                  <a:cubicBezTo>
                    <a:pt x="30171" y="189250"/>
                    <a:pt x="30171" y="312675"/>
                    <a:pt x="30171" y="438842"/>
                  </a:cubicBezTo>
                  <a:cubicBezTo>
                    <a:pt x="30171" y="441584"/>
                    <a:pt x="30171" y="447070"/>
                    <a:pt x="30171" y="449813"/>
                  </a:cubicBezTo>
                  <a:cubicBezTo>
                    <a:pt x="120682" y="449813"/>
                    <a:pt x="205708" y="449813"/>
                    <a:pt x="293476" y="449813"/>
                  </a:cubicBezTo>
                  <a:close/>
                  <a:moveTo>
                    <a:pt x="293476" y="482725"/>
                  </a:moveTo>
                  <a:cubicBezTo>
                    <a:pt x="287991" y="482725"/>
                    <a:pt x="285248" y="482725"/>
                    <a:pt x="279763" y="482725"/>
                  </a:cubicBezTo>
                  <a:cubicBezTo>
                    <a:pt x="205708" y="482725"/>
                    <a:pt x="134395" y="482725"/>
                    <a:pt x="60341" y="482725"/>
                  </a:cubicBezTo>
                  <a:cubicBezTo>
                    <a:pt x="30171" y="482725"/>
                    <a:pt x="30171" y="482725"/>
                    <a:pt x="32914" y="512896"/>
                  </a:cubicBezTo>
                  <a:cubicBezTo>
                    <a:pt x="35656" y="526610"/>
                    <a:pt x="43884" y="537581"/>
                    <a:pt x="57598" y="537581"/>
                  </a:cubicBezTo>
                  <a:cubicBezTo>
                    <a:pt x="65826" y="537581"/>
                    <a:pt x="74055" y="537581"/>
                    <a:pt x="82283" y="537581"/>
                  </a:cubicBezTo>
                  <a:cubicBezTo>
                    <a:pt x="142624" y="537581"/>
                    <a:pt x="202965" y="537581"/>
                    <a:pt x="263306" y="537581"/>
                  </a:cubicBezTo>
                  <a:cubicBezTo>
                    <a:pt x="277020" y="537581"/>
                    <a:pt x="287991" y="532096"/>
                    <a:pt x="290734" y="518382"/>
                  </a:cubicBezTo>
                  <a:cubicBezTo>
                    <a:pt x="293476" y="507411"/>
                    <a:pt x="293476" y="496439"/>
                    <a:pt x="293476" y="482725"/>
                  </a:cubicBezTo>
                  <a:close/>
                </a:path>
              </a:pathLst>
            </a:custGeom>
            <a:solidFill>
              <a:srgbClr val="000000"/>
            </a:solidFill>
            <a:ln w="27426" cap="flat">
              <a:noFill/>
              <a:prstDash val="solid"/>
              <a:miter/>
            </a:ln>
          </p:spPr>
          <p:txBody>
            <a:bodyPr rtlCol="0" anchor="ctr"/>
            <a:lstStyle/>
            <a:p>
              <a:endParaRPr lang="en-US"/>
            </a:p>
          </p:txBody>
        </p:sp>
        <p:sp>
          <p:nvSpPr>
            <p:cNvPr id="23" name="Freeform 1291">
              <a:extLst>
                <a:ext uri="{FF2B5EF4-FFF2-40B4-BE49-F238E27FC236}">
                  <a16:creationId xmlns:a16="http://schemas.microsoft.com/office/drawing/2014/main" id="{4FF4682F-FD5C-286D-20EF-012D900436BB}"/>
                </a:ext>
              </a:extLst>
            </p:cNvPr>
            <p:cNvSpPr/>
            <p:nvPr/>
          </p:nvSpPr>
          <p:spPr>
            <a:xfrm>
              <a:off x="4804236" y="5852097"/>
              <a:ext cx="329794" cy="212798"/>
            </a:xfrm>
            <a:custGeom>
              <a:avLst/>
              <a:gdLst>
                <a:gd name="connsiteX0" fmla="*/ 2743 w 329794"/>
                <a:gd name="connsiteY0" fmla="*/ 38399 h 212798"/>
                <a:gd name="connsiteX1" fmla="*/ 2743 w 329794"/>
                <a:gd name="connsiteY1" fmla="*/ 16457 h 212798"/>
                <a:gd name="connsiteX2" fmla="*/ 16456 w 329794"/>
                <a:gd name="connsiteY2" fmla="*/ 0 h 212798"/>
                <a:gd name="connsiteX3" fmla="*/ 32913 w 329794"/>
                <a:gd name="connsiteY3" fmla="*/ 16457 h 212798"/>
                <a:gd name="connsiteX4" fmla="*/ 32913 w 329794"/>
                <a:gd name="connsiteY4" fmla="*/ 46627 h 212798"/>
                <a:gd name="connsiteX5" fmla="*/ 172794 w 329794"/>
                <a:gd name="connsiteY5" fmla="*/ 181022 h 212798"/>
                <a:gd name="connsiteX6" fmla="*/ 298961 w 329794"/>
                <a:gd name="connsiteY6" fmla="*/ 57598 h 212798"/>
                <a:gd name="connsiteX7" fmla="*/ 298961 w 329794"/>
                <a:gd name="connsiteY7" fmla="*/ 19200 h 212798"/>
                <a:gd name="connsiteX8" fmla="*/ 315418 w 329794"/>
                <a:gd name="connsiteY8" fmla="*/ 0 h 212798"/>
                <a:gd name="connsiteX9" fmla="*/ 329132 w 329794"/>
                <a:gd name="connsiteY9" fmla="*/ 19200 h 212798"/>
                <a:gd name="connsiteX10" fmla="*/ 307189 w 329794"/>
                <a:gd name="connsiteY10" fmla="*/ 131653 h 212798"/>
                <a:gd name="connsiteX11" fmla="*/ 117939 w 329794"/>
                <a:gd name="connsiteY11" fmla="*/ 205707 h 212798"/>
                <a:gd name="connsiteX12" fmla="*/ 0 w 329794"/>
                <a:gd name="connsiteY12" fmla="*/ 46627 h 212798"/>
                <a:gd name="connsiteX13" fmla="*/ 2743 w 329794"/>
                <a:gd name="connsiteY13" fmla="*/ 38399 h 212798"/>
                <a:gd name="connsiteX14" fmla="*/ 2743 w 329794"/>
                <a:gd name="connsiteY14" fmla="*/ 38399 h 212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9794" h="212798">
                  <a:moveTo>
                    <a:pt x="2743" y="38399"/>
                  </a:moveTo>
                  <a:cubicBezTo>
                    <a:pt x="2743" y="30171"/>
                    <a:pt x="2743" y="21943"/>
                    <a:pt x="2743" y="16457"/>
                  </a:cubicBezTo>
                  <a:cubicBezTo>
                    <a:pt x="2743" y="8229"/>
                    <a:pt x="8228" y="0"/>
                    <a:pt x="16456" y="0"/>
                  </a:cubicBezTo>
                  <a:cubicBezTo>
                    <a:pt x="24685" y="0"/>
                    <a:pt x="32913" y="5486"/>
                    <a:pt x="32913" y="16457"/>
                  </a:cubicBezTo>
                  <a:cubicBezTo>
                    <a:pt x="32913" y="27428"/>
                    <a:pt x="32913" y="35656"/>
                    <a:pt x="32913" y="46627"/>
                  </a:cubicBezTo>
                  <a:cubicBezTo>
                    <a:pt x="35656" y="126167"/>
                    <a:pt x="95997" y="181022"/>
                    <a:pt x="172794" y="181022"/>
                  </a:cubicBezTo>
                  <a:cubicBezTo>
                    <a:pt x="238621" y="178280"/>
                    <a:pt x="293476" y="123424"/>
                    <a:pt x="298961" y="57598"/>
                  </a:cubicBezTo>
                  <a:cubicBezTo>
                    <a:pt x="298961" y="43884"/>
                    <a:pt x="298961" y="32913"/>
                    <a:pt x="298961" y="19200"/>
                  </a:cubicBezTo>
                  <a:cubicBezTo>
                    <a:pt x="298961" y="8229"/>
                    <a:pt x="304447" y="0"/>
                    <a:pt x="315418" y="0"/>
                  </a:cubicBezTo>
                  <a:cubicBezTo>
                    <a:pt x="326389" y="0"/>
                    <a:pt x="329132" y="8229"/>
                    <a:pt x="329132" y="19200"/>
                  </a:cubicBezTo>
                  <a:cubicBezTo>
                    <a:pt x="331875" y="57598"/>
                    <a:pt x="326389" y="95997"/>
                    <a:pt x="307189" y="131653"/>
                  </a:cubicBezTo>
                  <a:cubicBezTo>
                    <a:pt x="268791" y="197479"/>
                    <a:pt x="191994" y="227650"/>
                    <a:pt x="117939" y="205707"/>
                  </a:cubicBezTo>
                  <a:cubicBezTo>
                    <a:pt x="46627" y="186508"/>
                    <a:pt x="0" y="120681"/>
                    <a:pt x="0" y="46627"/>
                  </a:cubicBezTo>
                  <a:cubicBezTo>
                    <a:pt x="2743" y="41141"/>
                    <a:pt x="2743" y="41141"/>
                    <a:pt x="2743" y="38399"/>
                  </a:cubicBezTo>
                  <a:cubicBezTo>
                    <a:pt x="2743" y="38399"/>
                    <a:pt x="2743" y="38399"/>
                    <a:pt x="2743" y="38399"/>
                  </a:cubicBezTo>
                  <a:close/>
                </a:path>
              </a:pathLst>
            </a:custGeom>
            <a:solidFill>
              <a:srgbClr val="000000"/>
            </a:solidFill>
            <a:ln w="27426" cap="flat">
              <a:noFill/>
              <a:prstDash val="solid"/>
              <a:miter/>
            </a:ln>
          </p:spPr>
          <p:txBody>
            <a:bodyPr rtlCol="0" anchor="ctr"/>
            <a:lstStyle/>
            <a:p>
              <a:endParaRPr lang="en-US"/>
            </a:p>
          </p:txBody>
        </p:sp>
        <p:sp>
          <p:nvSpPr>
            <p:cNvPr id="24" name="Freeform 1292">
              <a:extLst>
                <a:ext uri="{FF2B5EF4-FFF2-40B4-BE49-F238E27FC236}">
                  <a16:creationId xmlns:a16="http://schemas.microsoft.com/office/drawing/2014/main" id="{FF630619-CA2E-E59E-61C9-392DAE7BBD7A}"/>
                </a:ext>
              </a:extLst>
            </p:cNvPr>
            <p:cNvSpPr/>
            <p:nvPr/>
          </p:nvSpPr>
          <p:spPr>
            <a:xfrm>
              <a:off x="4867319" y="6057804"/>
              <a:ext cx="208450" cy="356559"/>
            </a:xfrm>
            <a:custGeom>
              <a:avLst/>
              <a:gdLst>
                <a:gd name="connsiteX0" fmla="*/ 90511 w 208450"/>
                <a:gd name="connsiteY0" fmla="*/ 235878 h 356559"/>
                <a:gd name="connsiteX1" fmla="*/ 90511 w 208450"/>
                <a:gd name="connsiteY1" fmla="*/ 131653 h 356559"/>
                <a:gd name="connsiteX2" fmla="*/ 79541 w 208450"/>
                <a:gd name="connsiteY2" fmla="*/ 117939 h 356559"/>
                <a:gd name="connsiteX3" fmla="*/ 0 w 208450"/>
                <a:gd name="connsiteY3" fmla="*/ 21943 h 356559"/>
                <a:gd name="connsiteX4" fmla="*/ 16457 w 208450"/>
                <a:gd name="connsiteY4" fmla="*/ 0 h 356559"/>
                <a:gd name="connsiteX5" fmla="*/ 32914 w 208450"/>
                <a:gd name="connsiteY5" fmla="*/ 19200 h 356559"/>
                <a:gd name="connsiteX6" fmla="*/ 104225 w 208450"/>
                <a:gd name="connsiteY6" fmla="*/ 87769 h 356559"/>
                <a:gd name="connsiteX7" fmla="*/ 178280 w 208450"/>
                <a:gd name="connsiteY7" fmla="*/ 21943 h 356559"/>
                <a:gd name="connsiteX8" fmla="*/ 178280 w 208450"/>
                <a:gd name="connsiteY8" fmla="*/ 16457 h 356559"/>
                <a:gd name="connsiteX9" fmla="*/ 194737 w 208450"/>
                <a:gd name="connsiteY9" fmla="*/ 2743 h 356559"/>
                <a:gd name="connsiteX10" fmla="*/ 208450 w 208450"/>
                <a:gd name="connsiteY10" fmla="*/ 19200 h 356559"/>
                <a:gd name="connsiteX11" fmla="*/ 167309 w 208450"/>
                <a:gd name="connsiteY11" fmla="*/ 98740 h 356559"/>
                <a:gd name="connsiteX12" fmla="*/ 128910 w 208450"/>
                <a:gd name="connsiteY12" fmla="*/ 117939 h 356559"/>
                <a:gd name="connsiteX13" fmla="*/ 117939 w 208450"/>
                <a:gd name="connsiteY13" fmla="*/ 131653 h 356559"/>
                <a:gd name="connsiteX14" fmla="*/ 117939 w 208450"/>
                <a:gd name="connsiteY14" fmla="*/ 334617 h 356559"/>
                <a:gd name="connsiteX15" fmla="*/ 117939 w 208450"/>
                <a:gd name="connsiteY15" fmla="*/ 342845 h 356559"/>
                <a:gd name="connsiteX16" fmla="*/ 101483 w 208450"/>
                <a:gd name="connsiteY16" fmla="*/ 356559 h 356559"/>
                <a:gd name="connsiteX17" fmla="*/ 85026 w 208450"/>
                <a:gd name="connsiteY17" fmla="*/ 345588 h 356559"/>
                <a:gd name="connsiteX18" fmla="*/ 85026 w 208450"/>
                <a:gd name="connsiteY18" fmla="*/ 334617 h 356559"/>
                <a:gd name="connsiteX19" fmla="*/ 90511 w 208450"/>
                <a:gd name="connsiteY19" fmla="*/ 235878 h 356559"/>
                <a:gd name="connsiteX20" fmla="*/ 90511 w 208450"/>
                <a:gd name="connsiteY20" fmla="*/ 235878 h 356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8450" h="356559">
                  <a:moveTo>
                    <a:pt x="90511" y="235878"/>
                  </a:moveTo>
                  <a:cubicBezTo>
                    <a:pt x="90511" y="200222"/>
                    <a:pt x="90511" y="167309"/>
                    <a:pt x="90511" y="131653"/>
                  </a:cubicBezTo>
                  <a:cubicBezTo>
                    <a:pt x="90511" y="123424"/>
                    <a:pt x="87769" y="120681"/>
                    <a:pt x="79541" y="117939"/>
                  </a:cubicBezTo>
                  <a:cubicBezTo>
                    <a:pt x="35656" y="106968"/>
                    <a:pt x="2743" y="68569"/>
                    <a:pt x="0" y="21943"/>
                  </a:cubicBezTo>
                  <a:cubicBezTo>
                    <a:pt x="0" y="8229"/>
                    <a:pt x="5486" y="0"/>
                    <a:pt x="16457" y="0"/>
                  </a:cubicBezTo>
                  <a:cubicBezTo>
                    <a:pt x="27428" y="0"/>
                    <a:pt x="32914" y="5486"/>
                    <a:pt x="32914" y="19200"/>
                  </a:cubicBezTo>
                  <a:cubicBezTo>
                    <a:pt x="35656" y="57598"/>
                    <a:pt x="65827" y="87769"/>
                    <a:pt x="104225" y="87769"/>
                  </a:cubicBezTo>
                  <a:cubicBezTo>
                    <a:pt x="142624" y="87769"/>
                    <a:pt x="172794" y="60341"/>
                    <a:pt x="178280" y="21943"/>
                  </a:cubicBezTo>
                  <a:cubicBezTo>
                    <a:pt x="178280" y="19200"/>
                    <a:pt x="178280" y="16457"/>
                    <a:pt x="178280" y="16457"/>
                  </a:cubicBezTo>
                  <a:cubicBezTo>
                    <a:pt x="181023" y="5486"/>
                    <a:pt x="186508" y="0"/>
                    <a:pt x="194737" y="2743"/>
                  </a:cubicBezTo>
                  <a:cubicBezTo>
                    <a:pt x="202965" y="2743"/>
                    <a:pt x="208450" y="10971"/>
                    <a:pt x="208450" y="19200"/>
                  </a:cubicBezTo>
                  <a:cubicBezTo>
                    <a:pt x="208450" y="52112"/>
                    <a:pt x="194737" y="79540"/>
                    <a:pt x="167309" y="98740"/>
                  </a:cubicBezTo>
                  <a:cubicBezTo>
                    <a:pt x="156338" y="106968"/>
                    <a:pt x="142624" y="112453"/>
                    <a:pt x="128910" y="117939"/>
                  </a:cubicBezTo>
                  <a:cubicBezTo>
                    <a:pt x="120682" y="120681"/>
                    <a:pt x="117939" y="123424"/>
                    <a:pt x="117939" y="131653"/>
                  </a:cubicBezTo>
                  <a:cubicBezTo>
                    <a:pt x="117939" y="200222"/>
                    <a:pt x="117939" y="268791"/>
                    <a:pt x="117939" y="334617"/>
                  </a:cubicBezTo>
                  <a:cubicBezTo>
                    <a:pt x="117939" y="337360"/>
                    <a:pt x="117939" y="340102"/>
                    <a:pt x="117939" y="342845"/>
                  </a:cubicBezTo>
                  <a:cubicBezTo>
                    <a:pt x="115197" y="351074"/>
                    <a:pt x="109711" y="356559"/>
                    <a:pt x="101483" y="356559"/>
                  </a:cubicBezTo>
                  <a:cubicBezTo>
                    <a:pt x="93254" y="356559"/>
                    <a:pt x="87769" y="353816"/>
                    <a:pt x="85026" y="345588"/>
                  </a:cubicBezTo>
                  <a:cubicBezTo>
                    <a:pt x="85026" y="342845"/>
                    <a:pt x="85026" y="337360"/>
                    <a:pt x="85026" y="334617"/>
                  </a:cubicBezTo>
                  <a:cubicBezTo>
                    <a:pt x="90511" y="301704"/>
                    <a:pt x="90511" y="268791"/>
                    <a:pt x="90511" y="235878"/>
                  </a:cubicBezTo>
                  <a:cubicBezTo>
                    <a:pt x="90511" y="235878"/>
                    <a:pt x="90511" y="235878"/>
                    <a:pt x="90511" y="235878"/>
                  </a:cubicBezTo>
                  <a:close/>
                </a:path>
              </a:pathLst>
            </a:custGeom>
            <a:solidFill>
              <a:srgbClr val="000000"/>
            </a:solidFill>
            <a:ln w="27426" cap="flat">
              <a:noFill/>
              <a:prstDash val="solid"/>
              <a:miter/>
            </a:ln>
          </p:spPr>
          <p:txBody>
            <a:bodyPr rtlCol="0" anchor="ctr"/>
            <a:lstStyle/>
            <a:p>
              <a:endParaRPr lang="en-US"/>
            </a:p>
          </p:txBody>
        </p:sp>
        <p:sp>
          <p:nvSpPr>
            <p:cNvPr id="25" name="Freeform 1293">
              <a:extLst>
                <a:ext uri="{FF2B5EF4-FFF2-40B4-BE49-F238E27FC236}">
                  <a16:creationId xmlns:a16="http://schemas.microsoft.com/office/drawing/2014/main" id="{F453648E-44B4-B709-2D6D-AB84B3C84255}"/>
                </a:ext>
              </a:extLst>
            </p:cNvPr>
            <p:cNvSpPr/>
            <p:nvPr/>
          </p:nvSpPr>
          <p:spPr>
            <a:xfrm>
              <a:off x="4422305" y="5325487"/>
              <a:ext cx="343531" cy="341238"/>
            </a:xfrm>
            <a:custGeom>
              <a:avLst/>
              <a:gdLst>
                <a:gd name="connsiteX0" fmla="*/ 686 w 343531"/>
                <a:gd name="connsiteY0" fmla="*/ 301704 h 341238"/>
                <a:gd name="connsiteX1" fmla="*/ 266734 w 343531"/>
                <a:gd name="connsiteY1" fmla="*/ 2742 h 341238"/>
                <a:gd name="connsiteX2" fmla="*/ 321589 w 343531"/>
                <a:gd name="connsiteY2" fmla="*/ 0 h 341238"/>
                <a:gd name="connsiteX3" fmla="*/ 343532 w 343531"/>
                <a:gd name="connsiteY3" fmla="*/ 16456 h 341238"/>
                <a:gd name="connsiteX4" fmla="*/ 321589 w 343531"/>
                <a:gd name="connsiteY4" fmla="*/ 32913 h 341238"/>
                <a:gd name="connsiteX5" fmla="*/ 69255 w 343531"/>
                <a:gd name="connsiteY5" fmla="*/ 172794 h 341238"/>
                <a:gd name="connsiteX6" fmla="*/ 33599 w 343531"/>
                <a:gd name="connsiteY6" fmla="*/ 320903 h 341238"/>
                <a:gd name="connsiteX7" fmla="*/ 28113 w 343531"/>
                <a:gd name="connsiteY7" fmla="*/ 337359 h 341238"/>
                <a:gd name="connsiteX8" fmla="*/ 14399 w 343531"/>
                <a:gd name="connsiteY8" fmla="*/ 340102 h 341238"/>
                <a:gd name="connsiteX9" fmla="*/ 3429 w 343531"/>
                <a:gd name="connsiteY9" fmla="*/ 326389 h 341238"/>
                <a:gd name="connsiteX10" fmla="*/ 686 w 343531"/>
                <a:gd name="connsiteY10" fmla="*/ 301704 h 34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3531" h="341238">
                  <a:moveTo>
                    <a:pt x="686" y="301704"/>
                  </a:moveTo>
                  <a:cubicBezTo>
                    <a:pt x="3429" y="148109"/>
                    <a:pt x="115882" y="24685"/>
                    <a:pt x="266734" y="2742"/>
                  </a:cubicBezTo>
                  <a:cubicBezTo>
                    <a:pt x="283191" y="0"/>
                    <a:pt x="302390" y="0"/>
                    <a:pt x="321589" y="0"/>
                  </a:cubicBezTo>
                  <a:cubicBezTo>
                    <a:pt x="335303" y="0"/>
                    <a:pt x="343532" y="5485"/>
                    <a:pt x="343532" y="16456"/>
                  </a:cubicBezTo>
                  <a:cubicBezTo>
                    <a:pt x="343532" y="27428"/>
                    <a:pt x="335303" y="32913"/>
                    <a:pt x="321589" y="32913"/>
                  </a:cubicBezTo>
                  <a:cubicBezTo>
                    <a:pt x="211879" y="30170"/>
                    <a:pt x="126853" y="79540"/>
                    <a:pt x="69255" y="172794"/>
                  </a:cubicBezTo>
                  <a:cubicBezTo>
                    <a:pt x="41827" y="216678"/>
                    <a:pt x="30856" y="268790"/>
                    <a:pt x="33599" y="320903"/>
                  </a:cubicBezTo>
                  <a:cubicBezTo>
                    <a:pt x="33599" y="326389"/>
                    <a:pt x="30856" y="334616"/>
                    <a:pt x="28113" y="337359"/>
                  </a:cubicBezTo>
                  <a:cubicBezTo>
                    <a:pt x="25371" y="340102"/>
                    <a:pt x="17142" y="342845"/>
                    <a:pt x="14399" y="340102"/>
                  </a:cubicBezTo>
                  <a:cubicBezTo>
                    <a:pt x="8914" y="337359"/>
                    <a:pt x="6171" y="331874"/>
                    <a:pt x="3429" y="326389"/>
                  </a:cubicBezTo>
                  <a:cubicBezTo>
                    <a:pt x="-2057" y="318160"/>
                    <a:pt x="686" y="309932"/>
                    <a:pt x="686" y="301704"/>
                  </a:cubicBezTo>
                  <a:close/>
                </a:path>
              </a:pathLst>
            </a:custGeom>
            <a:solidFill>
              <a:srgbClr val="000000"/>
            </a:solidFill>
            <a:ln w="27426" cap="flat">
              <a:noFill/>
              <a:prstDash val="solid"/>
              <a:miter/>
            </a:ln>
          </p:spPr>
          <p:txBody>
            <a:bodyPr rtlCol="0" anchor="ctr"/>
            <a:lstStyle/>
            <a:p>
              <a:endParaRPr lang="en-US"/>
            </a:p>
          </p:txBody>
        </p:sp>
        <p:sp>
          <p:nvSpPr>
            <p:cNvPr id="26" name="Freeform 1294">
              <a:extLst>
                <a:ext uri="{FF2B5EF4-FFF2-40B4-BE49-F238E27FC236}">
                  <a16:creationId xmlns:a16="http://schemas.microsoft.com/office/drawing/2014/main" id="{331FF1F7-6D1D-75DA-8B56-C20CCCC29541}"/>
                </a:ext>
              </a:extLst>
            </p:cNvPr>
            <p:cNvSpPr/>
            <p:nvPr/>
          </p:nvSpPr>
          <p:spPr>
            <a:xfrm>
              <a:off x="4590300" y="6003635"/>
              <a:ext cx="231139" cy="410728"/>
            </a:xfrm>
            <a:custGeom>
              <a:avLst/>
              <a:gdLst>
                <a:gd name="connsiteX0" fmla="*/ 2743 w 231139"/>
                <a:gd name="connsiteY0" fmla="*/ 391530 h 410728"/>
                <a:gd name="connsiteX1" fmla="*/ 19199 w 231139"/>
                <a:gd name="connsiteY1" fmla="*/ 210507 h 410728"/>
                <a:gd name="connsiteX2" fmla="*/ 24685 w 231139"/>
                <a:gd name="connsiteY2" fmla="*/ 150166 h 410728"/>
                <a:gd name="connsiteX3" fmla="*/ 115196 w 231139"/>
                <a:gd name="connsiteY3" fmla="*/ 37713 h 410728"/>
                <a:gd name="connsiteX4" fmla="*/ 208450 w 231139"/>
                <a:gd name="connsiteY4" fmla="*/ 2057 h 410728"/>
                <a:gd name="connsiteX5" fmla="*/ 224907 w 231139"/>
                <a:gd name="connsiteY5" fmla="*/ 2057 h 410728"/>
                <a:gd name="connsiteX6" fmla="*/ 230392 w 231139"/>
                <a:gd name="connsiteY6" fmla="*/ 15771 h 410728"/>
                <a:gd name="connsiteX7" fmla="*/ 219421 w 231139"/>
                <a:gd name="connsiteY7" fmla="*/ 29485 h 410728"/>
                <a:gd name="connsiteX8" fmla="*/ 131653 w 231139"/>
                <a:gd name="connsiteY8" fmla="*/ 62398 h 410728"/>
                <a:gd name="connsiteX9" fmla="*/ 52112 w 231139"/>
                <a:gd name="connsiteY9" fmla="*/ 169366 h 410728"/>
                <a:gd name="connsiteX10" fmla="*/ 30170 w 231139"/>
                <a:gd name="connsiteY10" fmla="*/ 394272 h 410728"/>
                <a:gd name="connsiteX11" fmla="*/ 16456 w 231139"/>
                <a:gd name="connsiteY11" fmla="*/ 410729 h 410728"/>
                <a:gd name="connsiteX12" fmla="*/ 0 w 231139"/>
                <a:gd name="connsiteY12" fmla="*/ 402501 h 410728"/>
                <a:gd name="connsiteX13" fmla="*/ 2743 w 231139"/>
                <a:gd name="connsiteY13" fmla="*/ 391530 h 410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1139" h="410728">
                  <a:moveTo>
                    <a:pt x="2743" y="391530"/>
                  </a:moveTo>
                  <a:cubicBezTo>
                    <a:pt x="8228" y="328446"/>
                    <a:pt x="13714" y="268105"/>
                    <a:pt x="19199" y="210507"/>
                  </a:cubicBezTo>
                  <a:cubicBezTo>
                    <a:pt x="21942" y="191308"/>
                    <a:pt x="21942" y="172109"/>
                    <a:pt x="24685" y="150166"/>
                  </a:cubicBezTo>
                  <a:cubicBezTo>
                    <a:pt x="35656" y="98054"/>
                    <a:pt x="65826" y="59655"/>
                    <a:pt x="115196" y="37713"/>
                  </a:cubicBezTo>
                  <a:cubicBezTo>
                    <a:pt x="145367" y="23999"/>
                    <a:pt x="178280" y="13028"/>
                    <a:pt x="208450" y="2057"/>
                  </a:cubicBezTo>
                  <a:cubicBezTo>
                    <a:pt x="213936" y="-686"/>
                    <a:pt x="222164" y="-686"/>
                    <a:pt x="224907" y="2057"/>
                  </a:cubicBezTo>
                  <a:cubicBezTo>
                    <a:pt x="227650" y="4800"/>
                    <a:pt x="233135" y="13028"/>
                    <a:pt x="230392" y="15771"/>
                  </a:cubicBezTo>
                  <a:cubicBezTo>
                    <a:pt x="227650" y="21257"/>
                    <a:pt x="222164" y="29485"/>
                    <a:pt x="219421" y="29485"/>
                  </a:cubicBezTo>
                  <a:cubicBezTo>
                    <a:pt x="191994" y="40456"/>
                    <a:pt x="161823" y="51427"/>
                    <a:pt x="131653" y="62398"/>
                  </a:cubicBezTo>
                  <a:cubicBezTo>
                    <a:pt x="82283" y="81597"/>
                    <a:pt x="54855" y="117254"/>
                    <a:pt x="52112" y="169366"/>
                  </a:cubicBezTo>
                  <a:cubicBezTo>
                    <a:pt x="43884" y="243420"/>
                    <a:pt x="38399" y="320218"/>
                    <a:pt x="30170" y="394272"/>
                  </a:cubicBezTo>
                  <a:cubicBezTo>
                    <a:pt x="30170" y="402501"/>
                    <a:pt x="24685" y="410729"/>
                    <a:pt x="16456" y="410729"/>
                  </a:cubicBezTo>
                  <a:cubicBezTo>
                    <a:pt x="10971" y="410729"/>
                    <a:pt x="5485" y="405244"/>
                    <a:pt x="0" y="402501"/>
                  </a:cubicBezTo>
                  <a:cubicBezTo>
                    <a:pt x="0" y="399758"/>
                    <a:pt x="2743" y="394272"/>
                    <a:pt x="2743" y="391530"/>
                  </a:cubicBezTo>
                  <a:close/>
                </a:path>
              </a:pathLst>
            </a:custGeom>
            <a:solidFill>
              <a:srgbClr val="000000"/>
            </a:solidFill>
            <a:ln w="27426" cap="flat">
              <a:noFill/>
              <a:prstDash val="solid"/>
              <a:miter/>
            </a:ln>
          </p:spPr>
          <p:txBody>
            <a:bodyPr rtlCol="0" anchor="ctr"/>
            <a:lstStyle/>
            <a:p>
              <a:endParaRPr lang="en-US"/>
            </a:p>
          </p:txBody>
        </p:sp>
        <p:sp>
          <p:nvSpPr>
            <p:cNvPr id="27" name="Freeform 1295">
              <a:extLst>
                <a:ext uri="{FF2B5EF4-FFF2-40B4-BE49-F238E27FC236}">
                  <a16:creationId xmlns:a16="http://schemas.microsoft.com/office/drawing/2014/main" id="{CB6A2253-FC30-C504-F2F9-D112524FCEDA}"/>
                </a:ext>
              </a:extLst>
            </p:cNvPr>
            <p:cNvSpPr/>
            <p:nvPr/>
          </p:nvSpPr>
          <p:spPr>
            <a:xfrm>
              <a:off x="4540930" y="5440337"/>
              <a:ext cx="213935" cy="217023"/>
            </a:xfrm>
            <a:custGeom>
              <a:avLst/>
              <a:gdLst>
                <a:gd name="connsiteX0" fmla="*/ 183765 w 213935"/>
                <a:gd name="connsiteY0" fmla="*/ 36002 h 217023"/>
                <a:gd name="connsiteX1" fmla="*/ 30171 w 213935"/>
                <a:gd name="connsiteY1" fmla="*/ 192339 h 217023"/>
                <a:gd name="connsiteX2" fmla="*/ 30171 w 213935"/>
                <a:gd name="connsiteY2" fmla="*/ 203310 h 217023"/>
                <a:gd name="connsiteX3" fmla="*/ 16457 w 213935"/>
                <a:gd name="connsiteY3" fmla="*/ 217024 h 217023"/>
                <a:gd name="connsiteX4" fmla="*/ 0 w 213935"/>
                <a:gd name="connsiteY4" fmla="*/ 203310 h 217023"/>
                <a:gd name="connsiteX5" fmla="*/ 5485 w 213935"/>
                <a:gd name="connsiteY5" fmla="*/ 140227 h 217023"/>
                <a:gd name="connsiteX6" fmla="*/ 197479 w 213935"/>
                <a:gd name="connsiteY6" fmla="*/ 346 h 217023"/>
                <a:gd name="connsiteX7" fmla="*/ 213936 w 213935"/>
                <a:gd name="connsiteY7" fmla="*/ 16803 h 217023"/>
                <a:gd name="connsiteX8" fmla="*/ 197479 w 213935"/>
                <a:gd name="connsiteY8" fmla="*/ 33259 h 217023"/>
                <a:gd name="connsiteX9" fmla="*/ 183765 w 213935"/>
                <a:gd name="connsiteY9" fmla="*/ 36002 h 217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935" h="217023">
                  <a:moveTo>
                    <a:pt x="183765" y="36002"/>
                  </a:moveTo>
                  <a:cubicBezTo>
                    <a:pt x="98740" y="38744"/>
                    <a:pt x="30171" y="107313"/>
                    <a:pt x="30171" y="192339"/>
                  </a:cubicBezTo>
                  <a:cubicBezTo>
                    <a:pt x="30171" y="195082"/>
                    <a:pt x="30171" y="200568"/>
                    <a:pt x="30171" y="203310"/>
                  </a:cubicBezTo>
                  <a:cubicBezTo>
                    <a:pt x="30171" y="211539"/>
                    <a:pt x="24685" y="217024"/>
                    <a:pt x="16457" y="217024"/>
                  </a:cubicBezTo>
                  <a:cubicBezTo>
                    <a:pt x="8228" y="217024"/>
                    <a:pt x="0" y="211539"/>
                    <a:pt x="0" y="203310"/>
                  </a:cubicBezTo>
                  <a:cubicBezTo>
                    <a:pt x="0" y="181368"/>
                    <a:pt x="0" y="162169"/>
                    <a:pt x="5485" y="140227"/>
                  </a:cubicBezTo>
                  <a:cubicBezTo>
                    <a:pt x="27428" y="55201"/>
                    <a:pt x="109711" y="-5139"/>
                    <a:pt x="197479" y="346"/>
                  </a:cubicBezTo>
                  <a:cubicBezTo>
                    <a:pt x="208450" y="346"/>
                    <a:pt x="213936" y="8575"/>
                    <a:pt x="213936" y="16803"/>
                  </a:cubicBezTo>
                  <a:cubicBezTo>
                    <a:pt x="213936" y="25031"/>
                    <a:pt x="205708" y="33259"/>
                    <a:pt x="197479" y="33259"/>
                  </a:cubicBezTo>
                  <a:cubicBezTo>
                    <a:pt x="194737" y="36002"/>
                    <a:pt x="189251" y="36002"/>
                    <a:pt x="183765" y="36002"/>
                  </a:cubicBezTo>
                  <a:close/>
                </a:path>
              </a:pathLst>
            </a:custGeom>
            <a:solidFill>
              <a:srgbClr val="000000"/>
            </a:solidFill>
            <a:ln w="27426" cap="flat">
              <a:noFill/>
              <a:prstDash val="solid"/>
              <a:miter/>
            </a:ln>
          </p:spPr>
          <p:txBody>
            <a:bodyPr rtlCol="0" anchor="ctr"/>
            <a:lstStyle/>
            <a:p>
              <a:endParaRPr lang="en-US"/>
            </a:p>
          </p:txBody>
        </p:sp>
        <p:sp>
          <p:nvSpPr>
            <p:cNvPr id="28" name="Freeform 1296">
              <a:extLst>
                <a:ext uri="{FF2B5EF4-FFF2-40B4-BE49-F238E27FC236}">
                  <a16:creationId xmlns:a16="http://schemas.microsoft.com/office/drawing/2014/main" id="{5C0D2F32-C455-833A-106C-489B4A66C605}"/>
                </a:ext>
              </a:extLst>
            </p:cNvPr>
            <p:cNvSpPr/>
            <p:nvPr/>
          </p:nvSpPr>
          <p:spPr>
            <a:xfrm>
              <a:off x="4905718" y="5901468"/>
              <a:ext cx="128909" cy="82282"/>
            </a:xfrm>
            <a:custGeom>
              <a:avLst/>
              <a:gdLst>
                <a:gd name="connsiteX0" fmla="*/ 65826 w 128909"/>
                <a:gd name="connsiteY0" fmla="*/ 82283 h 82282"/>
                <a:gd name="connsiteX1" fmla="*/ 0 w 128909"/>
                <a:gd name="connsiteY1" fmla="*/ 21942 h 82282"/>
                <a:gd name="connsiteX2" fmla="*/ 13714 w 128909"/>
                <a:gd name="connsiteY2" fmla="*/ 0 h 82282"/>
                <a:gd name="connsiteX3" fmla="*/ 30170 w 128909"/>
                <a:gd name="connsiteY3" fmla="*/ 19199 h 82282"/>
                <a:gd name="connsiteX4" fmla="*/ 54855 w 128909"/>
                <a:gd name="connsiteY4" fmla="*/ 49369 h 82282"/>
                <a:gd name="connsiteX5" fmla="*/ 90511 w 128909"/>
                <a:gd name="connsiteY5" fmla="*/ 35656 h 82282"/>
                <a:gd name="connsiteX6" fmla="*/ 95997 w 128909"/>
                <a:gd name="connsiteY6" fmla="*/ 19199 h 82282"/>
                <a:gd name="connsiteX7" fmla="*/ 115196 w 128909"/>
                <a:gd name="connsiteY7" fmla="*/ 2742 h 82282"/>
                <a:gd name="connsiteX8" fmla="*/ 128910 w 128909"/>
                <a:gd name="connsiteY8" fmla="*/ 21942 h 82282"/>
                <a:gd name="connsiteX9" fmla="*/ 65826 w 128909"/>
                <a:gd name="connsiteY9" fmla="*/ 82283 h 8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909" h="82282">
                  <a:moveTo>
                    <a:pt x="65826" y="82283"/>
                  </a:moveTo>
                  <a:cubicBezTo>
                    <a:pt x="32913" y="82283"/>
                    <a:pt x="2743" y="54855"/>
                    <a:pt x="0" y="21942"/>
                  </a:cubicBezTo>
                  <a:cubicBezTo>
                    <a:pt x="0" y="8228"/>
                    <a:pt x="5485" y="2742"/>
                    <a:pt x="13714" y="0"/>
                  </a:cubicBezTo>
                  <a:cubicBezTo>
                    <a:pt x="24685" y="0"/>
                    <a:pt x="30170" y="5485"/>
                    <a:pt x="30170" y="19199"/>
                  </a:cubicBezTo>
                  <a:cubicBezTo>
                    <a:pt x="32913" y="35656"/>
                    <a:pt x="41142" y="43884"/>
                    <a:pt x="54855" y="49369"/>
                  </a:cubicBezTo>
                  <a:cubicBezTo>
                    <a:pt x="68569" y="52112"/>
                    <a:pt x="82283" y="49369"/>
                    <a:pt x="90511" y="35656"/>
                  </a:cubicBezTo>
                  <a:cubicBezTo>
                    <a:pt x="93254" y="30170"/>
                    <a:pt x="95997" y="24685"/>
                    <a:pt x="95997" y="19199"/>
                  </a:cubicBezTo>
                  <a:cubicBezTo>
                    <a:pt x="98739" y="8228"/>
                    <a:pt x="104225" y="0"/>
                    <a:pt x="115196" y="2742"/>
                  </a:cubicBezTo>
                  <a:cubicBezTo>
                    <a:pt x="123425" y="2742"/>
                    <a:pt x="128910" y="10971"/>
                    <a:pt x="128910" y="21942"/>
                  </a:cubicBezTo>
                  <a:cubicBezTo>
                    <a:pt x="128910" y="57597"/>
                    <a:pt x="101482" y="82283"/>
                    <a:pt x="65826" y="82283"/>
                  </a:cubicBezTo>
                  <a:close/>
                </a:path>
              </a:pathLst>
            </a:custGeom>
            <a:solidFill>
              <a:srgbClr val="000000"/>
            </a:solidFill>
            <a:ln w="27426" cap="flat">
              <a:noFill/>
              <a:prstDash val="solid"/>
              <a:miter/>
            </a:ln>
          </p:spPr>
          <p:txBody>
            <a:bodyPr rtlCol="0" anchor="ctr"/>
            <a:lstStyle/>
            <a:p>
              <a:endParaRPr lang="en-US"/>
            </a:p>
          </p:txBody>
        </p:sp>
        <p:sp>
          <p:nvSpPr>
            <p:cNvPr id="29" name="Freeform 1297">
              <a:extLst>
                <a:ext uri="{FF2B5EF4-FFF2-40B4-BE49-F238E27FC236}">
                  <a16:creationId xmlns:a16="http://schemas.microsoft.com/office/drawing/2014/main" id="{0D3D5BE6-3F62-5697-1B0D-EB739CAC76E3}"/>
                </a:ext>
              </a:extLst>
            </p:cNvPr>
            <p:cNvSpPr/>
            <p:nvPr/>
          </p:nvSpPr>
          <p:spPr>
            <a:xfrm>
              <a:off x="4650641" y="5555879"/>
              <a:ext cx="101482" cy="104224"/>
            </a:xfrm>
            <a:custGeom>
              <a:avLst/>
              <a:gdLst>
                <a:gd name="connsiteX0" fmla="*/ 0 w 101482"/>
                <a:gd name="connsiteY0" fmla="*/ 76797 h 104224"/>
                <a:gd name="connsiteX1" fmla="*/ 79540 w 101482"/>
                <a:gd name="connsiteY1" fmla="*/ 0 h 104224"/>
                <a:gd name="connsiteX2" fmla="*/ 101482 w 101482"/>
                <a:gd name="connsiteY2" fmla="*/ 16457 h 104224"/>
                <a:gd name="connsiteX3" fmla="*/ 82283 w 101482"/>
                <a:gd name="connsiteY3" fmla="*/ 32913 h 104224"/>
                <a:gd name="connsiteX4" fmla="*/ 32913 w 101482"/>
                <a:gd name="connsiteY4" fmla="*/ 82283 h 104224"/>
                <a:gd name="connsiteX5" fmla="*/ 16457 w 101482"/>
                <a:gd name="connsiteY5" fmla="*/ 104225 h 104224"/>
                <a:gd name="connsiteX6" fmla="*/ 0 w 101482"/>
                <a:gd name="connsiteY6" fmla="*/ 76797 h 104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82" h="104224">
                  <a:moveTo>
                    <a:pt x="0" y="76797"/>
                  </a:moveTo>
                  <a:cubicBezTo>
                    <a:pt x="2743" y="32913"/>
                    <a:pt x="38399" y="0"/>
                    <a:pt x="79540" y="0"/>
                  </a:cubicBezTo>
                  <a:cubicBezTo>
                    <a:pt x="93254" y="0"/>
                    <a:pt x="101482" y="5485"/>
                    <a:pt x="101482" y="16457"/>
                  </a:cubicBezTo>
                  <a:cubicBezTo>
                    <a:pt x="101482" y="27428"/>
                    <a:pt x="95997" y="32913"/>
                    <a:pt x="82283" y="32913"/>
                  </a:cubicBezTo>
                  <a:cubicBezTo>
                    <a:pt x="54855" y="32913"/>
                    <a:pt x="32913" y="54855"/>
                    <a:pt x="32913" y="82283"/>
                  </a:cubicBezTo>
                  <a:cubicBezTo>
                    <a:pt x="32913" y="98740"/>
                    <a:pt x="27428" y="104225"/>
                    <a:pt x="16457" y="104225"/>
                  </a:cubicBezTo>
                  <a:cubicBezTo>
                    <a:pt x="5485" y="98740"/>
                    <a:pt x="0" y="90511"/>
                    <a:pt x="0" y="76797"/>
                  </a:cubicBezTo>
                  <a:close/>
                </a:path>
              </a:pathLst>
            </a:custGeom>
            <a:solidFill>
              <a:srgbClr val="000000"/>
            </a:solidFill>
            <a:ln w="27426" cap="flat">
              <a:noFill/>
              <a:prstDash val="solid"/>
              <a:miter/>
            </a:ln>
          </p:spPr>
          <p:txBody>
            <a:bodyPr rtlCol="0" anchor="ctr"/>
            <a:lstStyle/>
            <a:p>
              <a:endParaRPr lang="en-US"/>
            </a:p>
          </p:txBody>
        </p:sp>
        <p:sp>
          <p:nvSpPr>
            <p:cNvPr id="30" name="Freeform 1298">
              <a:extLst>
                <a:ext uri="{FF2B5EF4-FFF2-40B4-BE49-F238E27FC236}">
                  <a16:creationId xmlns:a16="http://schemas.microsoft.com/office/drawing/2014/main" id="{383D3D56-E58F-481B-7410-27E7DE4877CF}"/>
                </a:ext>
              </a:extLst>
            </p:cNvPr>
            <p:cNvSpPr/>
            <p:nvPr/>
          </p:nvSpPr>
          <p:spPr>
            <a:xfrm>
              <a:off x="5319876" y="6351280"/>
              <a:ext cx="54855" cy="32912"/>
            </a:xfrm>
            <a:custGeom>
              <a:avLst/>
              <a:gdLst>
                <a:gd name="connsiteX0" fmla="*/ 27428 w 54855"/>
                <a:gd name="connsiteY0" fmla="*/ 30171 h 32912"/>
                <a:gd name="connsiteX1" fmla="*/ 27428 w 54855"/>
                <a:gd name="connsiteY1" fmla="*/ 30171 h 32912"/>
                <a:gd name="connsiteX2" fmla="*/ 41142 w 54855"/>
                <a:gd name="connsiteY2" fmla="*/ 30171 h 32912"/>
                <a:gd name="connsiteX3" fmla="*/ 54855 w 54855"/>
                <a:gd name="connsiteY3" fmla="*/ 13714 h 32912"/>
                <a:gd name="connsiteX4" fmla="*/ 41142 w 54855"/>
                <a:gd name="connsiteY4" fmla="*/ 0 h 32912"/>
                <a:gd name="connsiteX5" fmla="*/ 13714 w 54855"/>
                <a:gd name="connsiteY5" fmla="*/ 0 h 32912"/>
                <a:gd name="connsiteX6" fmla="*/ 0 w 54855"/>
                <a:gd name="connsiteY6" fmla="*/ 16457 h 32912"/>
                <a:gd name="connsiteX7" fmla="*/ 13714 w 54855"/>
                <a:gd name="connsiteY7" fmla="*/ 32913 h 32912"/>
                <a:gd name="connsiteX8" fmla="*/ 27428 w 54855"/>
                <a:gd name="connsiteY8" fmla="*/ 30171 h 32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55" h="32912">
                  <a:moveTo>
                    <a:pt x="27428" y="30171"/>
                  </a:moveTo>
                  <a:cubicBezTo>
                    <a:pt x="27428" y="30171"/>
                    <a:pt x="27428" y="30171"/>
                    <a:pt x="27428" y="30171"/>
                  </a:cubicBezTo>
                  <a:cubicBezTo>
                    <a:pt x="32914" y="30171"/>
                    <a:pt x="35656" y="30171"/>
                    <a:pt x="41142" y="30171"/>
                  </a:cubicBezTo>
                  <a:cubicBezTo>
                    <a:pt x="49370" y="30171"/>
                    <a:pt x="54855" y="21942"/>
                    <a:pt x="54855" y="13714"/>
                  </a:cubicBezTo>
                  <a:cubicBezTo>
                    <a:pt x="54855" y="5485"/>
                    <a:pt x="49370" y="0"/>
                    <a:pt x="41142" y="0"/>
                  </a:cubicBezTo>
                  <a:cubicBezTo>
                    <a:pt x="32914" y="0"/>
                    <a:pt x="21943" y="0"/>
                    <a:pt x="13714" y="0"/>
                  </a:cubicBezTo>
                  <a:cubicBezTo>
                    <a:pt x="5486" y="0"/>
                    <a:pt x="0" y="5485"/>
                    <a:pt x="0" y="16457"/>
                  </a:cubicBezTo>
                  <a:cubicBezTo>
                    <a:pt x="0" y="24685"/>
                    <a:pt x="5486" y="30171"/>
                    <a:pt x="13714" y="32913"/>
                  </a:cubicBezTo>
                  <a:cubicBezTo>
                    <a:pt x="19200" y="30171"/>
                    <a:pt x="21943" y="30171"/>
                    <a:pt x="27428" y="30171"/>
                  </a:cubicBezTo>
                  <a:close/>
                </a:path>
              </a:pathLst>
            </a:custGeom>
            <a:solidFill>
              <a:srgbClr val="000000"/>
            </a:solidFill>
            <a:ln w="27426" cap="flat">
              <a:noFill/>
              <a:prstDash val="solid"/>
              <a:miter/>
            </a:ln>
          </p:spPr>
          <p:txBody>
            <a:bodyPr rtlCol="0" anchor="ctr"/>
            <a:lstStyle/>
            <a:p>
              <a:endParaRPr lang="en-US"/>
            </a:p>
          </p:txBody>
        </p:sp>
        <p:sp>
          <p:nvSpPr>
            <p:cNvPr id="31" name="Freeform 1299">
              <a:extLst>
                <a:ext uri="{FF2B5EF4-FFF2-40B4-BE49-F238E27FC236}">
                  <a16:creationId xmlns:a16="http://schemas.microsoft.com/office/drawing/2014/main" id="{145385B1-2F4F-CF9D-542E-E25F8C08E473}"/>
                </a:ext>
              </a:extLst>
            </p:cNvPr>
            <p:cNvSpPr/>
            <p:nvPr/>
          </p:nvSpPr>
          <p:spPr>
            <a:xfrm>
              <a:off x="5237593" y="5959065"/>
              <a:ext cx="222164" cy="282505"/>
            </a:xfrm>
            <a:custGeom>
              <a:avLst/>
              <a:gdLst>
                <a:gd name="connsiteX0" fmla="*/ 112454 w 222164"/>
                <a:gd name="connsiteY0" fmla="*/ 41141 h 282505"/>
                <a:gd name="connsiteX1" fmla="*/ 205708 w 222164"/>
                <a:gd name="connsiteY1" fmla="*/ 0 h 282505"/>
                <a:gd name="connsiteX2" fmla="*/ 222164 w 222164"/>
                <a:gd name="connsiteY2" fmla="*/ 16457 h 282505"/>
                <a:gd name="connsiteX3" fmla="*/ 205708 w 222164"/>
                <a:gd name="connsiteY3" fmla="*/ 82283 h 282505"/>
                <a:gd name="connsiteX4" fmla="*/ 178280 w 222164"/>
                <a:gd name="connsiteY4" fmla="*/ 109710 h 282505"/>
                <a:gd name="connsiteX5" fmla="*/ 150852 w 222164"/>
                <a:gd name="connsiteY5" fmla="*/ 120682 h 282505"/>
                <a:gd name="connsiteX6" fmla="*/ 128910 w 222164"/>
                <a:gd name="connsiteY6" fmla="*/ 150852 h 282505"/>
                <a:gd name="connsiteX7" fmla="*/ 128910 w 222164"/>
                <a:gd name="connsiteY7" fmla="*/ 263305 h 282505"/>
                <a:gd name="connsiteX8" fmla="*/ 112454 w 222164"/>
                <a:gd name="connsiteY8" fmla="*/ 282505 h 282505"/>
                <a:gd name="connsiteX9" fmla="*/ 95997 w 222164"/>
                <a:gd name="connsiteY9" fmla="*/ 263305 h 282505"/>
                <a:gd name="connsiteX10" fmla="*/ 95997 w 222164"/>
                <a:gd name="connsiteY10" fmla="*/ 255077 h 282505"/>
                <a:gd name="connsiteX11" fmla="*/ 95997 w 222164"/>
                <a:gd name="connsiteY11" fmla="*/ 137138 h 282505"/>
                <a:gd name="connsiteX12" fmla="*/ 82283 w 222164"/>
                <a:gd name="connsiteY12" fmla="*/ 123424 h 282505"/>
                <a:gd name="connsiteX13" fmla="*/ 71312 w 222164"/>
                <a:gd name="connsiteY13" fmla="*/ 120682 h 282505"/>
                <a:gd name="connsiteX14" fmla="*/ 2743 w 222164"/>
                <a:gd name="connsiteY14" fmla="*/ 43884 h 282505"/>
                <a:gd name="connsiteX15" fmla="*/ 0 w 222164"/>
                <a:gd name="connsiteY15" fmla="*/ 19200 h 282505"/>
                <a:gd name="connsiteX16" fmla="*/ 16457 w 222164"/>
                <a:gd name="connsiteY16" fmla="*/ 2743 h 282505"/>
                <a:gd name="connsiteX17" fmla="*/ 85026 w 222164"/>
                <a:gd name="connsiteY17" fmla="*/ 19200 h 282505"/>
                <a:gd name="connsiteX18" fmla="*/ 112454 w 222164"/>
                <a:gd name="connsiteY18" fmla="*/ 41141 h 282505"/>
                <a:gd name="connsiteX19" fmla="*/ 90512 w 222164"/>
                <a:gd name="connsiteY19" fmla="*/ 90512 h 282505"/>
                <a:gd name="connsiteX20" fmla="*/ 35656 w 222164"/>
                <a:gd name="connsiteY20" fmla="*/ 35656 h 282505"/>
                <a:gd name="connsiteX21" fmla="*/ 90512 w 222164"/>
                <a:gd name="connsiteY21" fmla="*/ 90512 h 282505"/>
                <a:gd name="connsiteX22" fmla="*/ 186509 w 222164"/>
                <a:gd name="connsiteY22" fmla="*/ 35656 h 282505"/>
                <a:gd name="connsiteX23" fmla="*/ 131653 w 222164"/>
                <a:gd name="connsiteY23" fmla="*/ 90512 h 282505"/>
                <a:gd name="connsiteX24" fmla="*/ 186509 w 222164"/>
                <a:gd name="connsiteY24" fmla="*/ 35656 h 28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2164" h="282505">
                  <a:moveTo>
                    <a:pt x="112454" y="41141"/>
                  </a:moveTo>
                  <a:cubicBezTo>
                    <a:pt x="134395" y="5486"/>
                    <a:pt x="170052" y="2743"/>
                    <a:pt x="205708" y="0"/>
                  </a:cubicBezTo>
                  <a:cubicBezTo>
                    <a:pt x="213936" y="0"/>
                    <a:pt x="222164" y="8229"/>
                    <a:pt x="222164" y="16457"/>
                  </a:cubicBezTo>
                  <a:cubicBezTo>
                    <a:pt x="216678" y="38399"/>
                    <a:pt x="213936" y="60341"/>
                    <a:pt x="205708" y="82283"/>
                  </a:cubicBezTo>
                  <a:cubicBezTo>
                    <a:pt x="200223" y="95997"/>
                    <a:pt x="191994" y="104225"/>
                    <a:pt x="178280" y="109710"/>
                  </a:cubicBezTo>
                  <a:cubicBezTo>
                    <a:pt x="170052" y="112453"/>
                    <a:pt x="159081" y="117939"/>
                    <a:pt x="150852" y="120682"/>
                  </a:cubicBezTo>
                  <a:cubicBezTo>
                    <a:pt x="128910" y="126167"/>
                    <a:pt x="128910" y="126167"/>
                    <a:pt x="128910" y="150852"/>
                  </a:cubicBezTo>
                  <a:cubicBezTo>
                    <a:pt x="128910" y="189251"/>
                    <a:pt x="128910" y="224907"/>
                    <a:pt x="128910" y="263305"/>
                  </a:cubicBezTo>
                  <a:cubicBezTo>
                    <a:pt x="128910" y="274276"/>
                    <a:pt x="123425" y="282505"/>
                    <a:pt x="112454" y="282505"/>
                  </a:cubicBezTo>
                  <a:cubicBezTo>
                    <a:pt x="101483" y="282505"/>
                    <a:pt x="95997" y="274276"/>
                    <a:pt x="95997" y="263305"/>
                  </a:cubicBezTo>
                  <a:cubicBezTo>
                    <a:pt x="95997" y="260562"/>
                    <a:pt x="95997" y="257820"/>
                    <a:pt x="95997" y="255077"/>
                  </a:cubicBezTo>
                  <a:cubicBezTo>
                    <a:pt x="95997" y="216679"/>
                    <a:pt x="95997" y="178280"/>
                    <a:pt x="95997" y="137138"/>
                  </a:cubicBezTo>
                  <a:cubicBezTo>
                    <a:pt x="95997" y="126167"/>
                    <a:pt x="93254" y="120682"/>
                    <a:pt x="82283" y="123424"/>
                  </a:cubicBezTo>
                  <a:cubicBezTo>
                    <a:pt x="79540" y="123424"/>
                    <a:pt x="74055" y="120682"/>
                    <a:pt x="71312" y="120682"/>
                  </a:cubicBezTo>
                  <a:cubicBezTo>
                    <a:pt x="27428" y="112453"/>
                    <a:pt x="8229" y="85026"/>
                    <a:pt x="2743" y="43884"/>
                  </a:cubicBezTo>
                  <a:cubicBezTo>
                    <a:pt x="2743" y="35656"/>
                    <a:pt x="0" y="27428"/>
                    <a:pt x="0" y="19200"/>
                  </a:cubicBezTo>
                  <a:cubicBezTo>
                    <a:pt x="0" y="8229"/>
                    <a:pt x="5486" y="0"/>
                    <a:pt x="16457" y="2743"/>
                  </a:cubicBezTo>
                  <a:cubicBezTo>
                    <a:pt x="41142" y="5486"/>
                    <a:pt x="63084" y="8229"/>
                    <a:pt x="85026" y="19200"/>
                  </a:cubicBezTo>
                  <a:cubicBezTo>
                    <a:pt x="93254" y="24686"/>
                    <a:pt x="101483" y="32913"/>
                    <a:pt x="112454" y="41141"/>
                  </a:cubicBezTo>
                  <a:close/>
                  <a:moveTo>
                    <a:pt x="90512" y="90512"/>
                  </a:moveTo>
                  <a:cubicBezTo>
                    <a:pt x="85026" y="52113"/>
                    <a:pt x="76798" y="41141"/>
                    <a:pt x="35656" y="35656"/>
                  </a:cubicBezTo>
                  <a:cubicBezTo>
                    <a:pt x="38399" y="74055"/>
                    <a:pt x="52112" y="87769"/>
                    <a:pt x="90512" y="90512"/>
                  </a:cubicBezTo>
                  <a:close/>
                  <a:moveTo>
                    <a:pt x="186509" y="35656"/>
                  </a:moveTo>
                  <a:cubicBezTo>
                    <a:pt x="150852" y="38399"/>
                    <a:pt x="128910" y="60341"/>
                    <a:pt x="131653" y="90512"/>
                  </a:cubicBezTo>
                  <a:cubicBezTo>
                    <a:pt x="170052" y="85026"/>
                    <a:pt x="181023" y="76798"/>
                    <a:pt x="186509" y="35656"/>
                  </a:cubicBezTo>
                  <a:close/>
                </a:path>
              </a:pathLst>
            </a:custGeom>
            <a:solidFill>
              <a:srgbClr val="F79037"/>
            </a:solidFill>
            <a:ln w="27426" cap="flat">
              <a:noFill/>
              <a:prstDash val="solid"/>
              <a:miter/>
            </a:ln>
          </p:spPr>
          <p:txBody>
            <a:bodyPr rtlCol="0" anchor="ctr"/>
            <a:lstStyle/>
            <a:p>
              <a:endParaRPr lang="en-US"/>
            </a:p>
          </p:txBody>
        </p:sp>
        <p:sp>
          <p:nvSpPr>
            <p:cNvPr id="32" name="Freeform 1300">
              <a:extLst>
                <a:ext uri="{FF2B5EF4-FFF2-40B4-BE49-F238E27FC236}">
                  <a16:creationId xmlns:a16="http://schemas.microsoft.com/office/drawing/2014/main" id="{D96A1B4A-708A-6DCF-366D-16D9BF2340F6}"/>
                </a:ext>
              </a:extLst>
            </p:cNvPr>
            <p:cNvSpPr/>
            <p:nvPr/>
          </p:nvSpPr>
          <p:spPr>
            <a:xfrm>
              <a:off x="5319876" y="6348537"/>
              <a:ext cx="54855" cy="32913"/>
            </a:xfrm>
            <a:custGeom>
              <a:avLst/>
              <a:gdLst>
                <a:gd name="connsiteX0" fmla="*/ 27428 w 54855"/>
                <a:gd name="connsiteY0" fmla="*/ 32913 h 32913"/>
                <a:gd name="connsiteX1" fmla="*/ 13714 w 54855"/>
                <a:gd name="connsiteY1" fmla="*/ 32913 h 32913"/>
                <a:gd name="connsiteX2" fmla="*/ 0 w 54855"/>
                <a:gd name="connsiteY2" fmla="*/ 16457 h 32913"/>
                <a:gd name="connsiteX3" fmla="*/ 13714 w 54855"/>
                <a:gd name="connsiteY3" fmla="*/ 0 h 32913"/>
                <a:gd name="connsiteX4" fmla="*/ 41142 w 54855"/>
                <a:gd name="connsiteY4" fmla="*/ 0 h 32913"/>
                <a:gd name="connsiteX5" fmla="*/ 54855 w 54855"/>
                <a:gd name="connsiteY5" fmla="*/ 13714 h 32913"/>
                <a:gd name="connsiteX6" fmla="*/ 41142 w 54855"/>
                <a:gd name="connsiteY6" fmla="*/ 30171 h 32913"/>
                <a:gd name="connsiteX7" fmla="*/ 27428 w 54855"/>
                <a:gd name="connsiteY7" fmla="*/ 32913 h 32913"/>
                <a:gd name="connsiteX8" fmla="*/ 27428 w 54855"/>
                <a:gd name="connsiteY8"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55" h="32913">
                  <a:moveTo>
                    <a:pt x="27428" y="32913"/>
                  </a:moveTo>
                  <a:cubicBezTo>
                    <a:pt x="21943" y="32913"/>
                    <a:pt x="19200" y="32913"/>
                    <a:pt x="13714" y="32913"/>
                  </a:cubicBezTo>
                  <a:cubicBezTo>
                    <a:pt x="5486" y="32913"/>
                    <a:pt x="0" y="27428"/>
                    <a:pt x="0" y="16457"/>
                  </a:cubicBezTo>
                  <a:cubicBezTo>
                    <a:pt x="0" y="8228"/>
                    <a:pt x="2743" y="2743"/>
                    <a:pt x="13714" y="0"/>
                  </a:cubicBezTo>
                  <a:cubicBezTo>
                    <a:pt x="21943" y="0"/>
                    <a:pt x="32914" y="0"/>
                    <a:pt x="41142" y="0"/>
                  </a:cubicBezTo>
                  <a:cubicBezTo>
                    <a:pt x="49370" y="0"/>
                    <a:pt x="54855" y="5486"/>
                    <a:pt x="54855" y="13714"/>
                  </a:cubicBezTo>
                  <a:cubicBezTo>
                    <a:pt x="54855" y="21942"/>
                    <a:pt x="49370" y="27428"/>
                    <a:pt x="41142" y="30171"/>
                  </a:cubicBezTo>
                  <a:cubicBezTo>
                    <a:pt x="38399" y="32913"/>
                    <a:pt x="32914" y="32913"/>
                    <a:pt x="27428" y="32913"/>
                  </a:cubicBezTo>
                  <a:cubicBezTo>
                    <a:pt x="27428" y="32913"/>
                    <a:pt x="27428" y="32913"/>
                    <a:pt x="27428" y="32913"/>
                  </a:cubicBezTo>
                  <a:close/>
                </a:path>
              </a:pathLst>
            </a:custGeom>
            <a:solidFill>
              <a:srgbClr val="000000"/>
            </a:solidFill>
            <a:ln w="27426" cap="flat">
              <a:noFill/>
              <a:prstDash val="solid"/>
              <a:miter/>
            </a:ln>
          </p:spPr>
          <p:txBody>
            <a:bodyPr rtlCol="0" anchor="ctr"/>
            <a:lstStyle/>
            <a:p>
              <a:endParaRPr lang="en-US"/>
            </a:p>
          </p:txBody>
        </p:sp>
      </p:grpSp>
    </p:spTree>
    <p:extLst>
      <p:ext uri="{BB962C8B-B14F-4D97-AF65-F5344CB8AC3E}">
        <p14:creationId xmlns:p14="http://schemas.microsoft.com/office/powerpoint/2010/main" val="222303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62900B-56A7-DD2D-A957-77FDE9414F80}"/>
              </a:ext>
            </a:extLst>
          </p:cNvPr>
          <p:cNvSpPr>
            <a:spLocks noGrp="1"/>
          </p:cNvSpPr>
          <p:nvPr>
            <p:ph type="body" sz="quarter" idx="18"/>
          </p:nvPr>
        </p:nvSpPr>
        <p:spPr>
          <a:xfrm>
            <a:off x="824784" y="1920059"/>
            <a:ext cx="6269697" cy="3501141"/>
          </a:xfrm>
        </p:spPr>
        <p:txBody>
          <a:bodyPr/>
          <a:lstStyle/>
          <a:p>
            <a:r>
              <a:rPr lang="en-GB" sz="2400" b="1" i="0">
                <a:effectLst/>
                <a:latin typeface="Calibri"/>
                <a:ea typeface="Calibri"/>
                <a:cs typeface="Calibri"/>
              </a:rPr>
              <a:t>“</a:t>
            </a:r>
            <a:r>
              <a:rPr lang="en-GB" sz="2400" b="1" i="1">
                <a:effectLst/>
                <a:latin typeface="Calibri"/>
                <a:ea typeface="Calibri"/>
                <a:cs typeface="Calibri"/>
              </a:rPr>
              <a:t>Through the circular economy, our food systems can better deliver nutrition and combat climate change</a:t>
            </a:r>
            <a:r>
              <a:rPr lang="en-GB" sz="2400" b="0" i="0">
                <a:effectLst/>
                <a:latin typeface="Calibri"/>
                <a:ea typeface="Calibri"/>
                <a:cs typeface="Calibri"/>
              </a:rPr>
              <a:t>”. Carlos Moedas, EU Commissioner for Research, Science &amp; Innovation.</a:t>
            </a:r>
          </a:p>
          <a:p>
            <a:r>
              <a:rPr lang="en-GB" sz="2400" b="0" i="0">
                <a:effectLst/>
                <a:latin typeface="Calibri"/>
                <a:ea typeface="Calibri"/>
                <a:cs typeface="Calibri"/>
              </a:rPr>
              <a:t>As discussed in Module 2, Changing our food system is one of the most impactful things we can do to address climate change, create healthy communities, and rebuild biodiversity. </a:t>
            </a:r>
          </a:p>
          <a:p>
            <a:endParaRPr lang="en-IE">
              <a:latin typeface="Calibri"/>
              <a:ea typeface="Calibri"/>
              <a:cs typeface="Calibri"/>
            </a:endParaRPr>
          </a:p>
        </p:txBody>
      </p:sp>
      <p:sp>
        <p:nvSpPr>
          <p:cNvPr id="3" name="Text Placeholder 2">
            <a:extLst>
              <a:ext uri="{FF2B5EF4-FFF2-40B4-BE49-F238E27FC236}">
                <a16:creationId xmlns:a16="http://schemas.microsoft.com/office/drawing/2014/main" id="{D2E2DA8D-BB2B-512F-DFFC-283F52D00E03}"/>
              </a:ext>
            </a:extLst>
          </p:cNvPr>
          <p:cNvSpPr>
            <a:spLocks noGrp="1"/>
          </p:cNvSpPr>
          <p:nvPr>
            <p:ph type="body" sz="quarter" idx="16"/>
          </p:nvPr>
        </p:nvSpPr>
        <p:spPr>
          <a:xfrm>
            <a:off x="751213" y="594550"/>
            <a:ext cx="6269698" cy="992652"/>
          </a:xfrm>
        </p:spPr>
        <p:txBody>
          <a:bodyPr/>
          <a:lstStyle/>
          <a:p>
            <a:pPr>
              <a:lnSpc>
                <a:spcPct val="100000"/>
              </a:lnSpc>
              <a:spcBef>
                <a:spcPts val="600"/>
              </a:spcBef>
            </a:pPr>
            <a:r>
              <a:rPr lang="en-US" b="1"/>
              <a:t>A Circular Economy: </a:t>
            </a:r>
          </a:p>
          <a:p>
            <a:pPr>
              <a:lnSpc>
                <a:spcPct val="100000"/>
              </a:lnSpc>
              <a:spcBef>
                <a:spcPts val="600"/>
              </a:spcBef>
            </a:pPr>
            <a:r>
              <a:rPr lang="en-US" b="1"/>
              <a:t>The Future of the food industry</a:t>
            </a:r>
            <a:endParaRPr lang="en-IE" b="1"/>
          </a:p>
          <a:p>
            <a:endParaRPr lang="en-IE"/>
          </a:p>
        </p:txBody>
      </p:sp>
      <p:pic>
        <p:nvPicPr>
          <p:cNvPr id="5" name="Picture Placeholder 6" descr="A pile of garlic">
            <a:extLst>
              <a:ext uri="{FF2B5EF4-FFF2-40B4-BE49-F238E27FC236}">
                <a16:creationId xmlns:a16="http://schemas.microsoft.com/office/drawing/2014/main" id="{456E6475-6ADF-4D67-14AF-F19F25AF9C60}"/>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a:xfrm>
            <a:off x="7061200" y="1452563"/>
            <a:ext cx="5130800" cy="4656137"/>
          </a:xfrm>
        </p:spPr>
      </p:pic>
      <p:sp>
        <p:nvSpPr>
          <p:cNvPr id="8" name="Freeform 15">
            <a:extLst>
              <a:ext uri="{FF2B5EF4-FFF2-40B4-BE49-F238E27FC236}">
                <a16:creationId xmlns:a16="http://schemas.microsoft.com/office/drawing/2014/main" id="{B57A4F36-B6E5-CDD3-1781-5ACCAB809402}"/>
              </a:ext>
            </a:extLst>
          </p:cNvPr>
          <p:cNvSpPr/>
          <p:nvPr/>
        </p:nvSpPr>
        <p:spPr>
          <a:xfrm>
            <a:off x="0" y="5405437"/>
            <a:ext cx="8303172" cy="1204215"/>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7" name="TextBox 6">
            <a:extLst>
              <a:ext uri="{FF2B5EF4-FFF2-40B4-BE49-F238E27FC236}">
                <a16:creationId xmlns:a16="http://schemas.microsoft.com/office/drawing/2014/main" id="{4FDF66A3-32CC-30B9-0D6D-DCE3ED7E674C}"/>
              </a:ext>
            </a:extLst>
          </p:cNvPr>
          <p:cNvSpPr txBox="1"/>
          <p:nvPr/>
        </p:nvSpPr>
        <p:spPr>
          <a:xfrm>
            <a:off x="824784" y="5511893"/>
            <a:ext cx="7110386" cy="1015663"/>
          </a:xfrm>
          <a:prstGeom prst="rect">
            <a:avLst/>
          </a:prstGeom>
          <a:noFill/>
        </p:spPr>
        <p:txBody>
          <a:bodyPr wrap="square">
            <a:spAutoFit/>
          </a:bodyPr>
          <a:lstStyle/>
          <a:p>
            <a:r>
              <a:rPr lang="en-GB" sz="2000" b="0" i="0">
                <a:solidFill>
                  <a:srgbClr val="000000"/>
                </a:solidFill>
                <a:effectLst/>
              </a:rPr>
              <a:t>The current food system has fuelled urbanisation, economic development, and supported a fast-growing population. </a:t>
            </a:r>
            <a:r>
              <a:rPr lang="en-GB" sz="2000" b="1" i="0">
                <a:solidFill>
                  <a:srgbClr val="000000"/>
                </a:solidFill>
                <a:effectLst/>
              </a:rPr>
              <a:t>This has come at an enormous cost to society and the environment. </a:t>
            </a:r>
            <a:endParaRPr lang="en-IE" sz="2000" b="1">
              <a:solidFill>
                <a:srgbClr val="000000"/>
              </a:solidFill>
            </a:endParaRPr>
          </a:p>
        </p:txBody>
      </p:sp>
      <p:grpSp>
        <p:nvGrpSpPr>
          <p:cNvPr id="9" name="Group 8">
            <a:extLst>
              <a:ext uri="{FF2B5EF4-FFF2-40B4-BE49-F238E27FC236}">
                <a16:creationId xmlns:a16="http://schemas.microsoft.com/office/drawing/2014/main" id="{1677741C-0A1A-8B21-BE3D-7C5BE9B16AE7}"/>
              </a:ext>
            </a:extLst>
          </p:cNvPr>
          <p:cNvGrpSpPr/>
          <p:nvPr/>
        </p:nvGrpSpPr>
        <p:grpSpPr>
          <a:xfrm>
            <a:off x="7082854" y="1587202"/>
            <a:ext cx="1713093" cy="1764975"/>
            <a:chOff x="978879" y="2999701"/>
            <a:chExt cx="2461200" cy="2460124"/>
          </a:xfrm>
        </p:grpSpPr>
        <p:grpSp>
          <p:nvGrpSpPr>
            <p:cNvPr id="10" name="Graphic 2">
              <a:extLst>
                <a:ext uri="{FF2B5EF4-FFF2-40B4-BE49-F238E27FC236}">
                  <a16:creationId xmlns:a16="http://schemas.microsoft.com/office/drawing/2014/main" id="{18459E5D-1A27-219E-4D0A-F23F4D92E2EA}"/>
                </a:ext>
              </a:extLst>
            </p:cNvPr>
            <p:cNvGrpSpPr/>
            <p:nvPr/>
          </p:nvGrpSpPr>
          <p:grpSpPr>
            <a:xfrm>
              <a:off x="978879" y="2999701"/>
              <a:ext cx="2461200" cy="2460124"/>
              <a:chOff x="690225" y="4499263"/>
              <a:chExt cx="1499146" cy="1498490"/>
            </a:xfrm>
            <a:solidFill>
              <a:schemeClr val="bg1">
                <a:alpha val="27098"/>
              </a:schemeClr>
            </a:solidFill>
          </p:grpSpPr>
          <p:sp>
            <p:nvSpPr>
              <p:cNvPr id="14" name="Freeform 127">
                <a:extLst>
                  <a:ext uri="{FF2B5EF4-FFF2-40B4-BE49-F238E27FC236}">
                    <a16:creationId xmlns:a16="http://schemas.microsoft.com/office/drawing/2014/main" id="{2DBF51A3-369E-DD31-4014-0C62C18A39EF}"/>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endParaRPr lang="en-US"/>
              </a:p>
            </p:txBody>
          </p:sp>
          <p:sp>
            <p:nvSpPr>
              <p:cNvPr id="15" name="Freeform 128">
                <a:extLst>
                  <a:ext uri="{FF2B5EF4-FFF2-40B4-BE49-F238E27FC236}">
                    <a16:creationId xmlns:a16="http://schemas.microsoft.com/office/drawing/2014/main" id="{9D18CB81-78CF-027B-D7F5-C54D279CCCCD}"/>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endParaRPr lang="en-US"/>
              </a:p>
            </p:txBody>
          </p:sp>
        </p:grpSp>
        <p:sp>
          <p:nvSpPr>
            <p:cNvPr id="11" name="Freeform 124">
              <a:extLst>
                <a:ext uri="{FF2B5EF4-FFF2-40B4-BE49-F238E27FC236}">
                  <a16:creationId xmlns:a16="http://schemas.microsoft.com/office/drawing/2014/main" id="{99FF9CA3-43A7-5C8F-22B1-D5DE12C3567F}"/>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endParaRPr lang="en-US"/>
            </a:p>
          </p:txBody>
        </p:sp>
        <p:sp>
          <p:nvSpPr>
            <p:cNvPr id="12" name="Freeform 125">
              <a:extLst>
                <a:ext uri="{FF2B5EF4-FFF2-40B4-BE49-F238E27FC236}">
                  <a16:creationId xmlns:a16="http://schemas.microsoft.com/office/drawing/2014/main" id="{48CE4E0C-9240-1701-C377-1ED054FE3548}"/>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endParaRPr lang="en-US"/>
            </a:p>
          </p:txBody>
        </p:sp>
        <p:sp>
          <p:nvSpPr>
            <p:cNvPr id="13" name="Freeform 126">
              <a:extLst>
                <a:ext uri="{FF2B5EF4-FFF2-40B4-BE49-F238E27FC236}">
                  <a16:creationId xmlns:a16="http://schemas.microsoft.com/office/drawing/2014/main" id="{FDABA422-75A2-9EF0-8683-62AE2D1ED2BE}"/>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endParaRPr lang="en-US"/>
            </a:p>
          </p:txBody>
        </p:sp>
      </p:grpSp>
    </p:spTree>
    <p:extLst>
      <p:ext uri="{BB962C8B-B14F-4D97-AF65-F5344CB8AC3E}">
        <p14:creationId xmlns:p14="http://schemas.microsoft.com/office/powerpoint/2010/main" val="2134381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ircular Economy - SmartUse.Global">
            <a:extLst>
              <a:ext uri="{FF2B5EF4-FFF2-40B4-BE49-F238E27FC236}">
                <a16:creationId xmlns:a16="http://schemas.microsoft.com/office/drawing/2014/main" id="{5AD69028-7FF0-BADA-8273-78CED5457E18}"/>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5391" t="34563" r="3596" b="29760"/>
          <a:stretch/>
        </p:blipFill>
        <p:spPr bwMode="auto">
          <a:xfrm>
            <a:off x="611581" y="1684476"/>
            <a:ext cx="10968837" cy="1826368"/>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3">
            <a:extLst>
              <a:ext uri="{FF2B5EF4-FFF2-40B4-BE49-F238E27FC236}">
                <a16:creationId xmlns:a16="http://schemas.microsoft.com/office/drawing/2014/main" id="{08B5786E-579E-245B-3ACA-C9DC338A87BD}"/>
              </a:ext>
            </a:extLst>
          </p:cNvPr>
          <p:cNvSpPr txBox="1">
            <a:spLocks/>
          </p:cNvSpPr>
          <p:nvPr/>
        </p:nvSpPr>
        <p:spPr>
          <a:xfrm>
            <a:off x="3878317" y="3902167"/>
            <a:ext cx="8219090" cy="22422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rgbClr val="000000"/>
                </a:solidFill>
              </a:rPr>
              <a:t>A </a:t>
            </a:r>
            <a:r>
              <a:rPr lang="en-US" sz="2400" b="1">
                <a:solidFill>
                  <a:srgbClr val="000000"/>
                </a:solidFill>
              </a:rPr>
              <a:t>linear economy</a:t>
            </a:r>
            <a:r>
              <a:rPr lang="en-US" sz="2400">
                <a:solidFill>
                  <a:srgbClr val="000000"/>
                </a:solidFill>
              </a:rPr>
              <a:t> traditionally follows the “</a:t>
            </a:r>
            <a:r>
              <a:rPr lang="en-US" sz="2400" b="1">
                <a:solidFill>
                  <a:srgbClr val="000000"/>
                </a:solidFill>
              </a:rPr>
              <a:t>take-make-dispose”</a:t>
            </a:r>
            <a:r>
              <a:rPr lang="en-US" sz="2400">
                <a:solidFill>
                  <a:srgbClr val="000000"/>
                </a:solidFill>
              </a:rPr>
              <a:t> step-by-step plan. This means that raw materials are collected, then transformed into products that are consumed with byproducts/surplus discarded as waste. Value is created in this economic system by producing and selling as many products as possible. </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This model is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characterised</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by two unsustainable processes, </a:t>
            </a:r>
            <a:r>
              <a:rPr kumimoji="0" lang="en-US" sz="2400" b="1" i="0" u="none" strike="noStrike" kern="1200" cap="none" spc="0" normalizeH="0" baseline="0" noProof="0">
                <a:ln>
                  <a:noFill/>
                </a:ln>
                <a:solidFill>
                  <a:srgbClr val="000000"/>
                </a:solidFill>
                <a:effectLst/>
                <a:uLnTx/>
                <a:uFillTx/>
                <a:latin typeface="Calibri" panose="020F0502020204030204"/>
                <a:ea typeface="+mn-ea"/>
                <a:cs typeface="+mn-cs"/>
              </a:rPr>
              <a:t>resource scarcity </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&amp; </a:t>
            </a:r>
            <a:r>
              <a:rPr kumimoji="0" lang="en-US" sz="2400" b="1" i="0" u="none" strike="noStrike" kern="1200" cap="none" spc="0" normalizeH="0" baseline="0" noProof="0">
                <a:ln>
                  <a:noFill/>
                </a:ln>
                <a:solidFill>
                  <a:srgbClr val="000000"/>
                </a:solidFill>
                <a:effectLst/>
                <a:uLnTx/>
                <a:uFillTx/>
                <a:latin typeface="Calibri" panose="020F0502020204030204"/>
                <a:ea typeface="+mn-ea"/>
                <a:cs typeface="+mn-cs"/>
              </a:rPr>
              <a:t>excessive pollution load</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a:t>
            </a:r>
            <a:endParaRPr lang="en-IE" sz="2400">
              <a:solidFill>
                <a:srgbClr val="000000"/>
              </a:solidFill>
            </a:endParaRPr>
          </a:p>
        </p:txBody>
      </p:sp>
      <p:sp>
        <p:nvSpPr>
          <p:cNvPr id="4" name="TextBox 3">
            <a:extLst>
              <a:ext uri="{FF2B5EF4-FFF2-40B4-BE49-F238E27FC236}">
                <a16:creationId xmlns:a16="http://schemas.microsoft.com/office/drawing/2014/main" id="{3B993EAA-9115-58FE-67E7-715619FB2EA2}"/>
              </a:ext>
            </a:extLst>
          </p:cNvPr>
          <p:cNvSpPr txBox="1"/>
          <p:nvPr/>
        </p:nvSpPr>
        <p:spPr>
          <a:xfrm>
            <a:off x="416184" y="3820321"/>
            <a:ext cx="3869473" cy="646331"/>
          </a:xfrm>
          <a:prstGeom prst="rect">
            <a:avLst/>
          </a:prstGeom>
          <a:noFill/>
        </p:spPr>
        <p:txBody>
          <a:bodyPr wrap="square" rtlCol="0">
            <a:spAutoFit/>
          </a:bodyPr>
          <a:lstStyle/>
          <a:p>
            <a:r>
              <a:rPr lang="en-GB" sz="3600" b="1">
                <a:solidFill>
                  <a:srgbClr val="000000"/>
                </a:solidFill>
              </a:rPr>
              <a:t>Recognise this ?</a:t>
            </a:r>
            <a:endParaRPr lang="en-IE" sz="3600" b="1">
              <a:solidFill>
                <a:srgbClr val="000000"/>
              </a:solidFill>
            </a:endParaRPr>
          </a:p>
        </p:txBody>
      </p:sp>
      <p:sp>
        <p:nvSpPr>
          <p:cNvPr id="5" name="Arrow: Right 4">
            <a:extLst>
              <a:ext uri="{FF2B5EF4-FFF2-40B4-BE49-F238E27FC236}">
                <a16:creationId xmlns:a16="http://schemas.microsoft.com/office/drawing/2014/main" id="{EACB6BAF-E676-CDA9-8BC1-ECEAFB7075B0}"/>
              </a:ext>
            </a:extLst>
          </p:cNvPr>
          <p:cNvSpPr/>
          <p:nvPr/>
        </p:nvSpPr>
        <p:spPr>
          <a:xfrm>
            <a:off x="6164843" y="1692044"/>
            <a:ext cx="3233980" cy="1736955"/>
          </a:xfrm>
          <a:prstGeom prst="rightArrow">
            <a:avLst/>
          </a:prstGeom>
          <a:solidFill>
            <a:srgbClr val="F1A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Arrow: Right 5">
            <a:extLst>
              <a:ext uri="{FF2B5EF4-FFF2-40B4-BE49-F238E27FC236}">
                <a16:creationId xmlns:a16="http://schemas.microsoft.com/office/drawing/2014/main" id="{2DA63263-65D1-F1E7-3873-9C971A3426FC}"/>
              </a:ext>
            </a:extLst>
          </p:cNvPr>
          <p:cNvSpPr/>
          <p:nvPr/>
        </p:nvSpPr>
        <p:spPr>
          <a:xfrm>
            <a:off x="4135649" y="1692043"/>
            <a:ext cx="3233980" cy="1736955"/>
          </a:xfrm>
          <a:prstGeom prst="rightArrow">
            <a:avLst/>
          </a:prstGeom>
          <a:solidFill>
            <a:srgbClr val="B2DEDD"/>
          </a:solidFill>
          <a:ln>
            <a:solidFill>
              <a:srgbClr val="B2DE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Arrow: Right 6">
            <a:extLst>
              <a:ext uri="{FF2B5EF4-FFF2-40B4-BE49-F238E27FC236}">
                <a16:creationId xmlns:a16="http://schemas.microsoft.com/office/drawing/2014/main" id="{48DB48CF-DEFC-28E2-A41C-8AAB313E21DB}"/>
              </a:ext>
            </a:extLst>
          </p:cNvPr>
          <p:cNvSpPr/>
          <p:nvPr/>
        </p:nvSpPr>
        <p:spPr>
          <a:xfrm>
            <a:off x="2269906" y="1699610"/>
            <a:ext cx="2736808" cy="1736955"/>
          </a:xfrm>
          <a:prstGeom prst="rightArrow">
            <a:avLst/>
          </a:pr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TextBox 7">
            <a:extLst>
              <a:ext uri="{FF2B5EF4-FFF2-40B4-BE49-F238E27FC236}">
                <a16:creationId xmlns:a16="http://schemas.microsoft.com/office/drawing/2014/main" id="{2FA0053B-0905-ADE5-EF4E-BB524B36E44F}"/>
              </a:ext>
            </a:extLst>
          </p:cNvPr>
          <p:cNvSpPr txBox="1"/>
          <p:nvPr/>
        </p:nvSpPr>
        <p:spPr>
          <a:xfrm>
            <a:off x="2703256" y="2375854"/>
            <a:ext cx="1503335" cy="523220"/>
          </a:xfrm>
          <a:prstGeom prst="rect">
            <a:avLst/>
          </a:prstGeom>
          <a:noFill/>
        </p:spPr>
        <p:txBody>
          <a:bodyPr wrap="square" rtlCol="0">
            <a:spAutoFit/>
          </a:bodyPr>
          <a:lstStyle/>
          <a:p>
            <a:r>
              <a:rPr lang="en-US" sz="2800" b="1">
                <a:solidFill>
                  <a:schemeClr val="bg1"/>
                </a:solidFill>
              </a:rPr>
              <a:t>TAKE</a:t>
            </a:r>
            <a:endParaRPr lang="en-IE" sz="2800" b="1">
              <a:solidFill>
                <a:schemeClr val="bg1"/>
              </a:solidFill>
            </a:endParaRPr>
          </a:p>
        </p:txBody>
      </p:sp>
      <p:sp>
        <p:nvSpPr>
          <p:cNvPr id="9" name="TextBox 8">
            <a:extLst>
              <a:ext uri="{FF2B5EF4-FFF2-40B4-BE49-F238E27FC236}">
                <a16:creationId xmlns:a16="http://schemas.microsoft.com/office/drawing/2014/main" id="{5504E8BB-9214-1486-C2BF-C7C0D8FAE601}"/>
              </a:ext>
            </a:extLst>
          </p:cNvPr>
          <p:cNvSpPr txBox="1"/>
          <p:nvPr/>
        </p:nvSpPr>
        <p:spPr>
          <a:xfrm>
            <a:off x="7372219" y="2306477"/>
            <a:ext cx="1503335" cy="523220"/>
          </a:xfrm>
          <a:prstGeom prst="rect">
            <a:avLst/>
          </a:prstGeom>
          <a:noFill/>
        </p:spPr>
        <p:txBody>
          <a:bodyPr wrap="square" rtlCol="0">
            <a:spAutoFit/>
          </a:bodyPr>
          <a:lstStyle/>
          <a:p>
            <a:r>
              <a:rPr lang="en-US" sz="2800" b="1">
                <a:solidFill>
                  <a:schemeClr val="bg1"/>
                </a:solidFill>
              </a:rPr>
              <a:t>DISPOSE</a:t>
            </a:r>
            <a:endParaRPr lang="en-IE" sz="2800" b="1">
              <a:solidFill>
                <a:schemeClr val="bg1"/>
              </a:solidFill>
            </a:endParaRPr>
          </a:p>
        </p:txBody>
      </p:sp>
      <p:sp>
        <p:nvSpPr>
          <p:cNvPr id="10" name="TextBox 9">
            <a:extLst>
              <a:ext uri="{FF2B5EF4-FFF2-40B4-BE49-F238E27FC236}">
                <a16:creationId xmlns:a16="http://schemas.microsoft.com/office/drawing/2014/main" id="{30C1778B-B751-3E6C-C99A-A3CDB2CC2C67}"/>
              </a:ext>
            </a:extLst>
          </p:cNvPr>
          <p:cNvSpPr txBox="1"/>
          <p:nvPr/>
        </p:nvSpPr>
        <p:spPr>
          <a:xfrm>
            <a:off x="5100979" y="2343143"/>
            <a:ext cx="1503335" cy="523220"/>
          </a:xfrm>
          <a:prstGeom prst="rect">
            <a:avLst/>
          </a:prstGeom>
          <a:noFill/>
        </p:spPr>
        <p:txBody>
          <a:bodyPr wrap="square" rtlCol="0">
            <a:spAutoFit/>
          </a:bodyPr>
          <a:lstStyle/>
          <a:p>
            <a:r>
              <a:rPr lang="en-US" sz="2800" b="1">
                <a:solidFill>
                  <a:schemeClr val="bg1"/>
                </a:solidFill>
              </a:rPr>
              <a:t>MAKE</a:t>
            </a:r>
            <a:endParaRPr lang="en-IE" sz="2800" b="1">
              <a:solidFill>
                <a:schemeClr val="bg1"/>
              </a:solidFill>
            </a:endParaRPr>
          </a:p>
        </p:txBody>
      </p:sp>
      <p:sp>
        <p:nvSpPr>
          <p:cNvPr id="11" name="Text Placeholder 1">
            <a:extLst>
              <a:ext uri="{FF2B5EF4-FFF2-40B4-BE49-F238E27FC236}">
                <a16:creationId xmlns:a16="http://schemas.microsoft.com/office/drawing/2014/main" id="{D2AB4199-D3DA-F6B8-E101-CC8CC1AACFA7}"/>
              </a:ext>
            </a:extLst>
          </p:cNvPr>
          <p:cNvSpPr txBox="1">
            <a:spLocks/>
          </p:cNvSpPr>
          <p:nvPr/>
        </p:nvSpPr>
        <p:spPr>
          <a:xfrm>
            <a:off x="-1165855" y="310358"/>
            <a:ext cx="8099304" cy="8063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a:solidFill>
                  <a:srgbClr val="000000"/>
                </a:solidFill>
                <a:highlight>
                  <a:srgbClr val="F79037"/>
                </a:highlight>
              </a:rPr>
              <a:t>A Linear Economy Model</a:t>
            </a:r>
            <a:endParaRPr lang="en-IE" sz="3600" b="1">
              <a:solidFill>
                <a:srgbClr val="000000"/>
              </a:solidFill>
              <a:highlight>
                <a:srgbClr val="F79037"/>
              </a:highlight>
            </a:endParaRPr>
          </a:p>
        </p:txBody>
      </p:sp>
      <p:pic>
        <p:nvPicPr>
          <p:cNvPr id="12" name="Picture 11">
            <a:extLst>
              <a:ext uri="{FF2B5EF4-FFF2-40B4-BE49-F238E27FC236}">
                <a16:creationId xmlns:a16="http://schemas.microsoft.com/office/drawing/2014/main" id="{28E19358-223F-FACC-868B-3D0A4F2E2570}"/>
              </a:ext>
            </a:extLst>
          </p:cNvPr>
          <p:cNvPicPr>
            <a:picLocks noChangeAspect="1"/>
          </p:cNvPicPr>
          <p:nvPr/>
        </p:nvPicPr>
        <p:blipFill>
          <a:blip r:embed="rId3"/>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34656118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9B00BD-3EE8-F055-07B5-77A201766011}"/>
              </a:ext>
            </a:extLst>
          </p:cNvPr>
          <p:cNvSpPr>
            <a:spLocks noGrp="1"/>
          </p:cNvSpPr>
          <p:nvPr>
            <p:ph type="body" sz="quarter" idx="18"/>
          </p:nvPr>
        </p:nvSpPr>
        <p:spPr>
          <a:xfrm>
            <a:off x="914401" y="1843942"/>
            <a:ext cx="6999890" cy="3440624"/>
          </a:xfr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effectLst/>
                <a:uLnTx/>
                <a:uFillTx/>
                <a:latin typeface="Calibri" panose="020F0502020204030204"/>
                <a:ea typeface="+mn-ea"/>
                <a:cs typeface="+mn-cs"/>
              </a:rPr>
              <a:t>By examining the true cost of the current approach (the linear model) to food production you can explore the catalytic role of the food sector and how you can seize the opportunity to change the inefficient food system through three ambitions:</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effectLst/>
              <a:uLnTx/>
              <a:uFillTx/>
              <a:latin typeface="Calibri" panose="020F0502020204030204"/>
              <a:ea typeface="+mn-ea"/>
              <a:cs typeface="+mn-cs"/>
            </a:endParaRPr>
          </a:p>
          <a:p>
            <a:r>
              <a:rPr lang="en-IE" sz="2800" b="1">
                <a:highlight>
                  <a:srgbClr val="F79037"/>
                </a:highlight>
              </a:rPr>
              <a:t>ETHICAL FOOD PRODUCTION STARTS HERE </a:t>
            </a:r>
            <a:r>
              <a:rPr lang="en-IE" sz="2800" b="1">
                <a:highlight>
                  <a:srgbClr val="F79037"/>
                </a:highlight>
                <a:sym typeface="Wingdings" panose="05000000000000000000" pitchFamily="2" charset="2"/>
              </a:rPr>
              <a:t></a:t>
            </a:r>
            <a:endParaRPr lang="en-IE" sz="2800" b="1">
              <a:highlight>
                <a:srgbClr val="F79037"/>
              </a:highlight>
            </a:endParaRPr>
          </a:p>
        </p:txBody>
      </p:sp>
      <p:sp>
        <p:nvSpPr>
          <p:cNvPr id="3" name="Text Placeholder 2">
            <a:extLst>
              <a:ext uri="{FF2B5EF4-FFF2-40B4-BE49-F238E27FC236}">
                <a16:creationId xmlns:a16="http://schemas.microsoft.com/office/drawing/2014/main" id="{A2474B95-BB41-DC0B-EDA9-49106F40BDE4}"/>
              </a:ext>
            </a:extLst>
          </p:cNvPr>
          <p:cNvSpPr>
            <a:spLocks noGrp="1"/>
          </p:cNvSpPr>
          <p:nvPr>
            <p:ph type="body" sz="quarter" idx="16"/>
          </p:nvPr>
        </p:nvSpPr>
        <p:spPr/>
        <p:txBody>
          <a:bodyPr/>
          <a:lstStyle/>
          <a:p>
            <a:r>
              <a:rPr lang="en-IE" b="1"/>
              <a:t>Food Production &amp; The Circular Economy</a:t>
            </a:r>
          </a:p>
          <a:p>
            <a:endParaRPr lang="en-IE" b="1"/>
          </a:p>
        </p:txBody>
      </p:sp>
      <p:sp>
        <p:nvSpPr>
          <p:cNvPr id="7" name="TextBox 6">
            <a:extLst>
              <a:ext uri="{FF2B5EF4-FFF2-40B4-BE49-F238E27FC236}">
                <a16:creationId xmlns:a16="http://schemas.microsoft.com/office/drawing/2014/main" id="{FD52BA85-6C0F-8211-802D-1FC429CCBF1B}"/>
              </a:ext>
            </a:extLst>
          </p:cNvPr>
          <p:cNvSpPr txBox="1"/>
          <p:nvPr/>
        </p:nvSpPr>
        <p:spPr>
          <a:xfrm>
            <a:off x="2438400" y="4516168"/>
            <a:ext cx="9193923" cy="1200329"/>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a:ln>
                  <a:noFill/>
                </a:ln>
                <a:solidFill>
                  <a:srgbClr val="000000"/>
                </a:solidFill>
                <a:effectLst/>
                <a:uLnTx/>
                <a:uFillTx/>
                <a:latin typeface="Calibri" panose="020F0502020204030204"/>
                <a:ea typeface="+mn-ea"/>
                <a:cs typeface="+mn-cs"/>
              </a:rPr>
              <a:t>Sourcing food grown regeneratively, and locally where appropriate</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a:ln>
                  <a:noFill/>
                </a:ln>
                <a:solidFill>
                  <a:srgbClr val="000000"/>
                </a:solidFill>
                <a:effectLst/>
                <a:uLnTx/>
                <a:uFillTx/>
                <a:latin typeface="Calibri" panose="020F0502020204030204"/>
                <a:ea typeface="+mn-ea"/>
                <a:cs typeface="+mn-cs"/>
              </a:rPr>
              <a:t>Designing and marketing healthier food products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a:ln>
                  <a:noFill/>
                </a:ln>
                <a:solidFill>
                  <a:srgbClr val="000000"/>
                </a:solidFill>
                <a:effectLst/>
                <a:uLnTx/>
                <a:uFillTx/>
                <a:latin typeface="Calibri" panose="020F0502020204030204"/>
                <a:ea typeface="+mn-ea"/>
                <a:cs typeface="+mn-cs"/>
              </a:rPr>
              <a:t>Making the most of food and </a:t>
            </a:r>
            <a:r>
              <a:rPr kumimoji="0" lang="en-US" sz="2400" b="1" i="0" u="none" strike="noStrike" kern="1200" cap="none" spc="0" normalizeH="0" baseline="0" noProof="0" err="1">
                <a:ln>
                  <a:noFill/>
                </a:ln>
                <a:solidFill>
                  <a:srgbClr val="000000"/>
                </a:solidFill>
                <a:effectLst/>
                <a:uLnTx/>
                <a:uFillTx/>
                <a:latin typeface="Calibri" panose="020F0502020204030204"/>
                <a:ea typeface="+mn-ea"/>
                <a:cs typeface="+mn-cs"/>
              </a:rPr>
              <a:t>minimising</a:t>
            </a:r>
            <a:r>
              <a:rPr kumimoji="0" lang="en-US" sz="2400" b="1" i="0" u="none" strike="noStrike" kern="1200" cap="none" spc="0" normalizeH="0" baseline="0" noProof="0">
                <a:ln>
                  <a:noFill/>
                </a:ln>
                <a:solidFill>
                  <a:srgbClr val="000000"/>
                </a:solidFill>
                <a:effectLst/>
                <a:uLnTx/>
                <a:uFillTx/>
                <a:latin typeface="Calibri" panose="020F0502020204030204"/>
                <a:ea typeface="+mn-ea"/>
                <a:cs typeface="+mn-cs"/>
              </a:rPr>
              <a:t> waste.</a:t>
            </a:r>
          </a:p>
        </p:txBody>
      </p:sp>
      <p:graphicFrame>
        <p:nvGraphicFramePr>
          <p:cNvPr id="4" name="Diagram 3">
            <a:extLst>
              <a:ext uri="{FF2B5EF4-FFF2-40B4-BE49-F238E27FC236}">
                <a16:creationId xmlns:a16="http://schemas.microsoft.com/office/drawing/2014/main" id="{9B17D00C-AAB5-60FB-1CD5-0FA71BA1956A}"/>
              </a:ext>
            </a:extLst>
          </p:cNvPr>
          <p:cNvGraphicFramePr/>
          <p:nvPr/>
        </p:nvGraphicFramePr>
        <p:xfrm>
          <a:off x="7454348" y="1603536"/>
          <a:ext cx="4984363" cy="31679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Graphic 11" descr="Open hand with plant outline">
            <a:extLst>
              <a:ext uri="{FF2B5EF4-FFF2-40B4-BE49-F238E27FC236}">
                <a16:creationId xmlns:a16="http://schemas.microsoft.com/office/drawing/2014/main" id="{41D706E1-8CB2-D029-88EB-0CDED39D5E4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92074" y="1877582"/>
            <a:ext cx="749034" cy="749034"/>
          </a:xfrm>
          <a:prstGeom prst="rect">
            <a:avLst/>
          </a:prstGeom>
        </p:spPr>
      </p:pic>
      <p:pic>
        <p:nvPicPr>
          <p:cNvPr id="14" name="Graphic 13" descr="Recycle with solid fill">
            <a:extLst>
              <a:ext uri="{FF2B5EF4-FFF2-40B4-BE49-F238E27FC236}">
                <a16:creationId xmlns:a16="http://schemas.microsoft.com/office/drawing/2014/main" id="{A8613A58-EFB9-38EE-3220-4D008F8F406D}"/>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646560" y="2971800"/>
            <a:ext cx="519310" cy="519310"/>
          </a:xfrm>
          <a:prstGeom prst="rect">
            <a:avLst/>
          </a:prstGeom>
        </p:spPr>
      </p:pic>
      <p:pic>
        <p:nvPicPr>
          <p:cNvPr id="16" name="Graphic 15" descr="Factory outline">
            <a:extLst>
              <a:ext uri="{FF2B5EF4-FFF2-40B4-BE49-F238E27FC236}">
                <a16:creationId xmlns:a16="http://schemas.microsoft.com/office/drawing/2014/main" id="{9F19D4FF-EB23-EE91-C304-539924741F9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743661" y="3243164"/>
            <a:ext cx="655983" cy="655983"/>
          </a:xfrm>
          <a:prstGeom prst="rect">
            <a:avLst/>
          </a:prstGeom>
        </p:spPr>
      </p:pic>
      <p:pic>
        <p:nvPicPr>
          <p:cNvPr id="18" name="Graphic 17" descr="Leaf outline">
            <a:extLst>
              <a:ext uri="{FF2B5EF4-FFF2-40B4-BE49-F238E27FC236}">
                <a16:creationId xmlns:a16="http://schemas.microsoft.com/office/drawing/2014/main" id="{6AEFA0AF-1A50-FA1E-C6E2-D3934FAC9886}"/>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rot="16871352">
            <a:off x="9557289" y="3505922"/>
            <a:ext cx="292957" cy="292957"/>
          </a:xfrm>
          <a:prstGeom prst="rect">
            <a:avLst/>
          </a:prstGeom>
        </p:spPr>
      </p:pic>
    </p:spTree>
    <p:extLst>
      <p:ext uri="{BB962C8B-B14F-4D97-AF65-F5344CB8AC3E}">
        <p14:creationId xmlns:p14="http://schemas.microsoft.com/office/powerpoint/2010/main" val="14867025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5E64F6-D8C3-82C4-D8B9-51EEF96B80A8}"/>
              </a:ext>
            </a:extLst>
          </p:cNvPr>
          <p:cNvSpPr txBox="1">
            <a:spLocks/>
          </p:cNvSpPr>
          <p:nvPr/>
        </p:nvSpPr>
        <p:spPr>
          <a:xfrm>
            <a:off x="579603" y="360049"/>
            <a:ext cx="8857251" cy="690949"/>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a:solidFill>
                  <a:srgbClr val="000000"/>
                </a:solidFill>
              </a:rPr>
              <a:t>Spotlight on Food Systems Innovations </a:t>
            </a:r>
            <a:endParaRPr lang="en-IE" sz="3600" b="1">
              <a:solidFill>
                <a:srgbClr val="000000"/>
              </a:solidFill>
            </a:endParaRPr>
          </a:p>
        </p:txBody>
      </p:sp>
      <p:sp>
        <p:nvSpPr>
          <p:cNvPr id="3" name="Speech Bubble: Rectangle with Corners Rounded 2">
            <a:extLst>
              <a:ext uri="{FF2B5EF4-FFF2-40B4-BE49-F238E27FC236}">
                <a16:creationId xmlns:a16="http://schemas.microsoft.com/office/drawing/2014/main" id="{A3ED5F2D-70A2-233B-398E-A8A908650DB0}"/>
              </a:ext>
            </a:extLst>
          </p:cNvPr>
          <p:cNvSpPr/>
          <p:nvPr/>
        </p:nvSpPr>
        <p:spPr>
          <a:xfrm>
            <a:off x="6200826" y="1696410"/>
            <a:ext cx="5400675" cy="1824987"/>
          </a:xfrm>
          <a:prstGeom prst="wedgeRoundRectCallout">
            <a:avLst>
              <a:gd name="adj1" fmla="val -30886"/>
              <a:gd name="adj2" fmla="val 68321"/>
              <a:gd name="adj3" fmla="val 16667"/>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THERE BE GOLD IN THAT WASTE</a:t>
            </a:r>
          </a:p>
          <a:p>
            <a:pPr algn="ctr"/>
            <a:r>
              <a:rPr lang="en-US"/>
              <a:t>Pasta manufacturer </a:t>
            </a:r>
            <a:r>
              <a:rPr lang="en-US">
                <a:hlinkClick r:id="rId2"/>
              </a:rPr>
              <a:t>Barilla</a:t>
            </a:r>
            <a:r>
              <a:rPr lang="en-US"/>
              <a:t> have teamed up with paper company </a:t>
            </a:r>
            <a:r>
              <a:rPr lang="en-US">
                <a:hlinkClick r:id="rId3"/>
              </a:rPr>
              <a:t>Favini</a:t>
            </a:r>
            <a:r>
              <a:rPr lang="en-US"/>
              <a:t> to produce a line of quality packaging &amp; paper products call ‘</a:t>
            </a:r>
            <a:r>
              <a:rPr lang="en-US">
                <a:hlinkClick r:id="rId4"/>
              </a:rPr>
              <a:t>Cartacrusca</a:t>
            </a:r>
            <a:r>
              <a:rPr lang="en-US"/>
              <a:t>’ using the by-products of pasta production.</a:t>
            </a:r>
            <a:endParaRPr lang="en-IE"/>
          </a:p>
        </p:txBody>
      </p:sp>
      <p:sp>
        <p:nvSpPr>
          <p:cNvPr id="4" name="Speech Bubble: Rectangle with Corners Rounded 3">
            <a:extLst>
              <a:ext uri="{FF2B5EF4-FFF2-40B4-BE49-F238E27FC236}">
                <a16:creationId xmlns:a16="http://schemas.microsoft.com/office/drawing/2014/main" id="{F05905E1-C5B8-D3CD-BA0E-FA269B92A591}"/>
              </a:ext>
            </a:extLst>
          </p:cNvPr>
          <p:cNvSpPr/>
          <p:nvPr/>
        </p:nvSpPr>
        <p:spPr>
          <a:xfrm>
            <a:off x="6200826" y="4249096"/>
            <a:ext cx="5400675" cy="1824987"/>
          </a:xfrm>
          <a:prstGeom prst="wedgeRoundRectCallout">
            <a:avLst>
              <a:gd name="adj1" fmla="val -30886"/>
              <a:gd name="adj2" fmla="val 68321"/>
              <a:gd name="adj3" fmla="val 16667"/>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DESIGN BETTER FOOD OPTIONS</a:t>
            </a:r>
          </a:p>
          <a:p>
            <a:pPr algn="ctr"/>
            <a:r>
              <a:rPr lang="en-US"/>
              <a:t>Blending mushrooms into burger patties adds delicious ‘umami’ &amp; Vitamin D and means fewer calories. Mushrooms can be grown on spent coffee grounds, therefore combined with a lower meat content can enhance health and that of the planet.</a:t>
            </a:r>
            <a:endParaRPr lang="en-IE"/>
          </a:p>
        </p:txBody>
      </p:sp>
      <p:sp>
        <p:nvSpPr>
          <p:cNvPr id="5" name="Speech Bubble: Rectangle with Corners Rounded 4">
            <a:extLst>
              <a:ext uri="{FF2B5EF4-FFF2-40B4-BE49-F238E27FC236}">
                <a16:creationId xmlns:a16="http://schemas.microsoft.com/office/drawing/2014/main" id="{088FD416-1C6D-0EB1-C2DD-52F16DB8AEA6}"/>
              </a:ext>
            </a:extLst>
          </p:cNvPr>
          <p:cNvSpPr/>
          <p:nvPr/>
        </p:nvSpPr>
        <p:spPr>
          <a:xfrm>
            <a:off x="590501" y="4003767"/>
            <a:ext cx="5400675" cy="1824987"/>
          </a:xfrm>
          <a:prstGeom prst="wedgeRoundRectCallout">
            <a:avLst>
              <a:gd name="adj1" fmla="val -30886"/>
              <a:gd name="adj2" fmla="val 68321"/>
              <a:gd name="adj3" fmla="val 16667"/>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HEALTHY FOR PEOPLE AND PLANET</a:t>
            </a:r>
          </a:p>
          <a:p>
            <a:pPr algn="ctr"/>
            <a:r>
              <a:rPr lang="en-US"/>
              <a:t>Yuba- also known as bean curd robes – is the skin collected from the tofu making process. Layered and bound together, yuba can be made into an imitation chicken breast – it evens gets a crispy chicken-like skin when you pan fry the outside. Delicious!</a:t>
            </a:r>
            <a:endParaRPr lang="en-IE"/>
          </a:p>
        </p:txBody>
      </p:sp>
      <p:sp>
        <p:nvSpPr>
          <p:cNvPr id="6" name="Speech Bubble: Rectangle with Corners Rounded 5">
            <a:extLst>
              <a:ext uri="{FF2B5EF4-FFF2-40B4-BE49-F238E27FC236}">
                <a16:creationId xmlns:a16="http://schemas.microsoft.com/office/drawing/2014/main" id="{1120157A-1190-B946-D831-84676FFAB0BA}"/>
              </a:ext>
            </a:extLst>
          </p:cNvPr>
          <p:cNvSpPr/>
          <p:nvPr/>
        </p:nvSpPr>
        <p:spPr>
          <a:xfrm>
            <a:off x="228502" y="1109259"/>
            <a:ext cx="5762674" cy="2319741"/>
          </a:xfrm>
          <a:prstGeom prst="wedgeRoundRectCallout">
            <a:avLst>
              <a:gd name="adj1" fmla="val -30886"/>
              <a:gd name="adj2" fmla="val 68321"/>
              <a:gd name="adj3" fmla="val 16667"/>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REGENERATING NATURAL SYSTEMS</a:t>
            </a:r>
          </a:p>
          <a:p>
            <a:pPr algn="ctr"/>
            <a:r>
              <a:rPr lang="en-US"/>
              <a:t>Designers need to create products with ingredients that are, regardless of their source (animal or vegetable), produced regeneratively. Where possible they need to be obtained locally and seasonally, to be safely used as inputs for new uses. It is these processes which will contribute to a thriving bioeconomy</a:t>
            </a:r>
            <a:endParaRPr lang="en-IE"/>
          </a:p>
        </p:txBody>
      </p:sp>
      <p:pic>
        <p:nvPicPr>
          <p:cNvPr id="7" name="Picture 6">
            <a:extLst>
              <a:ext uri="{FF2B5EF4-FFF2-40B4-BE49-F238E27FC236}">
                <a16:creationId xmlns:a16="http://schemas.microsoft.com/office/drawing/2014/main" id="{78187C6F-4D28-1D33-D90A-5975458018E6}"/>
              </a:ext>
            </a:extLst>
          </p:cNvPr>
          <p:cNvPicPr>
            <a:picLocks noChangeAspect="1"/>
          </p:cNvPicPr>
          <p:nvPr/>
        </p:nvPicPr>
        <p:blipFill>
          <a:blip r:embed="rId5"/>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28485434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828EA3C-A9FA-26DC-E6EC-F5248E0EFF5E}"/>
              </a:ext>
            </a:extLst>
          </p:cNvPr>
          <p:cNvSpPr>
            <a:spLocks noGrp="1"/>
          </p:cNvSpPr>
          <p:nvPr>
            <p:ph type="body" sz="quarter" idx="18"/>
          </p:nvPr>
        </p:nvSpPr>
        <p:spPr>
          <a:xfrm>
            <a:off x="1290612" y="2148113"/>
            <a:ext cx="10377953" cy="3440624"/>
          </a:xfrm>
        </p:spPr>
        <p:txBody>
          <a:bodyPr lIns="91440" tIns="45720" rIns="91440" bIns="45720" anchor="t"/>
          <a:lstStyle/>
          <a:p>
            <a:pPr marL="0" indent="0"/>
            <a:r>
              <a:rPr lang="en-US" b="0" i="0" dirty="0">
                <a:effectLst/>
              </a:rPr>
              <a:t>Sysco</a:t>
            </a:r>
            <a:r>
              <a:rPr lang="en-US" dirty="0"/>
              <a:t> is a large Food Wholesale &amp; Distribution company that</a:t>
            </a:r>
            <a:r>
              <a:rPr lang="en-US" b="0" i="0" dirty="0">
                <a:effectLst/>
              </a:rPr>
              <a:t> sits in the middle of the food supply chain and is committed to responsible sourcing in order to protect Ireland’s natural resources and preserve the future of our food industry for generations to come. </a:t>
            </a:r>
            <a:r>
              <a:rPr lang="en-US" dirty="0"/>
              <a:t>They </a:t>
            </a:r>
            <a:r>
              <a:rPr lang="en-US" b="0" i="0" dirty="0">
                <a:effectLst/>
              </a:rPr>
              <a:t>work with </a:t>
            </a:r>
            <a:r>
              <a:rPr lang="en-US" dirty="0"/>
              <a:t>their food service </a:t>
            </a:r>
            <a:r>
              <a:rPr lang="en-US" b="0" i="0" dirty="0">
                <a:effectLst/>
              </a:rPr>
              <a:t>customers, who demand responsibly sourced products. </a:t>
            </a:r>
            <a:r>
              <a:rPr lang="en-US" dirty="0"/>
              <a:t>Consumers today have an </a:t>
            </a:r>
            <a:r>
              <a:rPr lang="en-US" b="0" i="0" dirty="0">
                <a:effectLst/>
              </a:rPr>
              <a:t>awareness of where their food comes from and</a:t>
            </a:r>
            <a:r>
              <a:rPr lang="en-US" dirty="0"/>
              <a:t> have</a:t>
            </a:r>
            <a:r>
              <a:rPr lang="en-US" b="0" i="0" dirty="0">
                <a:effectLst/>
              </a:rPr>
              <a:t> </a:t>
            </a:r>
            <a:r>
              <a:rPr lang="en-US" dirty="0"/>
              <a:t>a </a:t>
            </a:r>
            <a:r>
              <a:rPr lang="en-US" b="0" i="0" dirty="0">
                <a:effectLst/>
              </a:rPr>
              <a:t>need for confidence in the conditions in which it was </a:t>
            </a:r>
            <a:r>
              <a:rPr lang="en-US" dirty="0"/>
              <a:t>produced, this </a:t>
            </a:r>
            <a:r>
              <a:rPr lang="en-US" b="0" i="0" dirty="0">
                <a:effectLst/>
              </a:rPr>
              <a:t>inspires </a:t>
            </a:r>
            <a:r>
              <a:rPr lang="en-US" dirty="0"/>
              <a:t>Sysco </a:t>
            </a:r>
            <a:r>
              <a:rPr lang="en-US" b="0" i="0" dirty="0">
                <a:effectLst/>
              </a:rPr>
              <a:t>to source nothing but the very best, and </a:t>
            </a:r>
            <a:r>
              <a:rPr lang="en-US" dirty="0"/>
              <a:t>they</a:t>
            </a:r>
            <a:r>
              <a:rPr lang="en-US" b="0" i="0" dirty="0">
                <a:effectLst/>
              </a:rPr>
              <a:t> collaborate with all </a:t>
            </a:r>
            <a:r>
              <a:rPr lang="en-US" dirty="0"/>
              <a:t>their</a:t>
            </a:r>
            <a:r>
              <a:rPr lang="en-US" b="0" i="0" dirty="0">
                <a:effectLst/>
              </a:rPr>
              <a:t> suppliers to meet customers’ high standards.</a:t>
            </a:r>
            <a:endParaRPr lang="en-US" b="0" i="0" dirty="0">
              <a:effectLst/>
              <a:cs typeface="Calibri"/>
            </a:endParaRPr>
          </a:p>
          <a:p>
            <a:endParaRPr lang="en-IE" dirty="0">
              <a:cs typeface="Calibri"/>
            </a:endParaRPr>
          </a:p>
        </p:txBody>
      </p:sp>
      <p:sp>
        <p:nvSpPr>
          <p:cNvPr id="4" name="Text Placeholder 3">
            <a:extLst>
              <a:ext uri="{FF2B5EF4-FFF2-40B4-BE49-F238E27FC236}">
                <a16:creationId xmlns:a16="http://schemas.microsoft.com/office/drawing/2014/main" id="{4872449E-9AE9-A4B0-9202-93406599E8A4}"/>
              </a:ext>
            </a:extLst>
          </p:cNvPr>
          <p:cNvSpPr>
            <a:spLocks noGrp="1"/>
          </p:cNvSpPr>
          <p:nvPr>
            <p:ph type="body" sz="quarter" idx="16"/>
          </p:nvPr>
        </p:nvSpPr>
        <p:spPr/>
        <p:txBody>
          <a:bodyPr lIns="91440" tIns="45720" rIns="91440" bIns="45720" anchor="t">
            <a:noAutofit/>
          </a:bodyPr>
          <a:lstStyle/>
          <a:p>
            <a:r>
              <a:rPr lang="en-IE" dirty="0">
                <a:highlight>
                  <a:srgbClr val="F79037"/>
                </a:highlight>
              </a:rPr>
              <a:t>Be Inspired</a:t>
            </a:r>
            <a:r>
              <a:rPr lang="en-IE" dirty="0"/>
              <a:t>: </a:t>
            </a:r>
          </a:p>
        </p:txBody>
      </p:sp>
      <p:pic>
        <p:nvPicPr>
          <p:cNvPr id="2" name="Picture 2" descr="A blue and green logo&#10;&#10;Description automatically generated">
            <a:hlinkClick r:id="rId2"/>
            <a:extLst>
              <a:ext uri="{FF2B5EF4-FFF2-40B4-BE49-F238E27FC236}">
                <a16:creationId xmlns:a16="http://schemas.microsoft.com/office/drawing/2014/main" id="{E4990E74-1E90-E633-C190-D274F811FEEB}"/>
              </a:ext>
            </a:extLst>
          </p:cNvPr>
          <p:cNvPicPr>
            <a:picLocks noChangeAspect="1"/>
          </p:cNvPicPr>
          <p:nvPr/>
        </p:nvPicPr>
        <p:blipFill>
          <a:blip r:embed="rId3"/>
          <a:stretch>
            <a:fillRect/>
          </a:stretch>
        </p:blipFill>
        <p:spPr>
          <a:xfrm>
            <a:off x="3631531" y="145009"/>
            <a:ext cx="2743200" cy="1254034"/>
          </a:xfrm>
          <a:prstGeom prst="rect">
            <a:avLst/>
          </a:prstGeom>
        </p:spPr>
      </p:pic>
      <p:grpSp>
        <p:nvGrpSpPr>
          <p:cNvPr id="3" name="Graphic 4">
            <a:extLst>
              <a:ext uri="{FF2B5EF4-FFF2-40B4-BE49-F238E27FC236}">
                <a16:creationId xmlns:a16="http://schemas.microsoft.com/office/drawing/2014/main" id="{0B1A5710-0B39-A3B8-2144-D11C2822823F}"/>
              </a:ext>
            </a:extLst>
          </p:cNvPr>
          <p:cNvGrpSpPr/>
          <p:nvPr/>
        </p:nvGrpSpPr>
        <p:grpSpPr>
          <a:xfrm>
            <a:off x="7091104" y="443960"/>
            <a:ext cx="681295" cy="955083"/>
            <a:chOff x="9129274" y="2719113"/>
            <a:chExt cx="717139" cy="1386497"/>
          </a:xfrm>
          <a:solidFill>
            <a:srgbClr val="F79037"/>
          </a:solidFill>
        </p:grpSpPr>
        <p:grpSp>
          <p:nvGrpSpPr>
            <p:cNvPr id="6" name="Graphic 4">
              <a:extLst>
                <a:ext uri="{FF2B5EF4-FFF2-40B4-BE49-F238E27FC236}">
                  <a16:creationId xmlns:a16="http://schemas.microsoft.com/office/drawing/2014/main" id="{3F32C86C-61FB-872C-D910-E345BED1C1B5}"/>
                </a:ext>
              </a:extLst>
            </p:cNvPr>
            <p:cNvGrpSpPr/>
            <p:nvPr/>
          </p:nvGrpSpPr>
          <p:grpSpPr>
            <a:xfrm>
              <a:off x="9159507" y="2719113"/>
              <a:ext cx="446280" cy="440141"/>
              <a:chOff x="9159507" y="2719113"/>
              <a:chExt cx="446280" cy="440141"/>
            </a:xfrm>
            <a:grpFill/>
          </p:grpSpPr>
          <p:sp>
            <p:nvSpPr>
              <p:cNvPr id="15" name="Freeform 18">
                <a:extLst>
                  <a:ext uri="{FF2B5EF4-FFF2-40B4-BE49-F238E27FC236}">
                    <a16:creationId xmlns:a16="http://schemas.microsoft.com/office/drawing/2014/main" id="{461F4D5B-DCFB-FF86-3D4B-EC0AD88FB30F}"/>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endParaRPr lang="en-US" sz="1799"/>
              </a:p>
            </p:txBody>
          </p:sp>
          <p:sp>
            <p:nvSpPr>
              <p:cNvPr id="16" name="Freeform 19">
                <a:extLst>
                  <a:ext uri="{FF2B5EF4-FFF2-40B4-BE49-F238E27FC236}">
                    <a16:creationId xmlns:a16="http://schemas.microsoft.com/office/drawing/2014/main" id="{7D2A4338-166C-C1FD-848B-0B7F9FB5F0CC}"/>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endParaRPr lang="en-US" sz="1799"/>
              </a:p>
            </p:txBody>
          </p:sp>
        </p:grpSp>
        <p:grpSp>
          <p:nvGrpSpPr>
            <p:cNvPr id="7" name="Graphic 4">
              <a:extLst>
                <a:ext uri="{FF2B5EF4-FFF2-40B4-BE49-F238E27FC236}">
                  <a16:creationId xmlns:a16="http://schemas.microsoft.com/office/drawing/2014/main" id="{76E5CD5C-639E-9173-F0FE-B6724BD9EE24}"/>
                </a:ext>
              </a:extLst>
            </p:cNvPr>
            <p:cNvGrpSpPr/>
            <p:nvPr/>
          </p:nvGrpSpPr>
          <p:grpSpPr>
            <a:xfrm>
              <a:off x="9129274" y="2893887"/>
              <a:ext cx="717139" cy="1211724"/>
              <a:chOff x="9129274" y="2893887"/>
              <a:chExt cx="717139" cy="1211724"/>
            </a:xfrm>
            <a:grpFill/>
          </p:grpSpPr>
          <p:sp>
            <p:nvSpPr>
              <p:cNvPr id="8" name="Freeform 21">
                <a:extLst>
                  <a:ext uri="{FF2B5EF4-FFF2-40B4-BE49-F238E27FC236}">
                    <a16:creationId xmlns:a16="http://schemas.microsoft.com/office/drawing/2014/main" id="{FDEB9CA9-2BF5-7A66-92B2-DA798EC6C9E3}"/>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sz="1799"/>
              </a:p>
            </p:txBody>
          </p:sp>
          <p:sp>
            <p:nvSpPr>
              <p:cNvPr id="9" name="Freeform 22">
                <a:extLst>
                  <a:ext uri="{FF2B5EF4-FFF2-40B4-BE49-F238E27FC236}">
                    <a16:creationId xmlns:a16="http://schemas.microsoft.com/office/drawing/2014/main" id="{28580B5B-9D52-D55A-C8BA-EB4042AA9AA0}"/>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sz="1799"/>
              </a:p>
            </p:txBody>
          </p:sp>
          <p:sp>
            <p:nvSpPr>
              <p:cNvPr id="10" name="Freeform 23">
                <a:extLst>
                  <a:ext uri="{FF2B5EF4-FFF2-40B4-BE49-F238E27FC236}">
                    <a16:creationId xmlns:a16="http://schemas.microsoft.com/office/drawing/2014/main" id="{D45F3E77-C2D8-FA66-9EFC-1C78F885BAE6}"/>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sz="1799"/>
              </a:p>
            </p:txBody>
          </p:sp>
          <p:sp>
            <p:nvSpPr>
              <p:cNvPr id="11" name="Freeform 24">
                <a:extLst>
                  <a:ext uri="{FF2B5EF4-FFF2-40B4-BE49-F238E27FC236}">
                    <a16:creationId xmlns:a16="http://schemas.microsoft.com/office/drawing/2014/main" id="{BCA17FA4-1FAE-7C1B-FE1C-4A373F50474D}"/>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sz="1799"/>
              </a:p>
            </p:txBody>
          </p:sp>
          <p:sp>
            <p:nvSpPr>
              <p:cNvPr id="12" name="Freeform 25">
                <a:extLst>
                  <a:ext uri="{FF2B5EF4-FFF2-40B4-BE49-F238E27FC236}">
                    <a16:creationId xmlns:a16="http://schemas.microsoft.com/office/drawing/2014/main" id="{106B1926-B8AE-F9D8-0947-3CCC991593A4}"/>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sz="1799"/>
              </a:p>
            </p:txBody>
          </p:sp>
          <p:sp>
            <p:nvSpPr>
              <p:cNvPr id="13" name="Freeform 26">
                <a:extLst>
                  <a:ext uri="{FF2B5EF4-FFF2-40B4-BE49-F238E27FC236}">
                    <a16:creationId xmlns:a16="http://schemas.microsoft.com/office/drawing/2014/main" id="{00FA9435-8426-2C35-F971-717F8C053BCE}"/>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sz="1799"/>
              </a:p>
            </p:txBody>
          </p:sp>
          <p:sp>
            <p:nvSpPr>
              <p:cNvPr id="14" name="Freeform 27">
                <a:extLst>
                  <a:ext uri="{FF2B5EF4-FFF2-40B4-BE49-F238E27FC236}">
                    <a16:creationId xmlns:a16="http://schemas.microsoft.com/office/drawing/2014/main" id="{297E0176-9CD2-A50B-FF18-90C3837BC2E2}"/>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sz="1799"/>
              </a:p>
            </p:txBody>
          </p:sp>
        </p:grpSp>
      </p:grpSp>
    </p:spTree>
    <p:extLst>
      <p:ext uri="{BB962C8B-B14F-4D97-AF65-F5344CB8AC3E}">
        <p14:creationId xmlns:p14="http://schemas.microsoft.com/office/powerpoint/2010/main" val="3695917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03F57A-C36C-EA8F-0EA7-0E649E8388C1}"/>
              </a:ext>
            </a:extLst>
          </p:cNvPr>
          <p:cNvSpPr>
            <a:spLocks noGrp="1"/>
          </p:cNvSpPr>
          <p:nvPr>
            <p:ph type="body" sz="quarter" idx="16"/>
          </p:nvPr>
        </p:nvSpPr>
        <p:spPr/>
        <p:txBody>
          <a:bodyPr/>
          <a:lstStyle/>
          <a:p>
            <a:r>
              <a:rPr lang="en-IE"/>
              <a:t>Ethical Sourcing &amp; Production</a:t>
            </a:r>
          </a:p>
          <a:p>
            <a:endParaRPr lang="en-IE"/>
          </a:p>
        </p:txBody>
      </p:sp>
      <p:sp>
        <p:nvSpPr>
          <p:cNvPr id="3" name="Text Placeholder 2">
            <a:extLst>
              <a:ext uri="{FF2B5EF4-FFF2-40B4-BE49-F238E27FC236}">
                <a16:creationId xmlns:a16="http://schemas.microsoft.com/office/drawing/2014/main" id="{D9101BAB-A5E3-9A0D-1254-D49366D5A9D5}"/>
              </a:ext>
            </a:extLst>
          </p:cNvPr>
          <p:cNvSpPr>
            <a:spLocks noGrp="1"/>
          </p:cNvSpPr>
          <p:nvPr>
            <p:ph type="body" sz="quarter" idx="17"/>
          </p:nvPr>
        </p:nvSpPr>
        <p:spPr/>
        <p:txBody>
          <a:bodyPr/>
          <a:lstStyle/>
          <a:p>
            <a:r>
              <a:rPr lang="en-IE" dirty="0"/>
              <a:t>01</a:t>
            </a:r>
          </a:p>
        </p:txBody>
      </p:sp>
    </p:spTree>
    <p:extLst>
      <p:ext uri="{BB962C8B-B14F-4D97-AF65-F5344CB8AC3E}">
        <p14:creationId xmlns:p14="http://schemas.microsoft.com/office/powerpoint/2010/main" val="24482589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E55070-15F4-ED60-0ABD-EB1C950889D7}"/>
              </a:ext>
            </a:extLst>
          </p:cNvPr>
          <p:cNvSpPr>
            <a:spLocks noGrp="1"/>
          </p:cNvSpPr>
          <p:nvPr>
            <p:ph type="body" sz="quarter" idx="18"/>
          </p:nvPr>
        </p:nvSpPr>
        <p:spPr>
          <a:xfrm>
            <a:off x="896825" y="1506307"/>
            <a:ext cx="6293749" cy="3291086"/>
          </a:xfrm>
        </p:spPr>
        <p:txBody>
          <a:bodyPr/>
          <a:lstStyle/>
          <a:p>
            <a:r>
              <a:rPr lang="en-IE" dirty="0"/>
              <a:t>Check out our </a:t>
            </a:r>
            <a:r>
              <a:rPr lang="en-IE" dirty="0">
                <a:solidFill>
                  <a:srgbClr val="F79037"/>
                </a:solidFill>
                <a:hlinkClick r:id="rId2">
                  <a:extLst>
                    <a:ext uri="{A12FA001-AC4F-418D-AE19-62706E023703}">
                      <ahyp:hlinkClr xmlns:ahyp="http://schemas.microsoft.com/office/drawing/2018/hyperlinkcolor" val="tx"/>
                    </a:ext>
                  </a:extLst>
                </a:hlinkClick>
              </a:rPr>
              <a:t>Good Practice Compendium</a:t>
            </a:r>
            <a:r>
              <a:rPr lang="en-IE" dirty="0"/>
              <a:t> </a:t>
            </a:r>
            <a:endParaRPr lang="en-IE" sz="800" dirty="0">
              <a:solidFill>
                <a:srgbClr val="F79037"/>
              </a:solidFill>
              <a:hlinkClick r:id="rId3">
                <a:extLst>
                  <a:ext uri="{A12FA001-AC4F-418D-AE19-62706E023703}">
                    <ahyp:hlinkClr xmlns:ahyp="http://schemas.microsoft.com/office/drawing/2018/hyperlinkcolor" val="tx"/>
                  </a:ext>
                </a:extLst>
              </a:hlinkClick>
            </a:endParaRPr>
          </a:p>
          <a:p>
            <a:r>
              <a:rPr lang="en-IE" dirty="0">
                <a:solidFill>
                  <a:srgbClr val="F79037"/>
                </a:solidFill>
              </a:rPr>
              <a:t>Meira Nova </a:t>
            </a:r>
            <a:r>
              <a:rPr lang="en-IE" dirty="0"/>
              <a:t>was chosen as a good practice example </a:t>
            </a:r>
            <a:r>
              <a:rPr lang="en-US" dirty="0"/>
              <a:t>as their ethical &amp; sustainable practices begin with the choice of suppliers. Through procurement framework agreements, Meira Nova's quality and responsibility requirements are carried forward in the supply chain. Each supplier goes through a supplier approval process, which reviews the supplier's operating models regarding food safety, social responsibility, environmental issues, and the company's management practices.</a:t>
            </a:r>
            <a:endParaRPr lang="en-IE" dirty="0"/>
          </a:p>
        </p:txBody>
      </p:sp>
      <p:sp>
        <p:nvSpPr>
          <p:cNvPr id="4" name="Text Placeholder 3">
            <a:extLst>
              <a:ext uri="{FF2B5EF4-FFF2-40B4-BE49-F238E27FC236}">
                <a16:creationId xmlns:a16="http://schemas.microsoft.com/office/drawing/2014/main" id="{3EA33F91-EC19-4BB8-914C-137D55B4E6D0}"/>
              </a:ext>
            </a:extLst>
          </p:cNvPr>
          <p:cNvSpPr>
            <a:spLocks noGrp="1"/>
          </p:cNvSpPr>
          <p:nvPr>
            <p:ph type="body" sz="quarter" idx="16"/>
          </p:nvPr>
        </p:nvSpPr>
        <p:spPr>
          <a:xfrm>
            <a:off x="896825" y="750369"/>
            <a:ext cx="4990998" cy="992652"/>
          </a:xfrm>
        </p:spPr>
        <p:txBody>
          <a:bodyPr/>
          <a:lstStyle/>
          <a:p>
            <a:r>
              <a:rPr lang="en-IE" dirty="0">
                <a:highlight>
                  <a:srgbClr val="F79037"/>
                </a:highlight>
              </a:rPr>
              <a:t>Be Inspired…</a:t>
            </a:r>
          </a:p>
        </p:txBody>
      </p:sp>
      <p:pic>
        <p:nvPicPr>
          <p:cNvPr id="7" name="Picture 6">
            <a:hlinkClick r:id="rId2"/>
            <a:extLst>
              <a:ext uri="{FF2B5EF4-FFF2-40B4-BE49-F238E27FC236}">
                <a16:creationId xmlns:a16="http://schemas.microsoft.com/office/drawing/2014/main" id="{05777764-B92E-6F69-C2EE-B9FEEBFA4D8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19344" y="338078"/>
            <a:ext cx="1783419" cy="2482799"/>
          </a:xfrm>
          <a:prstGeom prst="rect">
            <a:avLst/>
          </a:prstGeom>
        </p:spPr>
      </p:pic>
      <p:grpSp>
        <p:nvGrpSpPr>
          <p:cNvPr id="8" name="Graphic 4">
            <a:extLst>
              <a:ext uri="{FF2B5EF4-FFF2-40B4-BE49-F238E27FC236}">
                <a16:creationId xmlns:a16="http://schemas.microsoft.com/office/drawing/2014/main" id="{6E2D29DE-FB03-B325-483E-B7454712323F}"/>
              </a:ext>
            </a:extLst>
          </p:cNvPr>
          <p:cNvGrpSpPr/>
          <p:nvPr/>
        </p:nvGrpSpPr>
        <p:grpSpPr>
          <a:xfrm>
            <a:off x="7250131" y="3247100"/>
            <a:ext cx="622606" cy="1211408"/>
            <a:chOff x="9129274" y="2719113"/>
            <a:chExt cx="717139" cy="1386497"/>
          </a:xfrm>
          <a:solidFill>
            <a:srgbClr val="F79037"/>
          </a:solidFill>
        </p:grpSpPr>
        <p:grpSp>
          <p:nvGrpSpPr>
            <p:cNvPr id="9" name="Graphic 4">
              <a:extLst>
                <a:ext uri="{FF2B5EF4-FFF2-40B4-BE49-F238E27FC236}">
                  <a16:creationId xmlns:a16="http://schemas.microsoft.com/office/drawing/2014/main" id="{4191A4F2-1CD6-C998-EAB1-83A26E896518}"/>
                </a:ext>
              </a:extLst>
            </p:cNvPr>
            <p:cNvGrpSpPr/>
            <p:nvPr/>
          </p:nvGrpSpPr>
          <p:grpSpPr>
            <a:xfrm>
              <a:off x="9159507" y="2719113"/>
              <a:ext cx="446280" cy="440141"/>
              <a:chOff x="9159507" y="2719113"/>
              <a:chExt cx="446280" cy="440141"/>
            </a:xfrm>
            <a:grpFill/>
          </p:grpSpPr>
          <p:sp>
            <p:nvSpPr>
              <p:cNvPr id="18" name="Freeform 18">
                <a:extLst>
                  <a:ext uri="{FF2B5EF4-FFF2-40B4-BE49-F238E27FC236}">
                    <a16:creationId xmlns:a16="http://schemas.microsoft.com/office/drawing/2014/main" id="{D6E72E1C-09D1-44A2-82CC-F7975DC122D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endParaRPr lang="en-US" sz="1799"/>
              </a:p>
            </p:txBody>
          </p:sp>
          <p:sp>
            <p:nvSpPr>
              <p:cNvPr id="19" name="Freeform 19">
                <a:extLst>
                  <a:ext uri="{FF2B5EF4-FFF2-40B4-BE49-F238E27FC236}">
                    <a16:creationId xmlns:a16="http://schemas.microsoft.com/office/drawing/2014/main" id="{BE0B4F70-8728-FC77-4C4D-E67C22A7AA6D}"/>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endParaRPr lang="en-US" sz="1799"/>
              </a:p>
            </p:txBody>
          </p:sp>
        </p:grpSp>
        <p:grpSp>
          <p:nvGrpSpPr>
            <p:cNvPr id="10" name="Graphic 4">
              <a:extLst>
                <a:ext uri="{FF2B5EF4-FFF2-40B4-BE49-F238E27FC236}">
                  <a16:creationId xmlns:a16="http://schemas.microsoft.com/office/drawing/2014/main" id="{09D980AC-5E30-3F73-9656-C657AD960C69}"/>
                </a:ext>
              </a:extLst>
            </p:cNvPr>
            <p:cNvGrpSpPr/>
            <p:nvPr/>
          </p:nvGrpSpPr>
          <p:grpSpPr>
            <a:xfrm>
              <a:off x="9129274" y="2893887"/>
              <a:ext cx="717139" cy="1211724"/>
              <a:chOff x="9129274" y="2893887"/>
              <a:chExt cx="717139" cy="1211724"/>
            </a:xfrm>
            <a:grpFill/>
          </p:grpSpPr>
          <p:sp>
            <p:nvSpPr>
              <p:cNvPr id="11" name="Freeform 21">
                <a:extLst>
                  <a:ext uri="{FF2B5EF4-FFF2-40B4-BE49-F238E27FC236}">
                    <a16:creationId xmlns:a16="http://schemas.microsoft.com/office/drawing/2014/main" id="{BD3E1EAB-3D8E-B51D-6877-C4FFDE772DB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sz="1799"/>
              </a:p>
            </p:txBody>
          </p:sp>
          <p:sp>
            <p:nvSpPr>
              <p:cNvPr id="12" name="Freeform 22">
                <a:extLst>
                  <a:ext uri="{FF2B5EF4-FFF2-40B4-BE49-F238E27FC236}">
                    <a16:creationId xmlns:a16="http://schemas.microsoft.com/office/drawing/2014/main" id="{092E71A0-E3F3-7227-7206-221B10BDED25}"/>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sz="1799"/>
              </a:p>
            </p:txBody>
          </p:sp>
          <p:sp>
            <p:nvSpPr>
              <p:cNvPr id="13" name="Freeform 23">
                <a:extLst>
                  <a:ext uri="{FF2B5EF4-FFF2-40B4-BE49-F238E27FC236}">
                    <a16:creationId xmlns:a16="http://schemas.microsoft.com/office/drawing/2014/main" id="{169141A9-C2CB-FA65-7C06-62DCAA0F9012}"/>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sz="1799"/>
              </a:p>
            </p:txBody>
          </p:sp>
          <p:sp>
            <p:nvSpPr>
              <p:cNvPr id="14" name="Freeform 24">
                <a:extLst>
                  <a:ext uri="{FF2B5EF4-FFF2-40B4-BE49-F238E27FC236}">
                    <a16:creationId xmlns:a16="http://schemas.microsoft.com/office/drawing/2014/main" id="{CF42BD7A-B742-CDD8-6045-83320E84B765}"/>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sz="1799"/>
              </a:p>
            </p:txBody>
          </p:sp>
          <p:sp>
            <p:nvSpPr>
              <p:cNvPr id="15" name="Freeform 25">
                <a:extLst>
                  <a:ext uri="{FF2B5EF4-FFF2-40B4-BE49-F238E27FC236}">
                    <a16:creationId xmlns:a16="http://schemas.microsoft.com/office/drawing/2014/main" id="{7F6C926B-4D71-313B-F786-7D55063A9A9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sz="1799"/>
              </a:p>
            </p:txBody>
          </p:sp>
          <p:sp>
            <p:nvSpPr>
              <p:cNvPr id="16" name="Freeform 26">
                <a:extLst>
                  <a:ext uri="{FF2B5EF4-FFF2-40B4-BE49-F238E27FC236}">
                    <a16:creationId xmlns:a16="http://schemas.microsoft.com/office/drawing/2014/main" id="{407819B5-5FF9-4723-64D6-AF4ABFC50E2D}"/>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sz="1799"/>
              </a:p>
            </p:txBody>
          </p:sp>
          <p:sp>
            <p:nvSpPr>
              <p:cNvPr id="17" name="Freeform 27">
                <a:extLst>
                  <a:ext uri="{FF2B5EF4-FFF2-40B4-BE49-F238E27FC236}">
                    <a16:creationId xmlns:a16="http://schemas.microsoft.com/office/drawing/2014/main" id="{0F2825BE-8B59-A9D0-09E0-954E168F0470}"/>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sz="1799"/>
              </a:p>
            </p:txBody>
          </p:sp>
        </p:grpSp>
      </p:grpSp>
      <p:pic>
        <p:nvPicPr>
          <p:cNvPr id="21" name="Picture Placeholder 20">
            <a:hlinkClick r:id="rId2"/>
            <a:extLst>
              <a:ext uri="{FF2B5EF4-FFF2-40B4-BE49-F238E27FC236}">
                <a16:creationId xmlns:a16="http://schemas.microsoft.com/office/drawing/2014/main" id="{A0D31048-D95B-652B-D092-95F07A60CFD0}"/>
              </a:ext>
            </a:extLst>
          </p:cNvPr>
          <p:cNvPicPr>
            <a:picLocks noGrp="1" noChangeAspect="1"/>
          </p:cNvPicPr>
          <p:nvPr>
            <p:ph type="pic" sz="quarter" idx="10"/>
          </p:nvPr>
        </p:nvPicPr>
        <p:blipFill rotWithShape="1">
          <a:blip r:embed="rId5" cstate="screen">
            <a:extLst>
              <a:ext uri="{28A0092B-C50C-407E-A947-70E740481C1C}">
                <a14:useLocalDpi xmlns:a14="http://schemas.microsoft.com/office/drawing/2010/main"/>
              </a:ext>
            </a:extLst>
          </a:blip>
          <a:srcRect/>
          <a:stretch/>
        </p:blipFill>
        <p:spPr>
          <a:xfrm>
            <a:off x="8912202" y="1246695"/>
            <a:ext cx="2444127" cy="4336988"/>
          </a:xfrm>
        </p:spPr>
      </p:pic>
    </p:spTree>
    <p:extLst>
      <p:ext uri="{BB962C8B-B14F-4D97-AF65-F5344CB8AC3E}">
        <p14:creationId xmlns:p14="http://schemas.microsoft.com/office/powerpoint/2010/main" val="7357390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1E68A6-6FCD-D595-263F-FBDC938C0984}"/>
              </a:ext>
            </a:extLst>
          </p:cNvPr>
          <p:cNvSpPr>
            <a:spLocks noGrp="1"/>
          </p:cNvSpPr>
          <p:nvPr>
            <p:ph type="body" sz="quarter" idx="16"/>
          </p:nvPr>
        </p:nvSpPr>
        <p:spPr/>
        <p:txBody>
          <a:bodyPr/>
          <a:lstStyle/>
          <a:p>
            <a:r>
              <a:rPr lang="en-IE" dirty="0"/>
              <a:t>GMO &amp; Plant-Based Foods</a:t>
            </a:r>
          </a:p>
        </p:txBody>
      </p:sp>
      <p:sp>
        <p:nvSpPr>
          <p:cNvPr id="3" name="Text Placeholder 2">
            <a:extLst>
              <a:ext uri="{FF2B5EF4-FFF2-40B4-BE49-F238E27FC236}">
                <a16:creationId xmlns:a16="http://schemas.microsoft.com/office/drawing/2014/main" id="{DFD32884-80D0-5004-E9A8-1D5796C97248}"/>
              </a:ext>
            </a:extLst>
          </p:cNvPr>
          <p:cNvSpPr>
            <a:spLocks noGrp="1"/>
          </p:cNvSpPr>
          <p:nvPr>
            <p:ph type="body" sz="quarter" idx="17"/>
          </p:nvPr>
        </p:nvSpPr>
        <p:spPr/>
        <p:txBody>
          <a:bodyPr/>
          <a:lstStyle/>
          <a:p>
            <a:r>
              <a:rPr lang="en-IE" dirty="0"/>
              <a:t>02</a:t>
            </a:r>
          </a:p>
        </p:txBody>
      </p:sp>
    </p:spTree>
    <p:extLst>
      <p:ext uri="{BB962C8B-B14F-4D97-AF65-F5344CB8AC3E}">
        <p14:creationId xmlns:p14="http://schemas.microsoft.com/office/powerpoint/2010/main" val="27104185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peech Bubble: Rectangle with Corners Rounded 9">
            <a:extLst>
              <a:ext uri="{FF2B5EF4-FFF2-40B4-BE49-F238E27FC236}">
                <a16:creationId xmlns:a16="http://schemas.microsoft.com/office/drawing/2014/main" id="{EFEDEEF2-9E5B-82AF-B814-A06CE788444F}"/>
              </a:ext>
            </a:extLst>
          </p:cNvPr>
          <p:cNvSpPr/>
          <p:nvPr/>
        </p:nvSpPr>
        <p:spPr>
          <a:xfrm>
            <a:off x="7409468" y="4411745"/>
            <a:ext cx="4572000" cy="1725105"/>
          </a:xfrm>
          <a:prstGeom prst="wedgeRoundRectCallout">
            <a:avLst>
              <a:gd name="adj1" fmla="val -71761"/>
              <a:gd name="adj2" fmla="val -42964"/>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1">
            <a:extLst>
              <a:ext uri="{FF2B5EF4-FFF2-40B4-BE49-F238E27FC236}">
                <a16:creationId xmlns:a16="http://schemas.microsoft.com/office/drawing/2014/main" id="{A1DAC942-C324-20D2-5D55-8716B5784249}"/>
              </a:ext>
            </a:extLst>
          </p:cNvPr>
          <p:cNvSpPr>
            <a:spLocks noGrp="1"/>
          </p:cNvSpPr>
          <p:nvPr>
            <p:ph type="body" sz="quarter" idx="18"/>
          </p:nvPr>
        </p:nvSpPr>
        <p:spPr>
          <a:xfrm>
            <a:off x="898358" y="1593130"/>
            <a:ext cx="6171746" cy="4083245"/>
          </a:xfrm>
        </p:spPr>
        <p:txBody>
          <a:bodyPr/>
          <a:lstStyle/>
          <a:p>
            <a:r>
              <a:rPr lang="en-US" dirty="0"/>
              <a:t>GMO foods, or </a:t>
            </a:r>
            <a:r>
              <a:rPr lang="en-US" b="1" dirty="0"/>
              <a:t>Genetically Modified Organisms</a:t>
            </a:r>
            <a:r>
              <a:rPr lang="en-US" dirty="0"/>
              <a:t> foods, are foods derived from organisms (plants, animals or microorganisms) whose genetic material has been altered using genetic engineering techniques. In GMOs, specific genes or DNA are isolated from one organism and are inserted, deleted, or modified to </a:t>
            </a:r>
            <a:r>
              <a:rPr lang="en-US" b="1" dirty="0"/>
              <a:t>introduce desired traits or characteristics</a:t>
            </a:r>
            <a:r>
              <a:rPr lang="en-US" dirty="0"/>
              <a:t> that are not naturally present in the organism.</a:t>
            </a:r>
          </a:p>
          <a:p>
            <a:r>
              <a:rPr lang="en-US" dirty="0"/>
              <a:t>There are many arguments both for and against GMOs, including ethical questions about ownership of genetic resources.</a:t>
            </a:r>
          </a:p>
        </p:txBody>
      </p:sp>
      <p:sp>
        <p:nvSpPr>
          <p:cNvPr id="3" name="Text Placeholder 2">
            <a:extLst>
              <a:ext uri="{FF2B5EF4-FFF2-40B4-BE49-F238E27FC236}">
                <a16:creationId xmlns:a16="http://schemas.microsoft.com/office/drawing/2014/main" id="{9E91823B-1A2E-9C04-D9C2-F2AC589E7FC3}"/>
              </a:ext>
            </a:extLst>
          </p:cNvPr>
          <p:cNvSpPr>
            <a:spLocks noGrp="1"/>
          </p:cNvSpPr>
          <p:nvPr>
            <p:ph type="body" sz="quarter" idx="16"/>
          </p:nvPr>
        </p:nvSpPr>
        <p:spPr/>
        <p:txBody>
          <a:bodyPr/>
          <a:lstStyle/>
          <a:p>
            <a:r>
              <a:rPr lang="en-IE" dirty="0"/>
              <a:t>What are GMO foods?</a:t>
            </a:r>
          </a:p>
        </p:txBody>
      </p:sp>
      <p:pic>
        <p:nvPicPr>
          <p:cNvPr id="6" name="Picture Placeholder 5" descr="A logo with a corn in the middle&#10;&#10;Description automatically generated">
            <a:extLst>
              <a:ext uri="{FF2B5EF4-FFF2-40B4-BE49-F238E27FC236}">
                <a16:creationId xmlns:a16="http://schemas.microsoft.com/office/drawing/2014/main" id="{C490A17F-5449-3638-F177-DB14C3C009B5}"/>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l="763" t="16989" r="777" b="16199"/>
          <a:stretch/>
        </p:blipFill>
        <p:spPr>
          <a:xfrm>
            <a:off x="7277878" y="1206631"/>
            <a:ext cx="4914122" cy="3110846"/>
          </a:xfrm>
        </p:spPr>
      </p:pic>
      <p:sp>
        <p:nvSpPr>
          <p:cNvPr id="9" name="TextBox 8">
            <a:extLst>
              <a:ext uri="{FF2B5EF4-FFF2-40B4-BE49-F238E27FC236}">
                <a16:creationId xmlns:a16="http://schemas.microsoft.com/office/drawing/2014/main" id="{59F5D7D4-78F8-747B-C4E3-45400284D27C}"/>
              </a:ext>
            </a:extLst>
          </p:cNvPr>
          <p:cNvSpPr txBox="1"/>
          <p:nvPr/>
        </p:nvSpPr>
        <p:spPr>
          <a:xfrm>
            <a:off x="7608017" y="4458689"/>
            <a:ext cx="4253844" cy="1631216"/>
          </a:xfrm>
          <a:prstGeom prst="rect">
            <a:avLst/>
          </a:prstGeom>
          <a:noFill/>
        </p:spPr>
        <p:txBody>
          <a:bodyPr wrap="square">
            <a:spAutoFit/>
          </a:bodyPr>
          <a:lstStyle/>
          <a:p>
            <a:pPr algn="ctr"/>
            <a:r>
              <a:rPr lang="en-US" sz="2000" b="0" i="0" dirty="0">
                <a:solidFill>
                  <a:schemeClr val="bg1"/>
                </a:solidFill>
                <a:effectLst/>
              </a:rPr>
              <a:t>This technology has primarily been used in crops to </a:t>
            </a:r>
            <a:r>
              <a:rPr lang="en-US" sz="2000" b="1" i="0" dirty="0">
                <a:solidFill>
                  <a:schemeClr val="bg1"/>
                </a:solidFill>
                <a:effectLst/>
              </a:rPr>
              <a:t>increase insect resistance and herbicide tolerance</a:t>
            </a:r>
            <a:r>
              <a:rPr lang="en-US" sz="2000" b="0" i="0" dirty="0">
                <a:solidFill>
                  <a:schemeClr val="bg1"/>
                </a:solidFill>
                <a:effectLst/>
              </a:rPr>
              <a:t>, and in micro-organisms to </a:t>
            </a:r>
            <a:r>
              <a:rPr lang="en-US" sz="2000" b="1" i="0" dirty="0">
                <a:solidFill>
                  <a:schemeClr val="bg1"/>
                </a:solidFill>
                <a:effectLst/>
              </a:rPr>
              <a:t>produce enzymes</a:t>
            </a:r>
            <a:r>
              <a:rPr lang="en-US" sz="2000" b="0" i="0" dirty="0">
                <a:solidFill>
                  <a:schemeClr val="bg1"/>
                </a:solidFill>
                <a:effectLst/>
              </a:rPr>
              <a:t>.</a:t>
            </a:r>
            <a:endParaRPr lang="en-IE" sz="2000" dirty="0">
              <a:solidFill>
                <a:schemeClr val="bg1"/>
              </a:solidFill>
            </a:endParaRPr>
          </a:p>
        </p:txBody>
      </p:sp>
    </p:spTree>
    <p:extLst>
      <p:ext uri="{BB962C8B-B14F-4D97-AF65-F5344CB8AC3E}">
        <p14:creationId xmlns:p14="http://schemas.microsoft.com/office/powerpoint/2010/main" val="20193620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E878CE-A9A7-9F4D-AE70-12AB6B5B5CB1}"/>
              </a:ext>
            </a:extLst>
          </p:cNvPr>
          <p:cNvSpPr>
            <a:spLocks noGrp="1"/>
          </p:cNvSpPr>
          <p:nvPr>
            <p:ph type="body" sz="quarter" idx="18"/>
          </p:nvPr>
        </p:nvSpPr>
        <p:spPr>
          <a:xfrm>
            <a:off x="898358" y="1687497"/>
            <a:ext cx="6379520" cy="3483006"/>
          </a:xfrm>
        </p:spPr>
        <p:txBody>
          <a:bodyPr/>
          <a:lstStyle/>
          <a:p>
            <a:r>
              <a:rPr lang="en-US" dirty="0"/>
              <a:t>Although genetic modifications have occurred throughout history with selective breeding and growing methods, scientific advances have allowed this practice to advance to the genetic level. In the modern GMO, plants can be resistant to specific pesticides and herbicides while becoming adaptive to changing environmental conditions. With a growing population, the PRIMARY ADVANTAGE of genetically modified foods is that </a:t>
            </a:r>
            <a:r>
              <a:rPr lang="en-US" b="1" dirty="0"/>
              <a:t>crop yields become more consistent and productive, allowing more people to be fed.</a:t>
            </a:r>
            <a:endParaRPr lang="en-IE" b="1" dirty="0"/>
          </a:p>
        </p:txBody>
      </p:sp>
      <p:sp>
        <p:nvSpPr>
          <p:cNvPr id="3" name="Text Placeholder 2">
            <a:extLst>
              <a:ext uri="{FF2B5EF4-FFF2-40B4-BE49-F238E27FC236}">
                <a16:creationId xmlns:a16="http://schemas.microsoft.com/office/drawing/2014/main" id="{41C7F489-C00F-D3AD-B0F7-AF6D2D7EFB06}"/>
              </a:ext>
            </a:extLst>
          </p:cNvPr>
          <p:cNvSpPr>
            <a:spLocks noGrp="1"/>
          </p:cNvSpPr>
          <p:nvPr>
            <p:ph type="body" sz="quarter" idx="16"/>
          </p:nvPr>
        </p:nvSpPr>
        <p:spPr/>
        <p:txBody>
          <a:bodyPr/>
          <a:lstStyle/>
          <a:p>
            <a:r>
              <a:rPr lang="en-IE" dirty="0"/>
              <a:t>Past to Present…</a:t>
            </a:r>
          </a:p>
        </p:txBody>
      </p:sp>
      <p:pic>
        <p:nvPicPr>
          <p:cNvPr id="6" name="Picture Placeholder 5" descr="Close-up of wheat field on a sunny day">
            <a:extLst>
              <a:ext uri="{FF2B5EF4-FFF2-40B4-BE49-F238E27FC236}">
                <a16:creationId xmlns:a16="http://schemas.microsoft.com/office/drawing/2014/main" id="{8A1D82C2-5D43-FA36-4E18-E1B47E775466}"/>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292651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DC6827-9288-0149-98AD-D4CE67F2CC9D}"/>
              </a:ext>
            </a:extLst>
          </p:cNvPr>
          <p:cNvSpPr>
            <a:spLocks noGrp="1"/>
          </p:cNvSpPr>
          <p:nvPr>
            <p:ph type="body" sz="quarter" idx="13"/>
          </p:nvPr>
        </p:nvSpPr>
        <p:spPr/>
        <p:txBody>
          <a:bodyPr/>
          <a:lstStyle/>
          <a:p>
            <a:r>
              <a:rPr lang="en-US" dirty="0"/>
              <a:t>Engineers design plants using genetically modified organisms (GMOs) to improve </a:t>
            </a:r>
            <a:r>
              <a:rPr lang="en-US" b="1" dirty="0"/>
              <a:t>taste, nutritional content, and resilience</a:t>
            </a:r>
            <a:r>
              <a:rPr lang="en-US" dirty="0"/>
              <a:t>. However, people have concerns over their safety, and there is much debate about the pros and cons of using GMOs.</a:t>
            </a:r>
            <a:endParaRPr lang="en-IE" dirty="0"/>
          </a:p>
        </p:txBody>
      </p:sp>
      <p:pic>
        <p:nvPicPr>
          <p:cNvPr id="5" name="Picture Placeholder 4" descr="Kiwi Slices">
            <a:extLst>
              <a:ext uri="{FF2B5EF4-FFF2-40B4-BE49-F238E27FC236}">
                <a16:creationId xmlns:a16="http://schemas.microsoft.com/office/drawing/2014/main" id="{FAD45996-7537-CE28-E9DA-AAC1F75A86D1}"/>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a:xfrm>
            <a:off x="6096000" y="1376363"/>
            <a:ext cx="5240338" cy="4703762"/>
          </a:xfrm>
        </p:spPr>
      </p:pic>
      <p:sp>
        <p:nvSpPr>
          <p:cNvPr id="6" name="TextBox 5">
            <a:extLst>
              <a:ext uri="{FF2B5EF4-FFF2-40B4-BE49-F238E27FC236}">
                <a16:creationId xmlns:a16="http://schemas.microsoft.com/office/drawing/2014/main" id="{BCBBA296-6663-E48D-E787-0BE8AC7138E3}"/>
              </a:ext>
            </a:extLst>
          </p:cNvPr>
          <p:cNvSpPr txBox="1"/>
          <p:nvPr/>
        </p:nvSpPr>
        <p:spPr>
          <a:xfrm>
            <a:off x="3893270" y="5580668"/>
            <a:ext cx="2318994" cy="369332"/>
          </a:xfrm>
          <a:prstGeom prst="rect">
            <a:avLst/>
          </a:prstGeom>
          <a:noFill/>
        </p:spPr>
        <p:txBody>
          <a:bodyPr wrap="square" rtlCol="0">
            <a:spAutoFit/>
          </a:bodyPr>
          <a:lstStyle/>
          <a:p>
            <a:r>
              <a:rPr lang="en-IE" dirty="0">
                <a:solidFill>
                  <a:srgbClr val="F79037"/>
                </a:solidFill>
                <a:hlinkClick r:id="rId3">
                  <a:extLst>
                    <a:ext uri="{A12FA001-AC4F-418D-AE19-62706E023703}">
                      <ahyp:hlinkClr xmlns:ahyp="http://schemas.microsoft.com/office/drawing/2018/hyperlinkcolor" val="tx"/>
                    </a:ext>
                  </a:extLst>
                </a:hlinkClick>
              </a:rPr>
              <a:t>Medical News Today</a:t>
            </a:r>
            <a:endParaRPr lang="en-IE" dirty="0">
              <a:solidFill>
                <a:srgbClr val="F79037"/>
              </a:solidFill>
            </a:endParaRPr>
          </a:p>
        </p:txBody>
      </p:sp>
    </p:spTree>
    <p:extLst>
      <p:ext uri="{BB962C8B-B14F-4D97-AF65-F5344CB8AC3E}">
        <p14:creationId xmlns:p14="http://schemas.microsoft.com/office/powerpoint/2010/main" val="346216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2D56BC-2FEA-77C9-64A9-D59EBDA688BB}"/>
              </a:ext>
            </a:extLst>
          </p:cNvPr>
          <p:cNvSpPr>
            <a:spLocks noGrp="1"/>
          </p:cNvSpPr>
          <p:nvPr>
            <p:ph type="body" sz="quarter" idx="18"/>
          </p:nvPr>
        </p:nvSpPr>
        <p:spPr>
          <a:xfrm>
            <a:off x="898358" y="1687497"/>
            <a:ext cx="6303721" cy="3483006"/>
          </a:xfrm>
        </p:spPr>
        <p:txBody>
          <a:bodyPr/>
          <a:lstStyle/>
          <a:p>
            <a:r>
              <a:rPr lang="en-US" dirty="0"/>
              <a:t>Most of the currently available GMO foods are plants, such as fruit and vegetables. In the United States, the Food and Drug Administration (FDA) regulates all foods from genetically engineered plants. They must meet the same safety requirements as non-GMO foods. </a:t>
            </a:r>
          </a:p>
          <a:p>
            <a:r>
              <a:rPr lang="en-US" dirty="0"/>
              <a:t>However, via the </a:t>
            </a:r>
            <a:r>
              <a:rPr lang="en-US" dirty="0">
                <a:solidFill>
                  <a:srgbClr val="F79037"/>
                </a:solidFill>
                <a:hlinkClick r:id="rId2">
                  <a:extLst>
                    <a:ext uri="{A12FA001-AC4F-418D-AE19-62706E023703}">
                      <ahyp:hlinkClr xmlns:ahyp="http://schemas.microsoft.com/office/drawing/2018/hyperlinkcolor" val="tx"/>
                    </a:ext>
                  </a:extLst>
                </a:hlinkClick>
              </a:rPr>
              <a:t>European Food Safety Authority </a:t>
            </a:r>
            <a:r>
              <a:rPr lang="en-US" dirty="0"/>
              <a:t>(EFSA) the EU has possibly the most stringent GMO regulations in the World. EFSA assesses any possible risks from GMOs to human and animal health, and the environment in Europe.</a:t>
            </a:r>
            <a:endParaRPr lang="en-IE" dirty="0"/>
          </a:p>
        </p:txBody>
      </p:sp>
      <p:sp>
        <p:nvSpPr>
          <p:cNvPr id="3" name="Text Placeholder 2">
            <a:extLst>
              <a:ext uri="{FF2B5EF4-FFF2-40B4-BE49-F238E27FC236}">
                <a16:creationId xmlns:a16="http://schemas.microsoft.com/office/drawing/2014/main" id="{17FA7822-91A2-6234-7BD2-E2A4BF9CA318}"/>
              </a:ext>
            </a:extLst>
          </p:cNvPr>
          <p:cNvSpPr>
            <a:spLocks noGrp="1"/>
          </p:cNvSpPr>
          <p:nvPr>
            <p:ph type="body" sz="quarter" idx="16"/>
          </p:nvPr>
        </p:nvSpPr>
        <p:spPr/>
        <p:txBody>
          <a:bodyPr/>
          <a:lstStyle/>
          <a:p>
            <a:r>
              <a:rPr lang="en-IE" dirty="0"/>
              <a:t>GMO regulation…</a:t>
            </a:r>
          </a:p>
        </p:txBody>
      </p:sp>
      <p:pic>
        <p:nvPicPr>
          <p:cNvPr id="6" name="Picture Placeholder 5" descr="A close-up of words&#10;&#10;Description automatically generated">
            <a:extLst>
              <a:ext uri="{FF2B5EF4-FFF2-40B4-BE49-F238E27FC236}">
                <a16:creationId xmlns:a16="http://schemas.microsoft.com/office/drawing/2014/main" id="{D54EB1CA-E227-D007-48AD-81F0930E5386}"/>
              </a:ext>
            </a:extLst>
          </p:cNvPr>
          <p:cNvPicPr>
            <a:picLocks noGrp="1" noChangeAspect="1"/>
          </p:cNvPicPr>
          <p:nvPr>
            <p:ph type="pic" sz="quarter" idx="42"/>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r="-1375"/>
          <a:stretch/>
        </p:blipFill>
        <p:spPr>
          <a:xfrm>
            <a:off x="7277878" y="1452563"/>
            <a:ext cx="4914122" cy="4656137"/>
          </a:xfrm>
        </p:spPr>
      </p:pic>
    </p:spTree>
    <p:extLst>
      <p:ext uri="{BB962C8B-B14F-4D97-AF65-F5344CB8AC3E}">
        <p14:creationId xmlns:p14="http://schemas.microsoft.com/office/powerpoint/2010/main" val="11000129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3DAFAA-8855-AC70-FE34-EFB3DF7A45EB}"/>
              </a:ext>
            </a:extLst>
          </p:cNvPr>
          <p:cNvSpPr>
            <a:spLocks noGrp="1"/>
          </p:cNvSpPr>
          <p:nvPr>
            <p:ph type="body" sz="quarter" idx="18"/>
          </p:nvPr>
        </p:nvSpPr>
        <p:spPr>
          <a:xfrm>
            <a:off x="798381" y="1272705"/>
            <a:ext cx="10595237" cy="3849918"/>
          </a:xfrm>
        </p:spPr>
        <p:txBody>
          <a:bodyPr/>
          <a:lstStyle/>
          <a:p>
            <a:pPr marL="342900" indent="-342900">
              <a:buFont typeface="Arial" panose="020B0604020202020204" pitchFamily="34" charset="0"/>
              <a:buChar char="•"/>
            </a:pPr>
            <a:r>
              <a:rPr lang="en-US" dirty="0"/>
              <a:t>increased attractiveness to consumers, for example, apples and potatoes that are less likely to bruise or turn brown</a:t>
            </a:r>
          </a:p>
          <a:p>
            <a:pPr marL="342900" indent="-342900">
              <a:buFont typeface="Arial" panose="020B0604020202020204" pitchFamily="34" charset="0"/>
              <a:buChar char="•"/>
            </a:pPr>
            <a:r>
              <a:rPr lang="en-US" dirty="0"/>
              <a:t>enhanced </a:t>
            </a:r>
            <a:r>
              <a:rPr lang="en-US" dirty="0" err="1"/>
              <a:t>flavour</a:t>
            </a:r>
            <a:endParaRPr lang="en-US" dirty="0"/>
          </a:p>
          <a:p>
            <a:pPr marL="342900" indent="-342900">
              <a:buFont typeface="Arial" panose="020B0604020202020204" pitchFamily="34" charset="0"/>
              <a:buChar char="•"/>
            </a:pPr>
            <a:r>
              <a:rPr lang="en-US" dirty="0"/>
              <a:t>longer shelf life, easier to store &amp; transport, and therefore less waste</a:t>
            </a:r>
          </a:p>
          <a:p>
            <a:pPr marL="342900" indent="-342900">
              <a:buFont typeface="Arial" panose="020B0604020202020204" pitchFamily="34" charset="0"/>
              <a:buChar char="•"/>
            </a:pPr>
            <a:r>
              <a:rPr lang="en-US" dirty="0"/>
              <a:t>greater resistance to insects, viruses, and other diseases, which could lead to less waste and increased food security</a:t>
            </a:r>
          </a:p>
          <a:p>
            <a:pPr marL="342900" indent="-342900">
              <a:buFont typeface="Arial" panose="020B0604020202020204" pitchFamily="34" charset="0"/>
              <a:buChar char="•"/>
            </a:pPr>
            <a:r>
              <a:rPr lang="en-US" dirty="0"/>
              <a:t>greater tolerance to herbicides, making it easier for farmers to control weeds</a:t>
            </a:r>
          </a:p>
          <a:p>
            <a:pPr marL="342900" indent="-342900">
              <a:buFont typeface="Arial" panose="020B0604020202020204" pitchFamily="34" charset="0"/>
              <a:buChar char="•"/>
            </a:pPr>
            <a:r>
              <a:rPr lang="en-US" dirty="0"/>
              <a:t>increased nutritional value, as in golden rice, which can boost the health of people with limited access to food</a:t>
            </a:r>
          </a:p>
          <a:p>
            <a:pPr marL="342900" indent="-342900">
              <a:buFont typeface="Arial" panose="020B0604020202020204" pitchFamily="34" charset="0"/>
              <a:buChar char="•"/>
            </a:pPr>
            <a:r>
              <a:rPr lang="en-US" dirty="0"/>
              <a:t>ability to thrive in a harsh climate, such as drought or heat </a:t>
            </a:r>
          </a:p>
          <a:p>
            <a:pPr marL="342900" indent="-342900">
              <a:buFont typeface="Arial" panose="020B0604020202020204" pitchFamily="34" charset="0"/>
              <a:buChar char="•"/>
            </a:pPr>
            <a:r>
              <a:rPr lang="en-US" dirty="0"/>
              <a:t>ability to grow in poor quality or salty soil</a:t>
            </a:r>
          </a:p>
        </p:txBody>
      </p:sp>
      <p:sp>
        <p:nvSpPr>
          <p:cNvPr id="3" name="Text Placeholder 2">
            <a:extLst>
              <a:ext uri="{FF2B5EF4-FFF2-40B4-BE49-F238E27FC236}">
                <a16:creationId xmlns:a16="http://schemas.microsoft.com/office/drawing/2014/main" id="{C7F2D9E4-F856-2DE4-1668-7887D07718A1}"/>
              </a:ext>
            </a:extLst>
          </p:cNvPr>
          <p:cNvSpPr>
            <a:spLocks noGrp="1"/>
          </p:cNvSpPr>
          <p:nvPr>
            <p:ph type="body" sz="quarter" idx="16"/>
          </p:nvPr>
        </p:nvSpPr>
        <p:spPr>
          <a:xfrm>
            <a:off x="477870" y="565231"/>
            <a:ext cx="10595237" cy="803654"/>
          </a:xfrm>
        </p:spPr>
        <p:txBody>
          <a:bodyPr/>
          <a:lstStyle/>
          <a:p>
            <a:r>
              <a:rPr lang="en-US" dirty="0"/>
              <a:t>Potential </a:t>
            </a:r>
            <a:r>
              <a:rPr lang="en-US" b="1" dirty="0"/>
              <a:t>ADVANTAGES</a:t>
            </a:r>
            <a:r>
              <a:rPr lang="en-US" dirty="0"/>
              <a:t> of GMO crops include:</a:t>
            </a:r>
            <a:endParaRPr lang="en-IE" dirty="0"/>
          </a:p>
        </p:txBody>
      </p:sp>
      <p:sp>
        <p:nvSpPr>
          <p:cNvPr id="4" name="TextBox 3">
            <a:extLst>
              <a:ext uri="{FF2B5EF4-FFF2-40B4-BE49-F238E27FC236}">
                <a16:creationId xmlns:a16="http://schemas.microsoft.com/office/drawing/2014/main" id="{8FC7977A-2AF5-04EF-B993-239EB91BA06F}"/>
              </a:ext>
            </a:extLst>
          </p:cNvPr>
          <p:cNvSpPr txBox="1"/>
          <p:nvPr/>
        </p:nvSpPr>
        <p:spPr>
          <a:xfrm>
            <a:off x="10058400" y="5703216"/>
            <a:ext cx="1687398" cy="369332"/>
          </a:xfrm>
          <a:prstGeom prst="rect">
            <a:avLst/>
          </a:prstGeom>
          <a:noFill/>
        </p:spPr>
        <p:txBody>
          <a:bodyPr wrap="square" rtlCol="0">
            <a:spAutoFit/>
          </a:bodyPr>
          <a:lstStyle/>
          <a:p>
            <a:r>
              <a:rPr lang="en-IE" dirty="0">
                <a:solidFill>
                  <a:srgbClr val="F79037"/>
                </a:solidFill>
                <a:hlinkClick r:id="rId2">
                  <a:extLst>
                    <a:ext uri="{A12FA001-AC4F-418D-AE19-62706E023703}">
                      <ahyp:hlinkClr xmlns:ahyp="http://schemas.microsoft.com/office/drawing/2018/hyperlinkcolor" val="tx"/>
                    </a:ext>
                  </a:extLst>
                </a:hlinkClick>
              </a:rPr>
              <a:t>Source</a:t>
            </a:r>
            <a:endParaRPr lang="en-IE" dirty="0">
              <a:solidFill>
                <a:srgbClr val="F79037"/>
              </a:solidFill>
            </a:endParaRPr>
          </a:p>
        </p:txBody>
      </p:sp>
      <p:pic>
        <p:nvPicPr>
          <p:cNvPr id="5" name="Graphic 4" descr="Thumbs up sign outline">
            <a:extLst>
              <a:ext uri="{FF2B5EF4-FFF2-40B4-BE49-F238E27FC236}">
                <a16:creationId xmlns:a16="http://schemas.microsoft.com/office/drawing/2014/main" id="{B25DF194-CDAC-054A-2426-64A1A32936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75600" y="454485"/>
            <a:ext cx="914400" cy="914400"/>
          </a:xfrm>
          <a:prstGeom prst="rect">
            <a:avLst/>
          </a:prstGeom>
        </p:spPr>
      </p:pic>
      <p:sp>
        <p:nvSpPr>
          <p:cNvPr id="7" name="TextBox 6">
            <a:extLst>
              <a:ext uri="{FF2B5EF4-FFF2-40B4-BE49-F238E27FC236}">
                <a16:creationId xmlns:a16="http://schemas.microsoft.com/office/drawing/2014/main" id="{2BCA9287-F871-73D1-1DBC-5CE7A6419E0F}"/>
              </a:ext>
            </a:extLst>
          </p:cNvPr>
          <p:cNvSpPr txBox="1"/>
          <p:nvPr/>
        </p:nvSpPr>
        <p:spPr>
          <a:xfrm>
            <a:off x="879834" y="5969603"/>
            <a:ext cx="6152562" cy="646331"/>
          </a:xfrm>
          <a:prstGeom prst="rect">
            <a:avLst/>
          </a:prstGeom>
          <a:noFill/>
        </p:spPr>
        <p:txBody>
          <a:bodyPr wrap="square">
            <a:spAutoFit/>
          </a:bodyPr>
          <a:lstStyle/>
          <a:p>
            <a:r>
              <a:rPr lang="en-US" b="1" i="0" dirty="0">
                <a:solidFill>
                  <a:schemeClr val="bg1"/>
                </a:solidFill>
                <a:effectLst/>
              </a:rPr>
              <a:t>All these factors contribute to lower costs for the consumer and can ensure that more people have access to food.</a:t>
            </a:r>
            <a:endParaRPr lang="en-IE" b="1" dirty="0">
              <a:solidFill>
                <a:schemeClr val="bg1"/>
              </a:solidFill>
            </a:endParaRPr>
          </a:p>
        </p:txBody>
      </p:sp>
      <p:grpSp>
        <p:nvGrpSpPr>
          <p:cNvPr id="8" name="Group 7">
            <a:extLst>
              <a:ext uri="{FF2B5EF4-FFF2-40B4-BE49-F238E27FC236}">
                <a16:creationId xmlns:a16="http://schemas.microsoft.com/office/drawing/2014/main" id="{85294D97-207E-670E-E863-E8BAD5C28514}"/>
              </a:ext>
            </a:extLst>
          </p:cNvPr>
          <p:cNvGrpSpPr/>
          <p:nvPr/>
        </p:nvGrpSpPr>
        <p:grpSpPr>
          <a:xfrm>
            <a:off x="196029" y="6013488"/>
            <a:ext cx="563681" cy="558560"/>
            <a:chOff x="5591874" y="2370217"/>
            <a:chExt cx="948345" cy="850874"/>
          </a:xfrm>
        </p:grpSpPr>
        <p:sp>
          <p:nvSpPr>
            <p:cNvPr id="9" name="Freeform 213">
              <a:extLst>
                <a:ext uri="{FF2B5EF4-FFF2-40B4-BE49-F238E27FC236}">
                  <a16:creationId xmlns:a16="http://schemas.microsoft.com/office/drawing/2014/main" id="{422C6A9D-05E5-AEC3-D5DA-16C6D4294C06}"/>
                </a:ext>
              </a:extLst>
            </p:cNvPr>
            <p:cNvSpPr/>
            <p:nvPr/>
          </p:nvSpPr>
          <p:spPr>
            <a:xfrm>
              <a:off x="6136387" y="2470431"/>
              <a:ext cx="155736" cy="311645"/>
            </a:xfrm>
            <a:custGeom>
              <a:avLst/>
              <a:gdLst>
                <a:gd name="connsiteX0" fmla="*/ 116719 w 155736"/>
                <a:gd name="connsiteY0" fmla="*/ 225830 h 311645"/>
                <a:gd name="connsiteX1" fmla="*/ 104975 w 155736"/>
                <a:gd name="connsiteY1" fmla="*/ 239380 h 311645"/>
                <a:gd name="connsiteX2" fmla="*/ 34516 w 155736"/>
                <a:gd name="connsiteY2" fmla="*/ 311646 h 311645"/>
                <a:gd name="connsiteX3" fmla="*/ 3804 w 155736"/>
                <a:gd name="connsiteY3" fmla="*/ 213184 h 311645"/>
                <a:gd name="connsiteX4" fmla="*/ 23676 w 155736"/>
                <a:gd name="connsiteY4" fmla="*/ 127368 h 311645"/>
                <a:gd name="connsiteX5" fmla="*/ 73359 w 155736"/>
                <a:gd name="connsiteY5" fmla="*/ 74072 h 311645"/>
                <a:gd name="connsiteX6" fmla="*/ 85102 w 155736"/>
                <a:gd name="connsiteY6" fmla="*/ 57813 h 311645"/>
                <a:gd name="connsiteX7" fmla="*/ 115815 w 155736"/>
                <a:gd name="connsiteY7" fmla="*/ 903 h 311645"/>
                <a:gd name="connsiteX8" fmla="*/ 116719 w 155736"/>
                <a:gd name="connsiteY8" fmla="*/ 0 h 311645"/>
                <a:gd name="connsiteX9" fmla="*/ 117622 w 155736"/>
                <a:gd name="connsiteY9" fmla="*/ 0 h 311645"/>
                <a:gd name="connsiteX10" fmla="*/ 143818 w 155736"/>
                <a:gd name="connsiteY10" fmla="*/ 175245 h 31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736" h="311645">
                  <a:moveTo>
                    <a:pt x="116719" y="225830"/>
                  </a:moveTo>
                  <a:cubicBezTo>
                    <a:pt x="113105" y="230347"/>
                    <a:pt x="109492" y="234864"/>
                    <a:pt x="104975" y="239380"/>
                  </a:cubicBezTo>
                  <a:lnTo>
                    <a:pt x="34516" y="311646"/>
                  </a:lnTo>
                  <a:lnTo>
                    <a:pt x="3804" y="213184"/>
                  </a:lnTo>
                  <a:cubicBezTo>
                    <a:pt x="-5230" y="183374"/>
                    <a:pt x="1997" y="149951"/>
                    <a:pt x="23676" y="127368"/>
                  </a:cubicBezTo>
                  <a:lnTo>
                    <a:pt x="73359" y="74072"/>
                  </a:lnTo>
                  <a:cubicBezTo>
                    <a:pt x="77876" y="69556"/>
                    <a:pt x="82392" y="63233"/>
                    <a:pt x="85102" y="57813"/>
                  </a:cubicBezTo>
                  <a:lnTo>
                    <a:pt x="115815" y="903"/>
                  </a:lnTo>
                  <a:cubicBezTo>
                    <a:pt x="115815" y="903"/>
                    <a:pt x="115815" y="0"/>
                    <a:pt x="116719" y="0"/>
                  </a:cubicBezTo>
                  <a:cubicBezTo>
                    <a:pt x="117622" y="0"/>
                    <a:pt x="117622" y="0"/>
                    <a:pt x="117622" y="0"/>
                  </a:cubicBezTo>
                  <a:cubicBezTo>
                    <a:pt x="156465" y="50586"/>
                    <a:pt x="166401" y="115625"/>
                    <a:pt x="143818" y="175245"/>
                  </a:cubicBezTo>
                </a:path>
              </a:pathLst>
            </a:custGeom>
            <a:solidFill>
              <a:srgbClr val="F1A0C2"/>
            </a:solidFill>
            <a:ln w="9028" cap="flat">
              <a:noFill/>
              <a:prstDash val="solid"/>
              <a:miter/>
            </a:ln>
          </p:spPr>
          <p:txBody>
            <a:bodyPr rtlCol="0" anchor="ctr"/>
            <a:lstStyle/>
            <a:p>
              <a:endParaRPr lang="en-US"/>
            </a:p>
          </p:txBody>
        </p:sp>
        <p:sp>
          <p:nvSpPr>
            <p:cNvPr id="10" name="Freeform 214">
              <a:extLst>
                <a:ext uri="{FF2B5EF4-FFF2-40B4-BE49-F238E27FC236}">
                  <a16:creationId xmlns:a16="http://schemas.microsoft.com/office/drawing/2014/main" id="{BA1DA2BD-DA7C-4DE5-A330-7720DC06AF87}"/>
                </a:ext>
              </a:extLst>
            </p:cNvPr>
            <p:cNvSpPr/>
            <p:nvPr/>
          </p:nvSpPr>
          <p:spPr>
            <a:xfrm>
              <a:off x="6066118" y="2521921"/>
              <a:ext cx="90137" cy="249316"/>
            </a:xfrm>
            <a:custGeom>
              <a:avLst/>
              <a:gdLst>
                <a:gd name="connsiteX0" fmla="*/ 0 w 90137"/>
                <a:gd name="connsiteY0" fmla="*/ 130982 h 249316"/>
                <a:gd name="connsiteX1" fmla="*/ 52393 w 90137"/>
                <a:gd name="connsiteY1" fmla="*/ 27100 h 249316"/>
                <a:gd name="connsiteX2" fmla="*/ 89429 w 90137"/>
                <a:gd name="connsiteY2" fmla="*/ 0 h 249316"/>
                <a:gd name="connsiteX3" fmla="*/ 85816 w 90137"/>
                <a:gd name="connsiteY3" fmla="*/ 43359 h 249316"/>
                <a:gd name="connsiteX4" fmla="*/ 73169 w 90137"/>
                <a:gd name="connsiteY4" fmla="*/ 56909 h 249316"/>
                <a:gd name="connsiteX5" fmla="*/ 46973 w 90137"/>
                <a:gd name="connsiteY5" fmla="*/ 169824 h 249316"/>
                <a:gd name="connsiteX6" fmla="*/ 72266 w 90137"/>
                <a:gd name="connsiteY6" fmla="*/ 249317 h 249316"/>
                <a:gd name="connsiteX7" fmla="*/ 51489 w 90137"/>
                <a:gd name="connsiteY7" fmla="*/ 233960 h 249316"/>
                <a:gd name="connsiteX8" fmla="*/ 0 w 90137"/>
                <a:gd name="connsiteY8" fmla="*/ 130982 h 24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137" h="249316">
                  <a:moveTo>
                    <a:pt x="0" y="130982"/>
                  </a:moveTo>
                  <a:cubicBezTo>
                    <a:pt x="0" y="89428"/>
                    <a:pt x="18970" y="51489"/>
                    <a:pt x="52393" y="27100"/>
                  </a:cubicBezTo>
                  <a:lnTo>
                    <a:pt x="89429" y="0"/>
                  </a:lnTo>
                  <a:cubicBezTo>
                    <a:pt x="91236" y="13550"/>
                    <a:pt x="89429" y="28003"/>
                    <a:pt x="85816" y="43359"/>
                  </a:cubicBezTo>
                  <a:lnTo>
                    <a:pt x="73169" y="56909"/>
                  </a:lnTo>
                  <a:cubicBezTo>
                    <a:pt x="45166" y="87622"/>
                    <a:pt x="35229" y="130982"/>
                    <a:pt x="46973" y="169824"/>
                  </a:cubicBezTo>
                  <a:lnTo>
                    <a:pt x="72266" y="249317"/>
                  </a:lnTo>
                  <a:lnTo>
                    <a:pt x="51489" y="233960"/>
                  </a:lnTo>
                  <a:cubicBezTo>
                    <a:pt x="18970" y="210474"/>
                    <a:pt x="0" y="172534"/>
                    <a:pt x="0" y="130982"/>
                  </a:cubicBezTo>
                  <a:close/>
                </a:path>
              </a:pathLst>
            </a:custGeom>
            <a:solidFill>
              <a:srgbClr val="F1A0C2"/>
            </a:solidFill>
            <a:ln w="9028" cap="flat">
              <a:noFill/>
              <a:prstDash val="solid"/>
              <a:miter/>
            </a:ln>
          </p:spPr>
          <p:txBody>
            <a:bodyPr rtlCol="0" anchor="ctr"/>
            <a:lstStyle/>
            <a:p>
              <a:endParaRPr lang="en-US"/>
            </a:p>
          </p:txBody>
        </p:sp>
        <p:grpSp>
          <p:nvGrpSpPr>
            <p:cNvPr id="11" name="Graphic 2">
              <a:extLst>
                <a:ext uri="{FF2B5EF4-FFF2-40B4-BE49-F238E27FC236}">
                  <a16:creationId xmlns:a16="http://schemas.microsoft.com/office/drawing/2014/main" id="{F2DC2CD5-A265-C967-79C5-786471DB4351}"/>
                </a:ext>
              </a:extLst>
            </p:cNvPr>
            <p:cNvGrpSpPr/>
            <p:nvPr/>
          </p:nvGrpSpPr>
          <p:grpSpPr>
            <a:xfrm>
              <a:off x="5591874" y="2370217"/>
              <a:ext cx="948345" cy="850874"/>
              <a:chOff x="5591874" y="2370217"/>
              <a:chExt cx="948345" cy="850874"/>
            </a:xfrm>
            <a:solidFill>
              <a:srgbClr val="010101"/>
            </a:solidFill>
          </p:grpSpPr>
          <p:sp>
            <p:nvSpPr>
              <p:cNvPr id="12" name="Freeform 216">
                <a:extLst>
                  <a:ext uri="{FF2B5EF4-FFF2-40B4-BE49-F238E27FC236}">
                    <a16:creationId xmlns:a16="http://schemas.microsoft.com/office/drawing/2014/main" id="{D86D6036-FBEB-5638-F54D-857B198D5318}"/>
                  </a:ext>
                </a:extLst>
              </p:cNvPr>
              <p:cNvSpPr/>
              <p:nvPr/>
            </p:nvSpPr>
            <p:spPr>
              <a:xfrm>
                <a:off x="5591874" y="2460359"/>
                <a:ext cx="948345" cy="758021"/>
              </a:xfrm>
              <a:custGeom>
                <a:avLst/>
                <a:gdLst>
                  <a:gd name="connsiteX0" fmla="*/ 943068 w 948345"/>
                  <a:gd name="connsiteY0" fmla="*/ 515932 h 758021"/>
                  <a:gd name="connsiteX1" fmla="*/ 874415 w 948345"/>
                  <a:gd name="connsiteY1" fmla="*/ 487026 h 758021"/>
                  <a:gd name="connsiteX2" fmla="*/ 832863 w 948345"/>
                  <a:gd name="connsiteY2" fmla="*/ 501479 h 758021"/>
                  <a:gd name="connsiteX3" fmla="*/ 787696 w 948345"/>
                  <a:gd name="connsiteY3" fmla="*/ 461733 h 758021"/>
                  <a:gd name="connsiteX4" fmla="*/ 578126 w 948345"/>
                  <a:gd name="connsiteY4" fmla="*/ 412050 h 758021"/>
                  <a:gd name="connsiteX5" fmla="*/ 578126 w 948345"/>
                  <a:gd name="connsiteY5" fmla="*/ 373207 h 758021"/>
                  <a:gd name="connsiteX6" fmla="*/ 660328 w 948345"/>
                  <a:gd name="connsiteY6" fmla="*/ 287392 h 758021"/>
                  <a:gd name="connsiteX7" fmla="*/ 673878 w 948345"/>
                  <a:gd name="connsiteY7" fmla="*/ 272035 h 758021"/>
                  <a:gd name="connsiteX8" fmla="*/ 672071 w 948345"/>
                  <a:gd name="connsiteY8" fmla="*/ 252162 h 758021"/>
                  <a:gd name="connsiteX9" fmla="*/ 652198 w 948345"/>
                  <a:gd name="connsiteY9" fmla="*/ 253969 h 758021"/>
                  <a:gd name="connsiteX10" fmla="*/ 640455 w 948345"/>
                  <a:gd name="connsiteY10" fmla="*/ 267519 h 758021"/>
                  <a:gd name="connsiteX11" fmla="*/ 569996 w 948345"/>
                  <a:gd name="connsiteY11" fmla="*/ 339784 h 758021"/>
                  <a:gd name="connsiteX12" fmla="*/ 539283 w 948345"/>
                  <a:gd name="connsiteY12" fmla="*/ 241322 h 758021"/>
                  <a:gd name="connsiteX13" fmla="*/ 559156 w 948345"/>
                  <a:gd name="connsiteY13" fmla="*/ 155506 h 758021"/>
                  <a:gd name="connsiteX14" fmla="*/ 608839 w 948345"/>
                  <a:gd name="connsiteY14" fmla="*/ 102211 h 758021"/>
                  <a:gd name="connsiteX15" fmla="*/ 620582 w 948345"/>
                  <a:gd name="connsiteY15" fmla="*/ 85951 h 758021"/>
                  <a:gd name="connsiteX16" fmla="*/ 651295 w 948345"/>
                  <a:gd name="connsiteY16" fmla="*/ 29041 h 758021"/>
                  <a:gd name="connsiteX17" fmla="*/ 652198 w 948345"/>
                  <a:gd name="connsiteY17" fmla="*/ 28138 h 758021"/>
                  <a:gd name="connsiteX18" fmla="*/ 653101 w 948345"/>
                  <a:gd name="connsiteY18" fmla="*/ 28138 h 758021"/>
                  <a:gd name="connsiteX19" fmla="*/ 679298 w 948345"/>
                  <a:gd name="connsiteY19" fmla="*/ 203383 h 758021"/>
                  <a:gd name="connsiteX20" fmla="*/ 687428 w 948345"/>
                  <a:gd name="connsiteY20" fmla="*/ 221449 h 758021"/>
                  <a:gd name="connsiteX21" fmla="*/ 705494 w 948345"/>
                  <a:gd name="connsiteY21" fmla="*/ 213319 h 758021"/>
                  <a:gd name="connsiteX22" fmla="*/ 674781 w 948345"/>
                  <a:gd name="connsiteY22" fmla="*/ 10975 h 758021"/>
                  <a:gd name="connsiteX23" fmla="*/ 649488 w 948345"/>
                  <a:gd name="connsiteY23" fmla="*/ 136 h 758021"/>
                  <a:gd name="connsiteX24" fmla="*/ 626002 w 948345"/>
                  <a:gd name="connsiteY24" fmla="*/ 15492 h 758021"/>
                  <a:gd name="connsiteX25" fmla="*/ 595289 w 948345"/>
                  <a:gd name="connsiteY25" fmla="*/ 72401 h 758021"/>
                  <a:gd name="connsiteX26" fmla="*/ 587159 w 948345"/>
                  <a:gd name="connsiteY26" fmla="*/ 83241 h 758021"/>
                  <a:gd name="connsiteX27" fmla="*/ 582642 w 948345"/>
                  <a:gd name="connsiteY27" fmla="*/ 88661 h 758021"/>
                  <a:gd name="connsiteX28" fmla="*/ 579029 w 948345"/>
                  <a:gd name="connsiteY28" fmla="*/ 61561 h 758021"/>
                  <a:gd name="connsiteX29" fmla="*/ 566383 w 948345"/>
                  <a:gd name="connsiteY29" fmla="*/ 47108 h 758021"/>
                  <a:gd name="connsiteX30" fmla="*/ 547413 w 948345"/>
                  <a:gd name="connsiteY30" fmla="*/ 49818 h 758021"/>
                  <a:gd name="connsiteX31" fmla="*/ 500440 w 948345"/>
                  <a:gd name="connsiteY31" fmla="*/ 84144 h 758021"/>
                  <a:gd name="connsiteX32" fmla="*/ 436304 w 948345"/>
                  <a:gd name="connsiteY32" fmla="*/ 209706 h 758021"/>
                  <a:gd name="connsiteX33" fmla="*/ 499537 w 948345"/>
                  <a:gd name="connsiteY33" fmla="*/ 336171 h 758021"/>
                  <a:gd name="connsiteX34" fmla="*/ 549219 w 948345"/>
                  <a:gd name="connsiteY34" fmla="*/ 373207 h 758021"/>
                  <a:gd name="connsiteX35" fmla="*/ 549219 w 948345"/>
                  <a:gd name="connsiteY35" fmla="*/ 420180 h 758021"/>
                  <a:gd name="connsiteX36" fmla="*/ 525733 w 948345"/>
                  <a:gd name="connsiteY36" fmla="*/ 431019 h 758021"/>
                  <a:gd name="connsiteX37" fmla="*/ 403785 w 948345"/>
                  <a:gd name="connsiteY37" fmla="*/ 497865 h 758021"/>
                  <a:gd name="connsiteX38" fmla="*/ 395655 w 948345"/>
                  <a:gd name="connsiteY38" fmla="*/ 497865 h 758021"/>
                  <a:gd name="connsiteX39" fmla="*/ 326099 w 948345"/>
                  <a:gd name="connsiteY39" fmla="*/ 471669 h 758021"/>
                  <a:gd name="connsiteX40" fmla="*/ 152661 w 948345"/>
                  <a:gd name="connsiteY40" fmla="*/ 471669 h 758021"/>
                  <a:gd name="connsiteX41" fmla="*/ 119239 w 948345"/>
                  <a:gd name="connsiteY41" fmla="*/ 451796 h 758021"/>
                  <a:gd name="connsiteX42" fmla="*/ 13550 w 948345"/>
                  <a:gd name="connsiteY42" fmla="*/ 451796 h 758021"/>
                  <a:gd name="connsiteX43" fmla="*/ 0 w 948345"/>
                  <a:gd name="connsiteY43" fmla="*/ 465346 h 758021"/>
                  <a:gd name="connsiteX44" fmla="*/ 13550 w 948345"/>
                  <a:gd name="connsiteY44" fmla="*/ 478896 h 758021"/>
                  <a:gd name="connsiteX45" fmla="*/ 119239 w 948345"/>
                  <a:gd name="connsiteY45" fmla="*/ 478896 h 758021"/>
                  <a:gd name="connsiteX46" fmla="*/ 130078 w 948345"/>
                  <a:gd name="connsiteY46" fmla="*/ 489735 h 758021"/>
                  <a:gd name="connsiteX47" fmla="*/ 130078 w 948345"/>
                  <a:gd name="connsiteY47" fmla="*/ 530385 h 758021"/>
                  <a:gd name="connsiteX48" fmla="*/ 143628 w 948345"/>
                  <a:gd name="connsiteY48" fmla="*/ 543935 h 758021"/>
                  <a:gd name="connsiteX49" fmla="*/ 157178 w 948345"/>
                  <a:gd name="connsiteY49" fmla="*/ 530385 h 758021"/>
                  <a:gd name="connsiteX50" fmla="*/ 157178 w 948345"/>
                  <a:gd name="connsiteY50" fmla="*/ 497865 h 758021"/>
                  <a:gd name="connsiteX51" fmla="*/ 326099 w 948345"/>
                  <a:gd name="connsiteY51" fmla="*/ 497865 h 758021"/>
                  <a:gd name="connsiteX52" fmla="*/ 380298 w 948345"/>
                  <a:gd name="connsiteY52" fmla="*/ 520449 h 758021"/>
                  <a:gd name="connsiteX53" fmla="*/ 390235 w 948345"/>
                  <a:gd name="connsiteY53" fmla="*/ 524965 h 758021"/>
                  <a:gd name="connsiteX54" fmla="*/ 561866 w 948345"/>
                  <a:gd name="connsiteY54" fmla="*/ 524965 h 758021"/>
                  <a:gd name="connsiteX55" fmla="*/ 597999 w 948345"/>
                  <a:gd name="connsiteY55" fmla="*/ 561098 h 758021"/>
                  <a:gd name="connsiteX56" fmla="*/ 561866 w 948345"/>
                  <a:gd name="connsiteY56" fmla="*/ 597231 h 758021"/>
                  <a:gd name="connsiteX57" fmla="*/ 422754 w 948345"/>
                  <a:gd name="connsiteY57" fmla="*/ 597231 h 758021"/>
                  <a:gd name="connsiteX58" fmla="*/ 405591 w 948345"/>
                  <a:gd name="connsiteY58" fmla="*/ 604457 h 758021"/>
                  <a:gd name="connsiteX59" fmla="*/ 382105 w 948345"/>
                  <a:gd name="connsiteY59" fmla="*/ 627944 h 758021"/>
                  <a:gd name="connsiteX60" fmla="*/ 382105 w 948345"/>
                  <a:gd name="connsiteY60" fmla="*/ 647817 h 758021"/>
                  <a:gd name="connsiteX61" fmla="*/ 392041 w 948345"/>
                  <a:gd name="connsiteY61" fmla="*/ 652333 h 758021"/>
                  <a:gd name="connsiteX62" fmla="*/ 401978 w 948345"/>
                  <a:gd name="connsiteY62" fmla="*/ 647817 h 758021"/>
                  <a:gd name="connsiteX63" fmla="*/ 424561 w 948345"/>
                  <a:gd name="connsiteY63" fmla="*/ 625234 h 758021"/>
                  <a:gd name="connsiteX64" fmla="*/ 561866 w 948345"/>
                  <a:gd name="connsiteY64" fmla="*/ 625234 h 758021"/>
                  <a:gd name="connsiteX65" fmla="*/ 604322 w 948345"/>
                  <a:gd name="connsiteY65" fmla="*/ 608974 h 758021"/>
                  <a:gd name="connsiteX66" fmla="*/ 883448 w 948345"/>
                  <a:gd name="connsiteY66" fmla="*/ 510512 h 758021"/>
                  <a:gd name="connsiteX67" fmla="*/ 917775 w 948345"/>
                  <a:gd name="connsiteY67" fmla="*/ 524965 h 758021"/>
                  <a:gd name="connsiteX68" fmla="*/ 905128 w 948345"/>
                  <a:gd name="connsiteY68" fmla="*/ 561098 h 758021"/>
                  <a:gd name="connsiteX69" fmla="*/ 604322 w 948345"/>
                  <a:gd name="connsiteY69" fmla="*/ 717373 h 758021"/>
                  <a:gd name="connsiteX70" fmla="*/ 547413 w 948345"/>
                  <a:gd name="connsiteY70" fmla="*/ 730922 h 758021"/>
                  <a:gd name="connsiteX71" fmla="*/ 523023 w 948345"/>
                  <a:gd name="connsiteY71" fmla="*/ 730922 h 758021"/>
                  <a:gd name="connsiteX72" fmla="*/ 509473 w 948345"/>
                  <a:gd name="connsiteY72" fmla="*/ 744472 h 758021"/>
                  <a:gd name="connsiteX73" fmla="*/ 523023 w 948345"/>
                  <a:gd name="connsiteY73" fmla="*/ 758022 h 758021"/>
                  <a:gd name="connsiteX74" fmla="*/ 547413 w 948345"/>
                  <a:gd name="connsiteY74" fmla="*/ 758022 h 758021"/>
                  <a:gd name="connsiteX75" fmla="*/ 617872 w 948345"/>
                  <a:gd name="connsiteY75" fmla="*/ 740859 h 758021"/>
                  <a:gd name="connsiteX76" fmla="*/ 918678 w 948345"/>
                  <a:gd name="connsiteY76" fmla="*/ 584584 h 758021"/>
                  <a:gd name="connsiteX77" fmla="*/ 943068 w 948345"/>
                  <a:gd name="connsiteY77" fmla="*/ 515932 h 758021"/>
                  <a:gd name="connsiteX78" fmla="*/ 943068 w 948345"/>
                  <a:gd name="connsiteY78" fmla="*/ 515932 h 758021"/>
                  <a:gd name="connsiteX79" fmla="*/ 465211 w 948345"/>
                  <a:gd name="connsiteY79" fmla="*/ 211512 h 758021"/>
                  <a:gd name="connsiteX80" fmla="*/ 517603 w 948345"/>
                  <a:gd name="connsiteY80" fmla="*/ 107631 h 758021"/>
                  <a:gd name="connsiteX81" fmla="*/ 554639 w 948345"/>
                  <a:gd name="connsiteY81" fmla="*/ 80531 h 758021"/>
                  <a:gd name="connsiteX82" fmla="*/ 551026 w 948345"/>
                  <a:gd name="connsiteY82" fmla="*/ 123890 h 758021"/>
                  <a:gd name="connsiteX83" fmla="*/ 538380 w 948345"/>
                  <a:gd name="connsiteY83" fmla="*/ 137440 h 758021"/>
                  <a:gd name="connsiteX84" fmla="*/ 512183 w 948345"/>
                  <a:gd name="connsiteY84" fmla="*/ 250355 h 758021"/>
                  <a:gd name="connsiteX85" fmla="*/ 537476 w 948345"/>
                  <a:gd name="connsiteY85" fmla="*/ 329848 h 758021"/>
                  <a:gd name="connsiteX86" fmla="*/ 516700 w 948345"/>
                  <a:gd name="connsiteY86" fmla="*/ 314491 h 758021"/>
                  <a:gd name="connsiteX87" fmla="*/ 465211 w 948345"/>
                  <a:gd name="connsiteY87" fmla="*/ 211512 h 758021"/>
                  <a:gd name="connsiteX88" fmla="*/ 561866 w 948345"/>
                  <a:gd name="connsiteY88" fmla="*/ 499672 h 758021"/>
                  <a:gd name="connsiteX89" fmla="*/ 462501 w 948345"/>
                  <a:gd name="connsiteY89" fmla="*/ 499672 h 758021"/>
                  <a:gd name="connsiteX90" fmla="*/ 540186 w 948345"/>
                  <a:gd name="connsiteY90" fmla="*/ 457216 h 758021"/>
                  <a:gd name="connsiteX91" fmla="*/ 769630 w 948345"/>
                  <a:gd name="connsiteY91" fmla="*/ 482509 h 758021"/>
                  <a:gd name="connsiteX92" fmla="*/ 803053 w 948345"/>
                  <a:gd name="connsiteY92" fmla="*/ 511415 h 758021"/>
                  <a:gd name="connsiteX93" fmla="*/ 626002 w 948345"/>
                  <a:gd name="connsiteY93" fmla="*/ 573745 h 758021"/>
                  <a:gd name="connsiteX94" fmla="*/ 626905 w 948345"/>
                  <a:gd name="connsiteY94" fmla="*/ 562905 h 758021"/>
                  <a:gd name="connsiteX95" fmla="*/ 561866 w 948345"/>
                  <a:gd name="connsiteY95" fmla="*/ 499672 h 758021"/>
                  <a:gd name="connsiteX96" fmla="*/ 561866 w 948345"/>
                  <a:gd name="connsiteY96" fmla="*/ 499672 h 75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948345" h="758021">
                    <a:moveTo>
                      <a:pt x="943068" y="515932"/>
                    </a:moveTo>
                    <a:cubicBezTo>
                      <a:pt x="931325" y="489735"/>
                      <a:pt x="901515" y="477089"/>
                      <a:pt x="874415" y="487026"/>
                    </a:cubicBezTo>
                    <a:lnTo>
                      <a:pt x="832863" y="501479"/>
                    </a:lnTo>
                    <a:lnTo>
                      <a:pt x="787696" y="461733"/>
                    </a:lnTo>
                    <a:cubicBezTo>
                      <a:pt x="729884" y="411147"/>
                      <a:pt x="651295" y="393080"/>
                      <a:pt x="578126" y="412050"/>
                    </a:cubicBezTo>
                    <a:lnTo>
                      <a:pt x="578126" y="373207"/>
                    </a:lnTo>
                    <a:lnTo>
                      <a:pt x="660328" y="287392"/>
                    </a:lnTo>
                    <a:cubicBezTo>
                      <a:pt x="664845" y="282875"/>
                      <a:pt x="669361" y="277455"/>
                      <a:pt x="673878" y="272035"/>
                    </a:cubicBezTo>
                    <a:cubicBezTo>
                      <a:pt x="678394" y="265712"/>
                      <a:pt x="677491" y="257582"/>
                      <a:pt x="672071" y="252162"/>
                    </a:cubicBezTo>
                    <a:cubicBezTo>
                      <a:pt x="665748" y="247645"/>
                      <a:pt x="657618" y="248549"/>
                      <a:pt x="652198" y="253969"/>
                    </a:cubicBezTo>
                    <a:cubicBezTo>
                      <a:pt x="648585" y="258485"/>
                      <a:pt x="644971" y="263002"/>
                      <a:pt x="640455" y="267519"/>
                    </a:cubicBezTo>
                    <a:lnTo>
                      <a:pt x="569996" y="339784"/>
                    </a:lnTo>
                    <a:lnTo>
                      <a:pt x="539283" y="241322"/>
                    </a:lnTo>
                    <a:cubicBezTo>
                      <a:pt x="530250" y="211512"/>
                      <a:pt x="537476" y="178089"/>
                      <a:pt x="559156" y="155506"/>
                    </a:cubicBezTo>
                    <a:lnTo>
                      <a:pt x="608839" y="102211"/>
                    </a:lnTo>
                    <a:cubicBezTo>
                      <a:pt x="613355" y="97694"/>
                      <a:pt x="617872" y="91371"/>
                      <a:pt x="620582" y="85951"/>
                    </a:cubicBezTo>
                    <a:lnTo>
                      <a:pt x="651295" y="29041"/>
                    </a:lnTo>
                    <a:cubicBezTo>
                      <a:pt x="651295" y="29041"/>
                      <a:pt x="651295" y="28138"/>
                      <a:pt x="652198" y="28138"/>
                    </a:cubicBezTo>
                    <a:cubicBezTo>
                      <a:pt x="653101" y="28138"/>
                      <a:pt x="653101" y="28138"/>
                      <a:pt x="653101" y="28138"/>
                    </a:cubicBezTo>
                    <a:cubicBezTo>
                      <a:pt x="691944" y="78724"/>
                      <a:pt x="701881" y="143763"/>
                      <a:pt x="679298" y="203383"/>
                    </a:cubicBezTo>
                    <a:cubicBezTo>
                      <a:pt x="676588" y="210609"/>
                      <a:pt x="680201" y="218739"/>
                      <a:pt x="687428" y="221449"/>
                    </a:cubicBezTo>
                    <a:cubicBezTo>
                      <a:pt x="694654" y="224159"/>
                      <a:pt x="702784" y="220546"/>
                      <a:pt x="705494" y="213319"/>
                    </a:cubicBezTo>
                    <a:cubicBezTo>
                      <a:pt x="731690" y="144667"/>
                      <a:pt x="719947" y="68788"/>
                      <a:pt x="674781" y="10975"/>
                    </a:cubicBezTo>
                    <a:cubicBezTo>
                      <a:pt x="668458" y="2845"/>
                      <a:pt x="659425" y="-768"/>
                      <a:pt x="649488" y="136"/>
                    </a:cubicBezTo>
                    <a:cubicBezTo>
                      <a:pt x="639552" y="1039"/>
                      <a:pt x="631422" y="6458"/>
                      <a:pt x="626002" y="15492"/>
                    </a:cubicBezTo>
                    <a:lnTo>
                      <a:pt x="595289" y="72401"/>
                    </a:lnTo>
                    <a:cubicBezTo>
                      <a:pt x="593482" y="76014"/>
                      <a:pt x="590772" y="79628"/>
                      <a:pt x="587159" y="83241"/>
                    </a:cubicBezTo>
                    <a:lnTo>
                      <a:pt x="582642" y="88661"/>
                    </a:lnTo>
                    <a:cubicBezTo>
                      <a:pt x="582642" y="79628"/>
                      <a:pt x="580836" y="70595"/>
                      <a:pt x="579029" y="61561"/>
                    </a:cubicBezTo>
                    <a:cubicBezTo>
                      <a:pt x="577222" y="55238"/>
                      <a:pt x="572706" y="49818"/>
                      <a:pt x="566383" y="47108"/>
                    </a:cubicBezTo>
                    <a:cubicBezTo>
                      <a:pt x="560059" y="44398"/>
                      <a:pt x="552833" y="46205"/>
                      <a:pt x="547413" y="49818"/>
                    </a:cubicBezTo>
                    <a:lnTo>
                      <a:pt x="500440" y="84144"/>
                    </a:lnTo>
                    <a:cubicBezTo>
                      <a:pt x="459791" y="113954"/>
                      <a:pt x="436304" y="160023"/>
                      <a:pt x="436304" y="209706"/>
                    </a:cubicBezTo>
                    <a:cubicBezTo>
                      <a:pt x="436304" y="259388"/>
                      <a:pt x="458887" y="306361"/>
                      <a:pt x="499537" y="336171"/>
                    </a:cubicBezTo>
                    <a:lnTo>
                      <a:pt x="549219" y="373207"/>
                    </a:lnTo>
                    <a:lnTo>
                      <a:pt x="549219" y="420180"/>
                    </a:lnTo>
                    <a:cubicBezTo>
                      <a:pt x="541090" y="423793"/>
                      <a:pt x="532960" y="427407"/>
                      <a:pt x="525733" y="431019"/>
                    </a:cubicBezTo>
                    <a:lnTo>
                      <a:pt x="403785" y="497865"/>
                    </a:lnTo>
                    <a:lnTo>
                      <a:pt x="395655" y="497865"/>
                    </a:lnTo>
                    <a:cubicBezTo>
                      <a:pt x="376685" y="480702"/>
                      <a:pt x="352295" y="471669"/>
                      <a:pt x="326099" y="471669"/>
                    </a:cubicBezTo>
                    <a:lnTo>
                      <a:pt x="152661" y="471669"/>
                    </a:lnTo>
                    <a:cubicBezTo>
                      <a:pt x="146338" y="459926"/>
                      <a:pt x="133691" y="451796"/>
                      <a:pt x="119239" y="451796"/>
                    </a:cubicBezTo>
                    <a:lnTo>
                      <a:pt x="13550" y="451796"/>
                    </a:lnTo>
                    <a:cubicBezTo>
                      <a:pt x="6323" y="451796"/>
                      <a:pt x="0" y="458119"/>
                      <a:pt x="0" y="465346"/>
                    </a:cubicBezTo>
                    <a:cubicBezTo>
                      <a:pt x="0" y="472573"/>
                      <a:pt x="6323" y="478896"/>
                      <a:pt x="13550" y="478896"/>
                    </a:cubicBezTo>
                    <a:lnTo>
                      <a:pt x="119239" y="478896"/>
                    </a:lnTo>
                    <a:cubicBezTo>
                      <a:pt x="125562" y="478896"/>
                      <a:pt x="130078" y="483413"/>
                      <a:pt x="130078" y="489735"/>
                    </a:cubicBezTo>
                    <a:lnTo>
                      <a:pt x="130078" y="530385"/>
                    </a:lnTo>
                    <a:cubicBezTo>
                      <a:pt x="130078" y="537612"/>
                      <a:pt x="136402" y="543935"/>
                      <a:pt x="143628" y="543935"/>
                    </a:cubicBezTo>
                    <a:cubicBezTo>
                      <a:pt x="150855" y="543935"/>
                      <a:pt x="157178" y="537612"/>
                      <a:pt x="157178" y="530385"/>
                    </a:cubicBezTo>
                    <a:lnTo>
                      <a:pt x="157178" y="497865"/>
                    </a:lnTo>
                    <a:lnTo>
                      <a:pt x="326099" y="497865"/>
                    </a:lnTo>
                    <a:cubicBezTo>
                      <a:pt x="346875" y="497865"/>
                      <a:pt x="365845" y="505996"/>
                      <a:pt x="380298" y="520449"/>
                    </a:cubicBezTo>
                    <a:cubicBezTo>
                      <a:pt x="383008" y="523158"/>
                      <a:pt x="386621" y="524965"/>
                      <a:pt x="390235" y="524965"/>
                    </a:cubicBezTo>
                    <a:lnTo>
                      <a:pt x="561866" y="524965"/>
                    </a:lnTo>
                    <a:cubicBezTo>
                      <a:pt x="581739" y="524965"/>
                      <a:pt x="597999" y="541225"/>
                      <a:pt x="597999" y="561098"/>
                    </a:cubicBezTo>
                    <a:cubicBezTo>
                      <a:pt x="597999" y="580971"/>
                      <a:pt x="581739" y="597231"/>
                      <a:pt x="561866" y="597231"/>
                    </a:cubicBezTo>
                    <a:lnTo>
                      <a:pt x="422754" y="597231"/>
                    </a:lnTo>
                    <a:cubicBezTo>
                      <a:pt x="416431" y="597231"/>
                      <a:pt x="410108" y="599941"/>
                      <a:pt x="405591" y="604457"/>
                    </a:cubicBezTo>
                    <a:lnTo>
                      <a:pt x="382105" y="627944"/>
                    </a:lnTo>
                    <a:cubicBezTo>
                      <a:pt x="376685" y="633364"/>
                      <a:pt x="376685" y="642397"/>
                      <a:pt x="382105" y="647817"/>
                    </a:cubicBezTo>
                    <a:cubicBezTo>
                      <a:pt x="384815" y="650527"/>
                      <a:pt x="388428" y="652333"/>
                      <a:pt x="392041" y="652333"/>
                    </a:cubicBezTo>
                    <a:cubicBezTo>
                      <a:pt x="395655" y="652333"/>
                      <a:pt x="399268" y="650527"/>
                      <a:pt x="401978" y="647817"/>
                    </a:cubicBezTo>
                    <a:lnTo>
                      <a:pt x="424561" y="625234"/>
                    </a:lnTo>
                    <a:lnTo>
                      <a:pt x="561866" y="625234"/>
                    </a:lnTo>
                    <a:cubicBezTo>
                      <a:pt x="578126" y="625234"/>
                      <a:pt x="592579" y="618911"/>
                      <a:pt x="604322" y="608974"/>
                    </a:cubicBezTo>
                    <a:lnTo>
                      <a:pt x="883448" y="510512"/>
                    </a:lnTo>
                    <a:cubicBezTo>
                      <a:pt x="896998" y="505996"/>
                      <a:pt x="912355" y="512318"/>
                      <a:pt x="917775" y="524965"/>
                    </a:cubicBezTo>
                    <a:cubicBezTo>
                      <a:pt x="924098" y="538515"/>
                      <a:pt x="918678" y="554775"/>
                      <a:pt x="905128" y="561098"/>
                    </a:cubicBezTo>
                    <a:lnTo>
                      <a:pt x="604322" y="717373"/>
                    </a:lnTo>
                    <a:cubicBezTo>
                      <a:pt x="586256" y="726406"/>
                      <a:pt x="567286" y="730922"/>
                      <a:pt x="547413" y="730922"/>
                    </a:cubicBezTo>
                    <a:lnTo>
                      <a:pt x="523023" y="730922"/>
                    </a:lnTo>
                    <a:cubicBezTo>
                      <a:pt x="515797" y="730922"/>
                      <a:pt x="509473" y="737246"/>
                      <a:pt x="509473" y="744472"/>
                    </a:cubicBezTo>
                    <a:cubicBezTo>
                      <a:pt x="509473" y="751699"/>
                      <a:pt x="515797" y="758022"/>
                      <a:pt x="523023" y="758022"/>
                    </a:cubicBezTo>
                    <a:lnTo>
                      <a:pt x="547413" y="758022"/>
                    </a:lnTo>
                    <a:cubicBezTo>
                      <a:pt x="571802" y="758022"/>
                      <a:pt x="596192" y="751699"/>
                      <a:pt x="617872" y="740859"/>
                    </a:cubicBezTo>
                    <a:lnTo>
                      <a:pt x="918678" y="584584"/>
                    </a:lnTo>
                    <a:cubicBezTo>
                      <a:pt x="944874" y="574648"/>
                      <a:pt x="955714" y="543032"/>
                      <a:pt x="943068" y="515932"/>
                    </a:cubicBezTo>
                    <a:lnTo>
                      <a:pt x="943068" y="515932"/>
                    </a:lnTo>
                    <a:close/>
                    <a:moveTo>
                      <a:pt x="465211" y="211512"/>
                    </a:moveTo>
                    <a:cubicBezTo>
                      <a:pt x="465211" y="169960"/>
                      <a:pt x="484180" y="132020"/>
                      <a:pt x="517603" y="107631"/>
                    </a:cubicBezTo>
                    <a:lnTo>
                      <a:pt x="554639" y="80531"/>
                    </a:lnTo>
                    <a:cubicBezTo>
                      <a:pt x="556446" y="94081"/>
                      <a:pt x="554639" y="108534"/>
                      <a:pt x="551026" y="123890"/>
                    </a:cubicBezTo>
                    <a:lnTo>
                      <a:pt x="538380" y="137440"/>
                    </a:lnTo>
                    <a:cubicBezTo>
                      <a:pt x="510377" y="168153"/>
                      <a:pt x="500440" y="211512"/>
                      <a:pt x="512183" y="250355"/>
                    </a:cubicBezTo>
                    <a:lnTo>
                      <a:pt x="537476" y="329848"/>
                    </a:lnTo>
                    <a:lnTo>
                      <a:pt x="516700" y="314491"/>
                    </a:lnTo>
                    <a:cubicBezTo>
                      <a:pt x="484180" y="291005"/>
                      <a:pt x="465211" y="253066"/>
                      <a:pt x="465211" y="211512"/>
                    </a:cubicBezTo>
                    <a:close/>
                    <a:moveTo>
                      <a:pt x="561866" y="499672"/>
                    </a:moveTo>
                    <a:lnTo>
                      <a:pt x="462501" y="499672"/>
                    </a:lnTo>
                    <a:lnTo>
                      <a:pt x="540186" y="457216"/>
                    </a:lnTo>
                    <a:cubicBezTo>
                      <a:pt x="614259" y="416567"/>
                      <a:pt x="706398" y="427407"/>
                      <a:pt x="769630" y="482509"/>
                    </a:cubicBezTo>
                    <a:lnTo>
                      <a:pt x="803053" y="511415"/>
                    </a:lnTo>
                    <a:lnTo>
                      <a:pt x="626002" y="573745"/>
                    </a:lnTo>
                    <a:cubicBezTo>
                      <a:pt x="626905" y="570131"/>
                      <a:pt x="626905" y="566518"/>
                      <a:pt x="626905" y="562905"/>
                    </a:cubicBezTo>
                    <a:cubicBezTo>
                      <a:pt x="626002" y="528579"/>
                      <a:pt x="597096" y="499672"/>
                      <a:pt x="561866" y="499672"/>
                    </a:cubicBezTo>
                    <a:lnTo>
                      <a:pt x="561866" y="499672"/>
                    </a:lnTo>
                    <a:close/>
                  </a:path>
                </a:pathLst>
              </a:custGeom>
              <a:solidFill>
                <a:srgbClr val="010101"/>
              </a:solidFill>
              <a:ln w="9028" cap="flat">
                <a:noFill/>
                <a:prstDash val="solid"/>
                <a:miter/>
              </a:ln>
            </p:spPr>
            <p:txBody>
              <a:bodyPr rtlCol="0" anchor="ctr"/>
              <a:lstStyle/>
              <a:p>
                <a:endParaRPr lang="en-US"/>
              </a:p>
            </p:txBody>
          </p:sp>
          <p:sp>
            <p:nvSpPr>
              <p:cNvPr id="13" name="Freeform 217">
                <a:extLst>
                  <a:ext uri="{FF2B5EF4-FFF2-40B4-BE49-F238E27FC236}">
                    <a16:creationId xmlns:a16="http://schemas.microsoft.com/office/drawing/2014/main" id="{81BAA473-40D1-7975-B3A0-4DC7175BD842}"/>
                  </a:ext>
                </a:extLst>
              </p:cNvPr>
              <p:cNvSpPr/>
              <p:nvPr/>
            </p:nvSpPr>
            <p:spPr>
              <a:xfrm>
                <a:off x="5591874" y="3039524"/>
                <a:ext cx="477039" cy="181567"/>
              </a:xfrm>
              <a:custGeom>
                <a:avLst/>
                <a:gdLst>
                  <a:gd name="connsiteX0" fmla="*/ 464307 w 477039"/>
                  <a:gd name="connsiteY0" fmla="*/ 154468 h 181567"/>
                  <a:gd name="connsiteX1" fmla="*/ 289063 w 477039"/>
                  <a:gd name="connsiteY1" fmla="*/ 154468 h 181567"/>
                  <a:gd name="connsiteX2" fmla="*/ 207764 w 477039"/>
                  <a:gd name="connsiteY2" fmla="*/ 124658 h 181567"/>
                  <a:gd name="connsiteX3" fmla="*/ 199634 w 477039"/>
                  <a:gd name="connsiteY3" fmla="*/ 117432 h 181567"/>
                  <a:gd name="connsiteX4" fmla="*/ 190601 w 477039"/>
                  <a:gd name="connsiteY4" fmla="*/ 113818 h 181567"/>
                  <a:gd name="connsiteX5" fmla="*/ 158081 w 477039"/>
                  <a:gd name="connsiteY5" fmla="*/ 113818 h 181567"/>
                  <a:gd name="connsiteX6" fmla="*/ 158081 w 477039"/>
                  <a:gd name="connsiteY6" fmla="*/ 13550 h 181567"/>
                  <a:gd name="connsiteX7" fmla="*/ 144531 w 477039"/>
                  <a:gd name="connsiteY7" fmla="*/ 0 h 181567"/>
                  <a:gd name="connsiteX8" fmla="*/ 130982 w 477039"/>
                  <a:gd name="connsiteY8" fmla="*/ 13550 h 181567"/>
                  <a:gd name="connsiteX9" fmla="*/ 130982 w 477039"/>
                  <a:gd name="connsiteY9" fmla="*/ 124658 h 181567"/>
                  <a:gd name="connsiteX10" fmla="*/ 120142 w 477039"/>
                  <a:gd name="connsiteY10" fmla="*/ 135498 h 181567"/>
                  <a:gd name="connsiteX11" fmla="*/ 13550 w 477039"/>
                  <a:gd name="connsiteY11" fmla="*/ 135498 h 181567"/>
                  <a:gd name="connsiteX12" fmla="*/ 0 w 477039"/>
                  <a:gd name="connsiteY12" fmla="*/ 149048 h 181567"/>
                  <a:gd name="connsiteX13" fmla="*/ 13550 w 477039"/>
                  <a:gd name="connsiteY13" fmla="*/ 162598 h 181567"/>
                  <a:gd name="connsiteX14" fmla="*/ 119239 w 477039"/>
                  <a:gd name="connsiteY14" fmla="*/ 162598 h 181567"/>
                  <a:gd name="connsiteX15" fmla="*/ 153565 w 477039"/>
                  <a:gd name="connsiteY15" fmla="*/ 140918 h 181567"/>
                  <a:gd name="connsiteX16" fmla="*/ 184278 w 477039"/>
                  <a:gd name="connsiteY16" fmla="*/ 140918 h 181567"/>
                  <a:gd name="connsiteX17" fmla="*/ 188794 w 477039"/>
                  <a:gd name="connsiteY17" fmla="*/ 144531 h 181567"/>
                  <a:gd name="connsiteX18" fmla="*/ 288160 w 477039"/>
                  <a:gd name="connsiteY18" fmla="*/ 181567 h 181567"/>
                  <a:gd name="connsiteX19" fmla="*/ 463404 w 477039"/>
                  <a:gd name="connsiteY19" fmla="*/ 181567 h 181567"/>
                  <a:gd name="connsiteX20" fmla="*/ 476954 w 477039"/>
                  <a:gd name="connsiteY20" fmla="*/ 168018 h 181567"/>
                  <a:gd name="connsiteX21" fmla="*/ 464307 w 477039"/>
                  <a:gd name="connsiteY21" fmla="*/ 154468 h 181567"/>
                  <a:gd name="connsiteX22" fmla="*/ 464307 w 477039"/>
                  <a:gd name="connsiteY22" fmla="*/ 154468 h 181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7039" h="181567">
                    <a:moveTo>
                      <a:pt x="464307" y="154468"/>
                    </a:moveTo>
                    <a:lnTo>
                      <a:pt x="289063" y="154468"/>
                    </a:lnTo>
                    <a:cubicBezTo>
                      <a:pt x="259253" y="154468"/>
                      <a:pt x="230347" y="143628"/>
                      <a:pt x="207764" y="124658"/>
                    </a:cubicBezTo>
                    <a:lnTo>
                      <a:pt x="199634" y="117432"/>
                    </a:lnTo>
                    <a:cubicBezTo>
                      <a:pt x="196924" y="115625"/>
                      <a:pt x="194214" y="113818"/>
                      <a:pt x="190601" y="113818"/>
                    </a:cubicBezTo>
                    <a:lnTo>
                      <a:pt x="158081" y="113818"/>
                    </a:lnTo>
                    <a:lnTo>
                      <a:pt x="158081" y="13550"/>
                    </a:lnTo>
                    <a:cubicBezTo>
                      <a:pt x="158081" y="6323"/>
                      <a:pt x="151758" y="0"/>
                      <a:pt x="144531" y="0"/>
                    </a:cubicBezTo>
                    <a:cubicBezTo>
                      <a:pt x="137305" y="0"/>
                      <a:pt x="130982" y="6323"/>
                      <a:pt x="130982" y="13550"/>
                    </a:cubicBezTo>
                    <a:lnTo>
                      <a:pt x="130982" y="124658"/>
                    </a:lnTo>
                    <a:cubicBezTo>
                      <a:pt x="130982" y="130982"/>
                      <a:pt x="126465" y="135498"/>
                      <a:pt x="120142" y="135498"/>
                    </a:cubicBezTo>
                    <a:lnTo>
                      <a:pt x="13550" y="135498"/>
                    </a:lnTo>
                    <a:cubicBezTo>
                      <a:pt x="6323" y="135498"/>
                      <a:pt x="0" y="141822"/>
                      <a:pt x="0" y="149048"/>
                    </a:cubicBezTo>
                    <a:cubicBezTo>
                      <a:pt x="0" y="156275"/>
                      <a:pt x="6323" y="162598"/>
                      <a:pt x="13550" y="162598"/>
                    </a:cubicBezTo>
                    <a:lnTo>
                      <a:pt x="119239" y="162598"/>
                    </a:lnTo>
                    <a:cubicBezTo>
                      <a:pt x="134595" y="162598"/>
                      <a:pt x="147241" y="153565"/>
                      <a:pt x="153565" y="140918"/>
                    </a:cubicBezTo>
                    <a:lnTo>
                      <a:pt x="184278" y="140918"/>
                    </a:lnTo>
                    <a:lnTo>
                      <a:pt x="188794" y="144531"/>
                    </a:lnTo>
                    <a:cubicBezTo>
                      <a:pt x="216797" y="168018"/>
                      <a:pt x="252027" y="181567"/>
                      <a:pt x="288160" y="181567"/>
                    </a:cubicBezTo>
                    <a:lnTo>
                      <a:pt x="463404" y="181567"/>
                    </a:lnTo>
                    <a:cubicBezTo>
                      <a:pt x="470631" y="181567"/>
                      <a:pt x="476954" y="175245"/>
                      <a:pt x="476954" y="168018"/>
                    </a:cubicBezTo>
                    <a:cubicBezTo>
                      <a:pt x="477857" y="160791"/>
                      <a:pt x="471534" y="154468"/>
                      <a:pt x="464307" y="154468"/>
                    </a:cubicBezTo>
                    <a:lnTo>
                      <a:pt x="464307" y="154468"/>
                    </a:lnTo>
                    <a:close/>
                  </a:path>
                </a:pathLst>
              </a:custGeom>
              <a:solidFill>
                <a:srgbClr val="010101"/>
              </a:solidFill>
              <a:ln w="9028" cap="flat">
                <a:noFill/>
                <a:prstDash val="solid"/>
                <a:miter/>
              </a:ln>
            </p:spPr>
            <p:txBody>
              <a:bodyPr rtlCol="0" anchor="ctr"/>
              <a:lstStyle/>
              <a:p>
                <a:endParaRPr lang="en-US"/>
              </a:p>
            </p:txBody>
          </p:sp>
          <p:sp>
            <p:nvSpPr>
              <p:cNvPr id="14" name="Freeform 218">
                <a:extLst>
                  <a:ext uri="{FF2B5EF4-FFF2-40B4-BE49-F238E27FC236}">
                    <a16:creationId xmlns:a16="http://schemas.microsoft.com/office/drawing/2014/main" id="{279B3270-7B2B-F569-37F6-FA29D1640439}"/>
                  </a:ext>
                </a:extLst>
              </p:cNvPr>
              <p:cNvSpPr/>
              <p:nvPr/>
            </p:nvSpPr>
            <p:spPr>
              <a:xfrm>
                <a:off x="5864677" y="2438787"/>
                <a:ext cx="122879" cy="444462"/>
              </a:xfrm>
              <a:custGeom>
                <a:avLst/>
                <a:gdLst>
                  <a:gd name="connsiteX0" fmla="*/ 99365 w 122879"/>
                  <a:gd name="connsiteY0" fmla="*/ 440849 h 444462"/>
                  <a:gd name="connsiteX1" fmla="*/ 108399 w 122879"/>
                  <a:gd name="connsiteY1" fmla="*/ 444462 h 444462"/>
                  <a:gd name="connsiteX2" fmla="*/ 119238 w 122879"/>
                  <a:gd name="connsiteY2" fmla="*/ 439946 h 444462"/>
                  <a:gd name="connsiteX3" fmla="*/ 118335 w 122879"/>
                  <a:gd name="connsiteY3" fmla="*/ 420073 h 444462"/>
                  <a:gd name="connsiteX4" fmla="*/ 28906 w 122879"/>
                  <a:gd name="connsiteY4" fmla="*/ 222245 h 444462"/>
                  <a:gd name="connsiteX5" fmla="*/ 118335 w 122879"/>
                  <a:gd name="connsiteY5" fmla="*/ 24418 h 444462"/>
                  <a:gd name="connsiteX6" fmla="*/ 119238 w 122879"/>
                  <a:gd name="connsiteY6" fmla="*/ 4545 h 444462"/>
                  <a:gd name="connsiteX7" fmla="*/ 99365 w 122879"/>
                  <a:gd name="connsiteY7" fmla="*/ 3642 h 444462"/>
                  <a:gd name="connsiteX8" fmla="*/ 0 w 122879"/>
                  <a:gd name="connsiteY8" fmla="*/ 222245 h 444462"/>
                  <a:gd name="connsiteX9" fmla="*/ 99365 w 122879"/>
                  <a:gd name="connsiteY9" fmla="*/ 440849 h 44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879" h="444462">
                    <a:moveTo>
                      <a:pt x="99365" y="440849"/>
                    </a:moveTo>
                    <a:cubicBezTo>
                      <a:pt x="102075" y="443559"/>
                      <a:pt x="105688" y="444462"/>
                      <a:pt x="108399" y="444462"/>
                    </a:cubicBezTo>
                    <a:cubicBezTo>
                      <a:pt x="112012" y="444462"/>
                      <a:pt x="116528" y="442656"/>
                      <a:pt x="119238" y="439946"/>
                    </a:cubicBezTo>
                    <a:cubicBezTo>
                      <a:pt x="124658" y="434525"/>
                      <a:pt x="123755" y="425492"/>
                      <a:pt x="118335" y="420073"/>
                    </a:cubicBezTo>
                    <a:cubicBezTo>
                      <a:pt x="61426" y="370390"/>
                      <a:pt x="28906" y="298124"/>
                      <a:pt x="28906" y="222245"/>
                    </a:cubicBezTo>
                    <a:cubicBezTo>
                      <a:pt x="28906" y="146366"/>
                      <a:pt x="61426" y="74101"/>
                      <a:pt x="118335" y="24418"/>
                    </a:cubicBezTo>
                    <a:cubicBezTo>
                      <a:pt x="123755" y="18998"/>
                      <a:pt x="124658" y="10868"/>
                      <a:pt x="119238" y="4545"/>
                    </a:cubicBezTo>
                    <a:cubicBezTo>
                      <a:pt x="113818" y="-875"/>
                      <a:pt x="105688" y="-1779"/>
                      <a:pt x="99365" y="3642"/>
                    </a:cubicBezTo>
                    <a:cubicBezTo>
                      <a:pt x="36133" y="58744"/>
                      <a:pt x="0" y="139140"/>
                      <a:pt x="0" y="222245"/>
                    </a:cubicBezTo>
                    <a:cubicBezTo>
                      <a:pt x="0" y="305351"/>
                      <a:pt x="36133" y="385746"/>
                      <a:pt x="99365" y="440849"/>
                    </a:cubicBezTo>
                    <a:close/>
                  </a:path>
                </a:pathLst>
              </a:custGeom>
              <a:solidFill>
                <a:srgbClr val="010101"/>
              </a:solidFill>
              <a:ln w="9028" cap="flat">
                <a:noFill/>
                <a:prstDash val="solid"/>
                <a:miter/>
              </a:ln>
            </p:spPr>
            <p:txBody>
              <a:bodyPr rtlCol="0" anchor="ctr"/>
              <a:lstStyle/>
              <a:p>
                <a:endParaRPr lang="en-US"/>
              </a:p>
            </p:txBody>
          </p:sp>
          <p:sp>
            <p:nvSpPr>
              <p:cNvPr id="15" name="Freeform 219">
                <a:extLst>
                  <a:ext uri="{FF2B5EF4-FFF2-40B4-BE49-F238E27FC236}">
                    <a16:creationId xmlns:a16="http://schemas.microsoft.com/office/drawing/2014/main" id="{222D2B35-AAAB-AE63-8B09-DFAA0D87A6EE}"/>
                  </a:ext>
                </a:extLst>
              </p:cNvPr>
              <p:cNvSpPr/>
              <p:nvPr/>
            </p:nvSpPr>
            <p:spPr>
              <a:xfrm>
                <a:off x="6326247" y="2439690"/>
                <a:ext cx="121073" cy="442655"/>
              </a:xfrm>
              <a:custGeom>
                <a:avLst/>
                <a:gdLst>
                  <a:gd name="connsiteX0" fmla="*/ 5448 w 121073"/>
                  <a:gd name="connsiteY0" fmla="*/ 418266 h 442655"/>
                  <a:gd name="connsiteX1" fmla="*/ 4545 w 121073"/>
                  <a:gd name="connsiteY1" fmla="*/ 438139 h 442655"/>
                  <a:gd name="connsiteX2" fmla="*/ 14481 w 121073"/>
                  <a:gd name="connsiteY2" fmla="*/ 442655 h 442655"/>
                  <a:gd name="connsiteX3" fmla="*/ 23514 w 121073"/>
                  <a:gd name="connsiteY3" fmla="*/ 439042 h 442655"/>
                  <a:gd name="connsiteX4" fmla="*/ 121073 w 121073"/>
                  <a:gd name="connsiteY4" fmla="*/ 221342 h 442655"/>
                  <a:gd name="connsiteX5" fmla="*/ 23514 w 121073"/>
                  <a:gd name="connsiteY5" fmla="*/ 3641 h 442655"/>
                  <a:gd name="connsiteX6" fmla="*/ 3641 w 121073"/>
                  <a:gd name="connsiteY6" fmla="*/ 4544 h 442655"/>
                  <a:gd name="connsiteX7" fmla="*/ 4545 w 121073"/>
                  <a:gd name="connsiteY7" fmla="*/ 24418 h 442655"/>
                  <a:gd name="connsiteX8" fmla="*/ 93070 w 121073"/>
                  <a:gd name="connsiteY8" fmla="*/ 221342 h 442655"/>
                  <a:gd name="connsiteX9" fmla="*/ 5448 w 121073"/>
                  <a:gd name="connsiteY9" fmla="*/ 418266 h 44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073" h="442655">
                    <a:moveTo>
                      <a:pt x="5448" y="418266"/>
                    </a:moveTo>
                    <a:cubicBezTo>
                      <a:pt x="28" y="423686"/>
                      <a:pt x="-875" y="431816"/>
                      <a:pt x="4545" y="438139"/>
                    </a:cubicBezTo>
                    <a:cubicBezTo>
                      <a:pt x="7255" y="440849"/>
                      <a:pt x="10868" y="442655"/>
                      <a:pt x="14481" y="442655"/>
                    </a:cubicBezTo>
                    <a:cubicBezTo>
                      <a:pt x="18094" y="442655"/>
                      <a:pt x="20804" y="441752"/>
                      <a:pt x="23514" y="439042"/>
                    </a:cubicBezTo>
                    <a:cubicBezTo>
                      <a:pt x="85843" y="383939"/>
                      <a:pt x="121073" y="304447"/>
                      <a:pt x="121073" y="221342"/>
                    </a:cubicBezTo>
                    <a:cubicBezTo>
                      <a:pt x="121073" y="138236"/>
                      <a:pt x="85843" y="58744"/>
                      <a:pt x="23514" y="3641"/>
                    </a:cubicBezTo>
                    <a:cubicBezTo>
                      <a:pt x="18094" y="-1778"/>
                      <a:pt x="9061" y="-875"/>
                      <a:pt x="3641" y="4544"/>
                    </a:cubicBezTo>
                    <a:cubicBezTo>
                      <a:pt x="-1779" y="9965"/>
                      <a:pt x="-875" y="18998"/>
                      <a:pt x="4545" y="24418"/>
                    </a:cubicBezTo>
                    <a:cubicBezTo>
                      <a:pt x="60551" y="74100"/>
                      <a:pt x="93070" y="146366"/>
                      <a:pt x="93070" y="221342"/>
                    </a:cubicBezTo>
                    <a:cubicBezTo>
                      <a:pt x="93070" y="296318"/>
                      <a:pt x="61454" y="368583"/>
                      <a:pt x="5448" y="418266"/>
                    </a:cubicBezTo>
                    <a:close/>
                  </a:path>
                </a:pathLst>
              </a:custGeom>
              <a:solidFill>
                <a:srgbClr val="010101"/>
              </a:solidFill>
              <a:ln w="9028" cap="flat">
                <a:noFill/>
                <a:prstDash val="solid"/>
                <a:miter/>
              </a:ln>
            </p:spPr>
            <p:txBody>
              <a:bodyPr rtlCol="0" anchor="ctr"/>
              <a:lstStyle/>
              <a:p>
                <a:endParaRPr lang="en-US"/>
              </a:p>
            </p:txBody>
          </p:sp>
          <p:sp>
            <p:nvSpPr>
              <p:cNvPr id="16" name="Freeform 220">
                <a:extLst>
                  <a:ext uri="{FF2B5EF4-FFF2-40B4-BE49-F238E27FC236}">
                    <a16:creationId xmlns:a16="http://schemas.microsoft.com/office/drawing/2014/main" id="{9961F7EF-F662-F968-2BB9-DB49C0FDB5FA}"/>
                  </a:ext>
                </a:extLst>
              </p:cNvPr>
              <p:cNvSpPr/>
              <p:nvPr/>
            </p:nvSpPr>
            <p:spPr>
              <a:xfrm>
                <a:off x="6099443" y="2370217"/>
                <a:ext cx="125106" cy="32465"/>
              </a:xfrm>
              <a:custGeom>
                <a:avLst/>
                <a:gdLst>
                  <a:gd name="connsiteX0" fmla="*/ 16358 w 125106"/>
                  <a:gd name="connsiteY0" fmla="*/ 30658 h 32465"/>
                  <a:gd name="connsiteX1" fmla="*/ 108497 w 125106"/>
                  <a:gd name="connsiteY1" fmla="*/ 32465 h 32465"/>
                  <a:gd name="connsiteX2" fmla="*/ 111207 w 125106"/>
                  <a:gd name="connsiteY2" fmla="*/ 32465 h 32465"/>
                  <a:gd name="connsiteX3" fmla="*/ 124757 w 125106"/>
                  <a:gd name="connsiteY3" fmla="*/ 21625 h 32465"/>
                  <a:gd name="connsiteX4" fmla="*/ 113917 w 125106"/>
                  <a:gd name="connsiteY4" fmla="*/ 5365 h 32465"/>
                  <a:gd name="connsiteX5" fmla="*/ 11842 w 125106"/>
                  <a:gd name="connsiteY5" fmla="*/ 3559 h 32465"/>
                  <a:gd name="connsiteX6" fmla="*/ 99 w 125106"/>
                  <a:gd name="connsiteY6" fmla="*/ 19818 h 32465"/>
                  <a:gd name="connsiteX7" fmla="*/ 16358 w 125106"/>
                  <a:gd name="connsiteY7" fmla="*/ 30658 h 32465"/>
                  <a:gd name="connsiteX8" fmla="*/ 16358 w 125106"/>
                  <a:gd name="connsiteY8" fmla="*/ 30658 h 3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106" h="32465">
                    <a:moveTo>
                      <a:pt x="16358" y="30658"/>
                    </a:moveTo>
                    <a:cubicBezTo>
                      <a:pt x="47071" y="26142"/>
                      <a:pt x="78687" y="27045"/>
                      <a:pt x="108497" y="32465"/>
                    </a:cubicBezTo>
                    <a:cubicBezTo>
                      <a:pt x="109400" y="32465"/>
                      <a:pt x="110304" y="32465"/>
                      <a:pt x="111207" y="32465"/>
                    </a:cubicBezTo>
                    <a:cubicBezTo>
                      <a:pt x="117530" y="32465"/>
                      <a:pt x="123853" y="27949"/>
                      <a:pt x="124757" y="21625"/>
                    </a:cubicBezTo>
                    <a:cubicBezTo>
                      <a:pt x="126564" y="14399"/>
                      <a:pt x="121144" y="7172"/>
                      <a:pt x="113917" y="5365"/>
                    </a:cubicBezTo>
                    <a:cubicBezTo>
                      <a:pt x="80494" y="-958"/>
                      <a:pt x="45265" y="-1861"/>
                      <a:pt x="11842" y="3559"/>
                    </a:cubicBezTo>
                    <a:cubicBezTo>
                      <a:pt x="4615" y="4462"/>
                      <a:pt x="-805" y="11689"/>
                      <a:pt x="99" y="19818"/>
                    </a:cubicBezTo>
                    <a:cubicBezTo>
                      <a:pt x="1002" y="27949"/>
                      <a:pt x="8228" y="31562"/>
                      <a:pt x="16358" y="30658"/>
                    </a:cubicBezTo>
                    <a:lnTo>
                      <a:pt x="16358" y="30658"/>
                    </a:lnTo>
                    <a:close/>
                  </a:path>
                </a:pathLst>
              </a:custGeom>
              <a:solidFill>
                <a:srgbClr val="010101"/>
              </a:solidFill>
              <a:ln w="902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6685199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27CD81-00CC-E17C-F0C9-5DAC0CDD4CD4}"/>
              </a:ext>
            </a:extLst>
          </p:cNvPr>
          <p:cNvSpPr>
            <a:spLocks noGrp="1"/>
          </p:cNvSpPr>
          <p:nvPr>
            <p:ph type="body" sz="quarter" idx="18"/>
          </p:nvPr>
        </p:nvSpPr>
        <p:spPr>
          <a:xfrm>
            <a:off x="697705" y="1291880"/>
            <a:ext cx="10796589" cy="3849918"/>
          </a:xfrm>
        </p:spPr>
        <p:txBody>
          <a:bodyPr/>
          <a:lstStyle/>
          <a:p>
            <a:pPr marL="0" indent="0"/>
            <a:r>
              <a:rPr lang="en-US" sz="2200" dirty="0"/>
              <a:t>Genetically engineering foods is a relatively new practice, which means the long-term effects on safety are not yet clear. Many concerns about the disadvantages relate to human health. Scientists have not yet shown that GMO foods are harmful to health, but research is ongoing.</a:t>
            </a:r>
          </a:p>
          <a:p>
            <a:pPr marL="342900" indent="-342900">
              <a:buFont typeface="Arial" panose="020B0604020202020204" pitchFamily="34" charset="0"/>
              <a:buChar char="•"/>
            </a:pPr>
            <a:r>
              <a:rPr lang="en-US" sz="2200" dirty="0"/>
              <a:t>Allergic Reactions – can </a:t>
            </a:r>
            <a:r>
              <a:rPr lang="en-US" sz="2200" b="0" i="0" dirty="0">
                <a:solidFill>
                  <a:srgbClr val="231F20"/>
                </a:solidFill>
                <a:effectLst/>
              </a:rPr>
              <a:t>the genetic change trigger the production of an allergen</a:t>
            </a:r>
            <a:endParaRPr lang="en-US" sz="2200" dirty="0"/>
          </a:p>
          <a:p>
            <a:pPr marL="342900" indent="-342900">
              <a:buFont typeface="Arial" panose="020B0604020202020204" pitchFamily="34" charset="0"/>
              <a:buChar char="•"/>
            </a:pPr>
            <a:r>
              <a:rPr lang="en-US" sz="2200" dirty="0"/>
              <a:t>Cancer – can GMOs raise levels of potentially carcinogenic substances in the body?</a:t>
            </a:r>
          </a:p>
          <a:p>
            <a:pPr marL="342900" indent="-342900">
              <a:buFont typeface="Arial" panose="020B0604020202020204" pitchFamily="34" charset="0"/>
              <a:buChar char="•"/>
            </a:pPr>
            <a:r>
              <a:rPr lang="en-IE" sz="2200" dirty="0"/>
              <a:t>Antibacterial resistance – if a plant has resistance and if consumed will humans or animals develop the same resistance?</a:t>
            </a:r>
          </a:p>
          <a:p>
            <a:pPr marL="342900" indent="-342900">
              <a:buFont typeface="Arial" panose="020B0604020202020204" pitchFamily="34" charset="0"/>
              <a:buChar char="•"/>
            </a:pPr>
            <a:r>
              <a:rPr lang="en-IE" sz="2200" dirty="0"/>
              <a:t>Changes in human DNA – if f</a:t>
            </a:r>
            <a:r>
              <a:rPr lang="en-US" sz="2200" dirty="0" err="1"/>
              <a:t>ood</a:t>
            </a:r>
            <a:r>
              <a:rPr lang="en-US" sz="2200" dirty="0"/>
              <a:t> DNA can survive as far as the gut, this is leading to concerns that this could affect the immune system.</a:t>
            </a:r>
          </a:p>
          <a:p>
            <a:pPr marL="342900" indent="-342900">
              <a:buFont typeface="Arial" panose="020B0604020202020204" pitchFamily="34" charset="0"/>
              <a:buChar char="•"/>
            </a:pPr>
            <a:r>
              <a:rPr lang="en-US" sz="2200" dirty="0"/>
              <a:t>the risk of outcrossing, where genes from GMO foods pass into wild plants and other crops</a:t>
            </a:r>
          </a:p>
          <a:p>
            <a:pPr marL="342900" indent="-342900">
              <a:buFont typeface="Arial" panose="020B0604020202020204" pitchFamily="34" charset="0"/>
              <a:buChar char="•"/>
            </a:pPr>
            <a:r>
              <a:rPr lang="en-US" sz="2200" dirty="0"/>
              <a:t>a negative impact on insects and other species</a:t>
            </a:r>
          </a:p>
          <a:p>
            <a:pPr marL="342900" indent="-342900">
              <a:buFont typeface="Arial" panose="020B0604020202020204" pitchFamily="34" charset="0"/>
              <a:buChar char="•"/>
            </a:pPr>
            <a:r>
              <a:rPr lang="en-US" sz="2200" dirty="0"/>
              <a:t>reduction in other plant types, leading to a loss of biodiversity</a:t>
            </a:r>
            <a:endParaRPr lang="en-IE" sz="2200" dirty="0"/>
          </a:p>
        </p:txBody>
      </p:sp>
      <p:sp>
        <p:nvSpPr>
          <p:cNvPr id="3" name="Text Placeholder 2">
            <a:extLst>
              <a:ext uri="{FF2B5EF4-FFF2-40B4-BE49-F238E27FC236}">
                <a16:creationId xmlns:a16="http://schemas.microsoft.com/office/drawing/2014/main" id="{8A50A698-7686-3EF7-FF69-2635407F8337}"/>
              </a:ext>
            </a:extLst>
          </p:cNvPr>
          <p:cNvSpPr>
            <a:spLocks noGrp="1"/>
          </p:cNvSpPr>
          <p:nvPr>
            <p:ph type="body" sz="quarter" idx="16"/>
          </p:nvPr>
        </p:nvSpPr>
        <p:spPr>
          <a:xfrm>
            <a:off x="553284" y="601347"/>
            <a:ext cx="10595237" cy="803654"/>
          </a:xfrm>
        </p:spPr>
        <p:txBody>
          <a:bodyPr/>
          <a:lstStyle/>
          <a:p>
            <a:r>
              <a:rPr lang="en-IE" dirty="0"/>
              <a:t>Potential </a:t>
            </a:r>
            <a:r>
              <a:rPr lang="en-IE" b="1" dirty="0"/>
              <a:t>DISADVANTAGES</a:t>
            </a:r>
            <a:r>
              <a:rPr lang="en-IE" dirty="0"/>
              <a:t> of GMO Crops include:</a:t>
            </a:r>
          </a:p>
        </p:txBody>
      </p:sp>
      <p:pic>
        <p:nvPicPr>
          <p:cNvPr id="4" name="Graphic 3" descr="Thumbs Down outline">
            <a:extLst>
              <a:ext uri="{FF2B5EF4-FFF2-40B4-BE49-F238E27FC236}">
                <a16:creationId xmlns:a16="http://schemas.microsoft.com/office/drawing/2014/main" id="{F6A70E08-7963-F282-7639-20465453235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83143" y="490601"/>
            <a:ext cx="914400" cy="914400"/>
          </a:xfrm>
          <a:prstGeom prst="rect">
            <a:avLst/>
          </a:prstGeom>
        </p:spPr>
      </p:pic>
    </p:spTree>
    <p:extLst>
      <p:ext uri="{BB962C8B-B14F-4D97-AF65-F5344CB8AC3E}">
        <p14:creationId xmlns:p14="http://schemas.microsoft.com/office/powerpoint/2010/main" val="3699678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5036F3-47D6-C7A8-298B-6EA75F976AA2}"/>
              </a:ext>
            </a:extLst>
          </p:cNvPr>
          <p:cNvSpPr>
            <a:spLocks noGrp="1"/>
          </p:cNvSpPr>
          <p:nvPr>
            <p:ph type="body" sz="quarter" idx="18"/>
          </p:nvPr>
        </p:nvSpPr>
        <p:spPr>
          <a:xfrm>
            <a:off x="775809" y="1452563"/>
            <a:ext cx="6379521" cy="3483006"/>
          </a:xfrm>
        </p:spPr>
        <p:txBody>
          <a:bodyPr/>
          <a:lstStyle/>
          <a:p>
            <a:r>
              <a:rPr lang="en-US" dirty="0"/>
              <a:t>The regulations concerning the import and sale of GMOs for human and animal consumption grown outside the EU involve providing freedom of choice to farmers and consumers. All food (including processed food) or feed which contains greater than 0.9% of approved GMOs must be labelled &amp; EU law also requires that all GM food be traceable to its origin</a:t>
            </a:r>
          </a:p>
          <a:p>
            <a:r>
              <a:rPr lang="en-US" dirty="0"/>
              <a:t>EU regulations require measures to avoid mixing of foods and feed produced from GM crops and conventional or organic crops, which can be done via </a:t>
            </a:r>
            <a:r>
              <a:rPr lang="en-US" b="1" dirty="0"/>
              <a:t>isolation distances </a:t>
            </a:r>
            <a:r>
              <a:rPr lang="en-US" dirty="0"/>
              <a:t>(these distances are 	regulated by individual countries).</a:t>
            </a:r>
            <a:endParaRPr lang="en-IE" dirty="0"/>
          </a:p>
        </p:txBody>
      </p:sp>
      <p:sp>
        <p:nvSpPr>
          <p:cNvPr id="3" name="Text Placeholder 2">
            <a:extLst>
              <a:ext uri="{FF2B5EF4-FFF2-40B4-BE49-F238E27FC236}">
                <a16:creationId xmlns:a16="http://schemas.microsoft.com/office/drawing/2014/main" id="{60A9C19A-E176-FC94-C838-3C9C678076DB}"/>
              </a:ext>
            </a:extLst>
          </p:cNvPr>
          <p:cNvSpPr>
            <a:spLocks noGrp="1"/>
          </p:cNvSpPr>
          <p:nvPr>
            <p:ph type="body" sz="quarter" idx="16"/>
          </p:nvPr>
        </p:nvSpPr>
        <p:spPr>
          <a:xfrm>
            <a:off x="775809" y="569731"/>
            <a:ext cx="4990998" cy="763914"/>
          </a:xfrm>
        </p:spPr>
        <p:txBody>
          <a:bodyPr/>
          <a:lstStyle/>
          <a:p>
            <a:r>
              <a:rPr lang="en-IE" dirty="0"/>
              <a:t>Labelling &amp; Traceability…</a:t>
            </a:r>
          </a:p>
        </p:txBody>
      </p:sp>
      <p:pic>
        <p:nvPicPr>
          <p:cNvPr id="8" name="Picture Placeholder 7" descr="Corn">
            <a:extLst>
              <a:ext uri="{FF2B5EF4-FFF2-40B4-BE49-F238E27FC236}">
                <a16:creationId xmlns:a16="http://schemas.microsoft.com/office/drawing/2014/main" id="{033B5016-DB49-49F5-E916-B956F03BFA2B}"/>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277878" y="1452563"/>
            <a:ext cx="4914122" cy="4656137"/>
          </a:xfrm>
        </p:spPr>
      </p:pic>
      <p:sp>
        <p:nvSpPr>
          <p:cNvPr id="9" name="Speech Bubble: Rectangle with Corners Rounded 8">
            <a:extLst>
              <a:ext uri="{FF2B5EF4-FFF2-40B4-BE49-F238E27FC236}">
                <a16:creationId xmlns:a16="http://schemas.microsoft.com/office/drawing/2014/main" id="{3EFC838E-8DCC-F96D-9A8C-F12264571B42}"/>
              </a:ext>
            </a:extLst>
          </p:cNvPr>
          <p:cNvSpPr/>
          <p:nvPr/>
        </p:nvSpPr>
        <p:spPr>
          <a:xfrm>
            <a:off x="7654565" y="1292773"/>
            <a:ext cx="4537435" cy="1734207"/>
          </a:xfrm>
          <a:prstGeom prst="wedgeRoundRectCallout">
            <a:avLst>
              <a:gd name="adj1" fmla="val -58525"/>
              <a:gd name="adj2" fmla="val 28561"/>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ea typeface="+mn-ea"/>
                <a:cs typeface="+mn-cs"/>
              </a:rPr>
              <a:t>The </a:t>
            </a:r>
            <a:r>
              <a:rPr kumimoji="0" lang="en-US" sz="2000" b="1" i="0" u="none" strike="noStrike" kern="1200" cap="none" spc="0" normalizeH="0" baseline="0" noProof="0" dirty="0">
                <a:ln>
                  <a:noFill/>
                </a:ln>
                <a:solidFill>
                  <a:schemeClr val="bg1"/>
                </a:solidFill>
                <a:effectLst/>
                <a:uLnTx/>
                <a:uFillTx/>
                <a:ea typeface="+mn-ea"/>
                <a:cs typeface="+mn-cs"/>
                <a:hlinkClick r:id="rId3" tooltip="OECD">
                  <a:extLst>
                    <a:ext uri="{A12FA001-AC4F-418D-AE19-62706E023703}">
                      <ahyp:hlinkClr xmlns:ahyp="http://schemas.microsoft.com/office/drawing/2018/hyperlinkcolor" val="tx"/>
                    </a:ext>
                  </a:extLst>
                </a:hlinkClick>
              </a:rPr>
              <a:t>OECD</a:t>
            </a:r>
            <a:r>
              <a:rPr kumimoji="0" lang="en-US" sz="2000" b="1" i="0" u="none" strike="noStrike" kern="1200" cap="none" spc="0" normalizeH="0" baseline="0" noProof="0" dirty="0">
                <a:ln>
                  <a:noFill/>
                </a:ln>
                <a:solidFill>
                  <a:schemeClr val="bg1"/>
                </a:solidFill>
                <a:effectLst/>
                <a:uLnTx/>
                <a:uFillTx/>
                <a:ea typeface="+mn-ea"/>
                <a:cs typeface="+mn-cs"/>
              </a:rPr>
              <a:t> has introduced a "unique identifier" which is given to any GMO when it is approved, which must be forwarded at every stage of processing</a:t>
            </a:r>
            <a:endParaRPr kumimoji="0" lang="en-IE" sz="2000" b="1" i="0" u="none" strike="noStrike" kern="1200" cap="none" spc="0" normalizeH="0" baseline="0" noProof="0" dirty="0">
              <a:ln>
                <a:noFill/>
              </a:ln>
              <a:solidFill>
                <a:schemeClr val="bg1"/>
              </a:solidFill>
              <a:effectLst/>
              <a:uLnTx/>
              <a:uFillTx/>
              <a:ea typeface="+mn-ea"/>
              <a:cs typeface="+mn-cs"/>
            </a:endParaRPr>
          </a:p>
        </p:txBody>
      </p:sp>
    </p:spTree>
    <p:extLst>
      <p:ext uri="{BB962C8B-B14F-4D97-AF65-F5344CB8AC3E}">
        <p14:creationId xmlns:p14="http://schemas.microsoft.com/office/powerpoint/2010/main" val="35391980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37211B-6375-87DB-2812-F35FF97F9437}"/>
              </a:ext>
            </a:extLst>
          </p:cNvPr>
          <p:cNvSpPr>
            <a:spLocks noGrp="1"/>
          </p:cNvSpPr>
          <p:nvPr>
            <p:ph type="body" sz="quarter" idx="18"/>
          </p:nvPr>
        </p:nvSpPr>
        <p:spPr>
          <a:xfrm>
            <a:off x="798380" y="1762900"/>
            <a:ext cx="10595237" cy="3849918"/>
          </a:xfrm>
        </p:spPr>
        <p:txBody>
          <a:bodyPr lIns="91440" tIns="45720" rIns="91440" bIns="45720" anchor="t"/>
          <a:lstStyle/>
          <a:p>
            <a:pPr marL="342900" indent="-342900">
              <a:buClr>
                <a:srgbClr val="F79037"/>
              </a:buClr>
              <a:buFont typeface="Arial" panose="020B0604020202020204" pitchFamily="34" charset="0"/>
              <a:buChar char="•"/>
            </a:pPr>
            <a:r>
              <a:rPr lang="en-US" dirty="0">
                <a:solidFill>
                  <a:srgbClr val="F79037"/>
                </a:solidFill>
                <a:hlinkClick r:id="rId2">
                  <a:extLst>
                    <a:ext uri="{A12FA001-AC4F-418D-AE19-62706E023703}">
                      <ahyp:hlinkClr xmlns:ahyp="http://schemas.microsoft.com/office/drawing/2018/hyperlinkcolor" val="tx"/>
                    </a:ext>
                  </a:extLst>
                </a:hlinkClick>
              </a:rPr>
              <a:t>Nothing to Sneeze at: the Allergenicity of GMOs - Science in the News (harvard.edu)</a:t>
            </a:r>
            <a:endParaRPr lang="en-US">
              <a:solidFill>
                <a:srgbClr val="F79037"/>
              </a:solidFill>
              <a:ea typeface="Calibri"/>
              <a:cs typeface="Calibri"/>
              <a:hlinkClick r:id="rId2">
                <a:extLst>
                  <a:ext uri="{A12FA001-AC4F-418D-AE19-62706E023703}">
                    <ahyp:hlinkClr xmlns:ahyp="http://schemas.microsoft.com/office/drawing/2018/hyperlinkcolor" val="tx"/>
                  </a:ext>
                </a:extLst>
              </a:hlinkClick>
            </a:endParaRPr>
          </a:p>
          <a:p>
            <a:pPr marL="342900" indent="-342900">
              <a:buClr>
                <a:srgbClr val="F79037"/>
              </a:buClr>
              <a:buFont typeface="Arial" panose="020B0604020202020204" pitchFamily="34" charset="0"/>
              <a:buChar char="•"/>
            </a:pPr>
            <a:r>
              <a:rPr lang="en-IE" dirty="0">
                <a:solidFill>
                  <a:srgbClr val="F79037"/>
                </a:solidFill>
                <a:hlinkClick r:id="rId3">
                  <a:extLst>
                    <a:ext uri="{A12FA001-AC4F-418D-AE19-62706E023703}">
                      <ahyp:hlinkClr xmlns:ahyp="http://schemas.microsoft.com/office/drawing/2018/hyperlinkcolor" val="tx"/>
                    </a:ext>
                  </a:extLst>
                </a:hlinkClick>
              </a:rPr>
              <a:t>GMO legislation (europa.eu)</a:t>
            </a:r>
            <a:endParaRPr lang="en-IE">
              <a:solidFill>
                <a:srgbClr val="F79037"/>
              </a:solidFill>
              <a:ea typeface="Calibri"/>
              <a:cs typeface="Calibri"/>
              <a:hlinkClick r:id="rId3">
                <a:extLst>
                  <a:ext uri="{A12FA001-AC4F-418D-AE19-62706E023703}">
                    <ahyp:hlinkClr xmlns:ahyp="http://schemas.microsoft.com/office/drawing/2018/hyperlinkcolor" val="tx"/>
                  </a:ext>
                </a:extLst>
              </a:hlinkClick>
            </a:endParaRPr>
          </a:p>
          <a:p>
            <a:pPr marL="342900" indent="-342900">
              <a:buClr>
                <a:srgbClr val="F79037"/>
              </a:buClr>
              <a:buFont typeface="Arial" panose="020B0604020202020204" pitchFamily="34" charset="0"/>
              <a:buChar char="•"/>
            </a:pPr>
            <a:r>
              <a:rPr lang="en-US" dirty="0">
                <a:solidFill>
                  <a:srgbClr val="F79037"/>
                </a:solidFill>
                <a:hlinkClick r:id="rId4">
                  <a:extLst>
                    <a:ext uri="{A12FA001-AC4F-418D-AE19-62706E023703}">
                      <ahyp:hlinkClr xmlns:ahyp="http://schemas.microsoft.com/office/drawing/2018/hyperlinkcolor" val="tx"/>
                    </a:ext>
                  </a:extLst>
                </a:hlinkClick>
              </a:rPr>
              <a:t>What GMO CROPS are grown and sold in the U.S.? (fda.gov)</a:t>
            </a:r>
            <a:endParaRPr lang="en-US">
              <a:solidFill>
                <a:srgbClr val="F79037"/>
              </a:solidFill>
              <a:ea typeface="Calibri"/>
              <a:cs typeface="Calibri"/>
              <a:hlinkClick r:id="rId4">
                <a:extLst>
                  <a:ext uri="{A12FA001-AC4F-418D-AE19-62706E023703}">
                    <ahyp:hlinkClr xmlns:ahyp="http://schemas.microsoft.com/office/drawing/2018/hyperlinkcolor" val="tx"/>
                  </a:ext>
                </a:extLst>
              </a:hlinkClick>
            </a:endParaRPr>
          </a:p>
          <a:p>
            <a:pPr marL="342900" indent="-342900">
              <a:buClr>
                <a:srgbClr val="F79037"/>
              </a:buClr>
              <a:buFont typeface="Arial" panose="020B0604020202020204" pitchFamily="34" charset="0"/>
              <a:buChar char="•"/>
            </a:pPr>
            <a:r>
              <a:rPr lang="en-US" dirty="0">
                <a:solidFill>
                  <a:srgbClr val="F79037"/>
                </a:solidFill>
                <a:hlinkClick r:id="rId5">
                  <a:extLst>
                    <a:ext uri="{A12FA001-AC4F-418D-AE19-62706E023703}">
                      <ahyp:hlinkClr xmlns:ahyp="http://schemas.microsoft.com/office/drawing/2018/hyperlinkcolor" val="tx"/>
                    </a:ext>
                  </a:extLst>
                </a:hlinkClick>
              </a:rPr>
              <a:t>Genetically Modified Organisms (nationalgeographic.org)</a:t>
            </a:r>
            <a:endParaRPr lang="en-US">
              <a:solidFill>
                <a:srgbClr val="F79037"/>
              </a:solidFill>
              <a:ea typeface="Calibri"/>
              <a:cs typeface="Calibri"/>
              <a:hlinkClick r:id="rId5">
                <a:extLst>
                  <a:ext uri="{A12FA001-AC4F-418D-AE19-62706E023703}">
                    <ahyp:hlinkClr xmlns:ahyp="http://schemas.microsoft.com/office/drawing/2018/hyperlinkcolor" val="tx"/>
                  </a:ext>
                </a:extLst>
              </a:hlinkClick>
            </a:endParaRPr>
          </a:p>
          <a:p>
            <a:pPr marL="342900" indent="-342900">
              <a:buClr>
                <a:srgbClr val="F79037"/>
              </a:buClr>
              <a:buFont typeface="Arial" panose="020B0604020202020204" pitchFamily="34" charset="0"/>
              <a:buChar char="•"/>
            </a:pPr>
            <a:r>
              <a:rPr lang="en-US" dirty="0">
                <a:solidFill>
                  <a:srgbClr val="F79037"/>
                </a:solidFill>
                <a:hlinkClick r:id="rId6">
                  <a:extLst>
                    <a:ext uri="{A12FA001-AC4F-418D-AE19-62706E023703}">
                      <ahyp:hlinkClr xmlns:ahyp="http://schemas.microsoft.com/office/drawing/2018/hyperlinkcolor" val="tx"/>
                    </a:ext>
                  </a:extLst>
                </a:hlinkClick>
              </a:rPr>
              <a:t>"Summaries of EU legislation: Traceability and labelling of GMOs”</a:t>
            </a:r>
            <a:endParaRPr lang="en-US">
              <a:solidFill>
                <a:srgbClr val="F79037"/>
              </a:solidFill>
              <a:ea typeface="Calibri"/>
              <a:cs typeface="Calibri"/>
              <a:hlinkClick r:id="rId6">
                <a:extLst>
                  <a:ext uri="{A12FA001-AC4F-418D-AE19-62706E023703}">
                    <ahyp:hlinkClr xmlns:ahyp="http://schemas.microsoft.com/office/drawing/2018/hyperlinkcolor" val="tx"/>
                  </a:ext>
                </a:extLst>
              </a:hlinkClick>
            </a:endParaRPr>
          </a:p>
          <a:p>
            <a:pPr marL="342900" indent="-342900">
              <a:buClr>
                <a:srgbClr val="F79037"/>
              </a:buClr>
              <a:buFont typeface="Arial" panose="020B0604020202020204" pitchFamily="34" charset="0"/>
              <a:buChar char="•"/>
            </a:pPr>
            <a:r>
              <a:rPr lang="en-IE" dirty="0">
                <a:solidFill>
                  <a:srgbClr val="F79037"/>
                </a:solidFill>
                <a:hlinkClick r:id="rId7">
                  <a:extLst>
                    <a:ext uri="{A12FA001-AC4F-418D-AE19-62706E023703}">
                      <ahyp:hlinkClr xmlns:ahyp="http://schemas.microsoft.com/office/drawing/2018/hyperlinkcolor" val="tx"/>
                    </a:ext>
                  </a:extLst>
                </a:hlinkClick>
              </a:rPr>
              <a:t>2019 Eurobarometer Reveals Most Europeans Hardly Care About GMOs- Crop Biotech Update (June 26, 2019) | Crop Biotech Update - ISAAA.org</a:t>
            </a:r>
            <a:endParaRPr lang="en-US">
              <a:solidFill>
                <a:srgbClr val="F79037"/>
              </a:solidFill>
              <a:ea typeface="Calibri"/>
              <a:cs typeface="Calibri"/>
              <a:hlinkClick r:id="rId7">
                <a:extLst>
                  <a:ext uri="{A12FA001-AC4F-418D-AE19-62706E023703}">
                    <ahyp:hlinkClr xmlns:ahyp="http://schemas.microsoft.com/office/drawing/2018/hyperlinkcolor" val="tx"/>
                  </a:ext>
                </a:extLst>
              </a:hlinkClick>
            </a:endParaRPr>
          </a:p>
          <a:p>
            <a:pPr marL="342900" indent="-342900">
              <a:buClr>
                <a:srgbClr val="F79037"/>
              </a:buClr>
              <a:buFont typeface="Arial" panose="020B0604020202020204" pitchFamily="34" charset="0"/>
              <a:buChar char="•"/>
            </a:pPr>
            <a:r>
              <a:rPr lang="en-US" dirty="0">
                <a:solidFill>
                  <a:srgbClr val="F79037"/>
                </a:solidFill>
                <a:hlinkClick r:id="rId8">
                  <a:extLst>
                    <a:ext uri="{A12FA001-AC4F-418D-AE19-62706E023703}">
                      <ahyp:hlinkClr xmlns:ahyp="http://schemas.microsoft.com/office/drawing/2018/hyperlinkcolor" val="tx"/>
                    </a:ext>
                  </a:extLst>
                </a:hlinkClick>
              </a:rPr>
              <a:t>EUROPA - Food Safety - Biotechnology - GMOs in a nutshell (archive.org)</a:t>
            </a:r>
            <a:endParaRPr lang="en-IE">
              <a:solidFill>
                <a:srgbClr val="F79037"/>
              </a:solidFill>
              <a:ea typeface="Calibri"/>
              <a:cs typeface="Calibri"/>
              <a:hlinkClick r:id="rId8">
                <a:extLst>
                  <a:ext uri="{A12FA001-AC4F-418D-AE19-62706E023703}">
                    <ahyp:hlinkClr xmlns:ahyp="http://schemas.microsoft.com/office/drawing/2018/hyperlinkcolor" val="tx"/>
                  </a:ext>
                </a:extLst>
              </a:hlinkClick>
            </a:endParaRPr>
          </a:p>
        </p:txBody>
      </p:sp>
      <p:sp>
        <p:nvSpPr>
          <p:cNvPr id="3" name="Text Placeholder 2">
            <a:extLst>
              <a:ext uri="{FF2B5EF4-FFF2-40B4-BE49-F238E27FC236}">
                <a16:creationId xmlns:a16="http://schemas.microsoft.com/office/drawing/2014/main" id="{5CAE6792-D3AA-9A77-C4C3-F21CEABAE6A7}"/>
              </a:ext>
            </a:extLst>
          </p:cNvPr>
          <p:cNvSpPr>
            <a:spLocks noGrp="1"/>
          </p:cNvSpPr>
          <p:nvPr>
            <p:ph type="body" sz="quarter" idx="16"/>
          </p:nvPr>
        </p:nvSpPr>
        <p:spPr>
          <a:xfrm>
            <a:off x="798380" y="743444"/>
            <a:ext cx="10595237" cy="803654"/>
          </a:xfrm>
        </p:spPr>
        <p:txBody>
          <a:bodyPr/>
          <a:lstStyle/>
          <a:p>
            <a:r>
              <a:rPr lang="en-IE" dirty="0"/>
              <a:t>Additional Reading to delve deeper:</a:t>
            </a:r>
          </a:p>
        </p:txBody>
      </p:sp>
      <p:grpSp>
        <p:nvGrpSpPr>
          <p:cNvPr id="4" name="Graphic 3">
            <a:extLst>
              <a:ext uri="{FF2B5EF4-FFF2-40B4-BE49-F238E27FC236}">
                <a16:creationId xmlns:a16="http://schemas.microsoft.com/office/drawing/2014/main" id="{85A97C58-0F5C-DE24-60FF-B37FE3466694}"/>
              </a:ext>
            </a:extLst>
          </p:cNvPr>
          <p:cNvGrpSpPr/>
          <p:nvPr/>
        </p:nvGrpSpPr>
        <p:grpSpPr>
          <a:xfrm>
            <a:off x="9703909" y="587742"/>
            <a:ext cx="1151229" cy="1025772"/>
            <a:chOff x="2042177" y="5932481"/>
            <a:chExt cx="855743" cy="762487"/>
          </a:xfrm>
        </p:grpSpPr>
        <p:sp>
          <p:nvSpPr>
            <p:cNvPr id="5" name="Freeform 409">
              <a:extLst>
                <a:ext uri="{FF2B5EF4-FFF2-40B4-BE49-F238E27FC236}">
                  <a16:creationId xmlns:a16="http://schemas.microsoft.com/office/drawing/2014/main" id="{862FD599-F09A-B383-D5F7-7D74FB8DB6CA}"/>
                </a:ext>
              </a:extLst>
            </p:cNvPr>
            <p:cNvSpPr/>
            <p:nvPr/>
          </p:nvSpPr>
          <p:spPr>
            <a:xfrm>
              <a:off x="2574275" y="5946195"/>
              <a:ext cx="41141" cy="737802"/>
            </a:xfrm>
            <a:custGeom>
              <a:avLst/>
              <a:gdLst>
                <a:gd name="connsiteX0" fmla="*/ 35656 w 41141"/>
                <a:gd name="connsiteY0" fmla="*/ 737803 h 737802"/>
                <a:gd name="connsiteX1" fmla="*/ 19199 w 41141"/>
                <a:gd name="connsiteY1" fmla="*/ 721346 h 737802"/>
                <a:gd name="connsiteX2" fmla="*/ 2742 w 41141"/>
                <a:gd name="connsiteY2" fmla="*/ 737803 h 737802"/>
                <a:gd name="connsiteX3" fmla="*/ 0 w 41141"/>
                <a:gd name="connsiteY3" fmla="*/ 735060 h 737802"/>
                <a:gd name="connsiteX4" fmla="*/ 0 w 41141"/>
                <a:gd name="connsiteY4" fmla="*/ 10971 h 737802"/>
                <a:gd name="connsiteX5" fmla="*/ 5485 w 41141"/>
                <a:gd name="connsiteY5" fmla="*/ 0 h 737802"/>
                <a:gd name="connsiteX6" fmla="*/ 35656 w 41141"/>
                <a:gd name="connsiteY6" fmla="*/ 0 h 737802"/>
                <a:gd name="connsiteX7" fmla="*/ 41142 w 41141"/>
                <a:gd name="connsiteY7" fmla="*/ 10971 h 737802"/>
                <a:gd name="connsiteX8" fmla="*/ 41142 w 41141"/>
                <a:gd name="connsiteY8" fmla="*/ 735060 h 737802"/>
                <a:gd name="connsiteX9" fmla="*/ 35656 w 41141"/>
                <a:gd name="connsiteY9" fmla="*/ 737803 h 737802"/>
                <a:gd name="connsiteX10" fmla="*/ 35656 w 41141"/>
                <a:gd name="connsiteY10" fmla="*/ 737803 h 73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141" h="737802">
                  <a:moveTo>
                    <a:pt x="35656" y="737803"/>
                  </a:moveTo>
                  <a:lnTo>
                    <a:pt x="19199" y="721346"/>
                  </a:lnTo>
                  <a:lnTo>
                    <a:pt x="2742" y="737803"/>
                  </a:lnTo>
                  <a:cubicBezTo>
                    <a:pt x="0" y="737803"/>
                    <a:pt x="0" y="737803"/>
                    <a:pt x="0" y="735060"/>
                  </a:cubicBezTo>
                  <a:lnTo>
                    <a:pt x="0" y="10971"/>
                  </a:lnTo>
                  <a:cubicBezTo>
                    <a:pt x="0" y="5485"/>
                    <a:pt x="2742" y="0"/>
                    <a:pt x="5485" y="0"/>
                  </a:cubicBezTo>
                  <a:lnTo>
                    <a:pt x="35656" y="0"/>
                  </a:lnTo>
                  <a:cubicBezTo>
                    <a:pt x="38399" y="0"/>
                    <a:pt x="41142" y="5485"/>
                    <a:pt x="41142" y="10971"/>
                  </a:cubicBezTo>
                  <a:lnTo>
                    <a:pt x="41142" y="735060"/>
                  </a:lnTo>
                  <a:cubicBezTo>
                    <a:pt x="38399" y="735060"/>
                    <a:pt x="38399" y="737803"/>
                    <a:pt x="35656" y="737803"/>
                  </a:cubicBezTo>
                  <a:lnTo>
                    <a:pt x="35656" y="737803"/>
                  </a:lnTo>
                  <a:close/>
                </a:path>
              </a:pathLst>
            </a:custGeom>
            <a:solidFill>
              <a:srgbClr val="F79037"/>
            </a:solidFill>
            <a:ln w="27426" cap="flat">
              <a:noFill/>
              <a:prstDash val="solid"/>
              <a:miter/>
            </a:ln>
          </p:spPr>
          <p:txBody>
            <a:bodyPr rtlCol="0" anchor="ctr"/>
            <a:lstStyle/>
            <a:p>
              <a:endParaRPr lang="en-US"/>
            </a:p>
          </p:txBody>
        </p:sp>
        <p:sp>
          <p:nvSpPr>
            <p:cNvPr id="6" name="Freeform 410">
              <a:extLst>
                <a:ext uri="{FF2B5EF4-FFF2-40B4-BE49-F238E27FC236}">
                  <a16:creationId xmlns:a16="http://schemas.microsoft.com/office/drawing/2014/main" id="{0C04B8E9-EA8A-3485-CE9A-0F4BF9DB59AF}"/>
                </a:ext>
              </a:extLst>
            </p:cNvPr>
            <p:cNvSpPr/>
            <p:nvPr/>
          </p:nvSpPr>
          <p:spPr>
            <a:xfrm>
              <a:off x="2042177" y="5943452"/>
              <a:ext cx="496441" cy="702147"/>
            </a:xfrm>
            <a:custGeom>
              <a:avLst/>
              <a:gdLst>
                <a:gd name="connsiteX0" fmla="*/ 90512 w 496441"/>
                <a:gd name="connsiteY0" fmla="*/ 641806 h 702147"/>
                <a:gd name="connsiteX1" fmla="*/ 375759 w 496441"/>
                <a:gd name="connsiteY1" fmla="*/ 641806 h 702147"/>
                <a:gd name="connsiteX2" fmla="*/ 427872 w 496441"/>
                <a:gd name="connsiteY2" fmla="*/ 622607 h 702147"/>
                <a:gd name="connsiteX3" fmla="*/ 430615 w 496441"/>
                <a:gd name="connsiteY3" fmla="*/ 625349 h 702147"/>
                <a:gd name="connsiteX4" fmla="*/ 479984 w 496441"/>
                <a:gd name="connsiteY4" fmla="*/ 644549 h 702147"/>
                <a:gd name="connsiteX5" fmla="*/ 482727 w 496441"/>
                <a:gd name="connsiteY5" fmla="*/ 644549 h 702147"/>
                <a:gd name="connsiteX6" fmla="*/ 496441 w 496441"/>
                <a:gd name="connsiteY6" fmla="*/ 630835 h 702147"/>
                <a:gd name="connsiteX7" fmla="*/ 482727 w 496441"/>
                <a:gd name="connsiteY7" fmla="*/ 617122 h 702147"/>
                <a:gd name="connsiteX8" fmla="*/ 479984 w 496441"/>
                <a:gd name="connsiteY8" fmla="*/ 617122 h 702147"/>
                <a:gd name="connsiteX9" fmla="*/ 447072 w 496441"/>
                <a:gd name="connsiteY9" fmla="*/ 603408 h 702147"/>
                <a:gd name="connsiteX10" fmla="*/ 441586 w 496441"/>
                <a:gd name="connsiteY10" fmla="*/ 597922 h 702147"/>
                <a:gd name="connsiteX11" fmla="*/ 441586 w 496441"/>
                <a:gd name="connsiteY11" fmla="*/ 43884 h 702147"/>
                <a:gd name="connsiteX12" fmla="*/ 482727 w 496441"/>
                <a:gd name="connsiteY12" fmla="*/ 24685 h 702147"/>
                <a:gd name="connsiteX13" fmla="*/ 493698 w 496441"/>
                <a:gd name="connsiteY13" fmla="*/ 10971 h 702147"/>
                <a:gd name="connsiteX14" fmla="*/ 479984 w 496441"/>
                <a:gd name="connsiteY14" fmla="*/ 0 h 702147"/>
                <a:gd name="connsiteX15" fmla="*/ 427872 w 496441"/>
                <a:gd name="connsiteY15" fmla="*/ 21942 h 702147"/>
                <a:gd name="connsiteX16" fmla="*/ 367532 w 496441"/>
                <a:gd name="connsiteY16" fmla="*/ 0 h 702147"/>
                <a:gd name="connsiteX17" fmla="*/ 186509 w 496441"/>
                <a:gd name="connsiteY17" fmla="*/ 0 h 702147"/>
                <a:gd name="connsiteX18" fmla="*/ 172795 w 496441"/>
                <a:gd name="connsiteY18" fmla="*/ 13714 h 702147"/>
                <a:gd name="connsiteX19" fmla="*/ 186509 w 496441"/>
                <a:gd name="connsiteY19" fmla="*/ 27428 h 702147"/>
                <a:gd name="connsiteX20" fmla="*/ 367532 w 496441"/>
                <a:gd name="connsiteY20" fmla="*/ 27428 h 702147"/>
                <a:gd name="connsiteX21" fmla="*/ 414158 w 496441"/>
                <a:gd name="connsiteY21" fmla="*/ 46627 h 702147"/>
                <a:gd name="connsiteX22" fmla="*/ 414158 w 496441"/>
                <a:gd name="connsiteY22" fmla="*/ 600665 h 702147"/>
                <a:gd name="connsiteX23" fmla="*/ 411415 w 496441"/>
                <a:gd name="connsiteY23" fmla="*/ 603408 h 702147"/>
                <a:gd name="connsiteX24" fmla="*/ 375759 w 496441"/>
                <a:gd name="connsiteY24" fmla="*/ 617122 h 702147"/>
                <a:gd name="connsiteX25" fmla="*/ 93255 w 496441"/>
                <a:gd name="connsiteY25" fmla="*/ 617122 h 702147"/>
                <a:gd name="connsiteX26" fmla="*/ 93255 w 496441"/>
                <a:gd name="connsiteY26" fmla="*/ 27428 h 702147"/>
                <a:gd name="connsiteX27" fmla="*/ 131653 w 496441"/>
                <a:gd name="connsiteY27" fmla="*/ 27428 h 702147"/>
                <a:gd name="connsiteX28" fmla="*/ 145367 w 496441"/>
                <a:gd name="connsiteY28" fmla="*/ 13714 h 702147"/>
                <a:gd name="connsiteX29" fmla="*/ 131653 w 496441"/>
                <a:gd name="connsiteY29" fmla="*/ 0 h 702147"/>
                <a:gd name="connsiteX30" fmla="*/ 90512 w 496441"/>
                <a:gd name="connsiteY30" fmla="*/ 0 h 702147"/>
                <a:gd name="connsiteX31" fmla="*/ 65827 w 496441"/>
                <a:gd name="connsiteY31" fmla="*/ 24685 h 702147"/>
                <a:gd name="connsiteX32" fmla="*/ 65827 w 496441"/>
                <a:gd name="connsiteY32" fmla="*/ 43884 h 702147"/>
                <a:gd name="connsiteX33" fmla="*/ 16457 w 496441"/>
                <a:gd name="connsiteY33" fmla="*/ 43884 h 702147"/>
                <a:gd name="connsiteX34" fmla="*/ 0 w 496441"/>
                <a:gd name="connsiteY34" fmla="*/ 60341 h 702147"/>
                <a:gd name="connsiteX35" fmla="*/ 0 w 496441"/>
                <a:gd name="connsiteY35" fmla="*/ 685691 h 702147"/>
                <a:gd name="connsiteX36" fmla="*/ 16457 w 496441"/>
                <a:gd name="connsiteY36" fmla="*/ 702147 h 702147"/>
                <a:gd name="connsiteX37" fmla="*/ 479984 w 496441"/>
                <a:gd name="connsiteY37" fmla="*/ 702147 h 702147"/>
                <a:gd name="connsiteX38" fmla="*/ 493698 w 496441"/>
                <a:gd name="connsiteY38" fmla="*/ 688434 h 702147"/>
                <a:gd name="connsiteX39" fmla="*/ 479984 w 496441"/>
                <a:gd name="connsiteY39" fmla="*/ 674720 h 702147"/>
                <a:gd name="connsiteX40" fmla="*/ 24686 w 496441"/>
                <a:gd name="connsiteY40" fmla="*/ 674720 h 702147"/>
                <a:gd name="connsiteX41" fmla="*/ 24686 w 496441"/>
                <a:gd name="connsiteY41" fmla="*/ 68569 h 702147"/>
                <a:gd name="connsiteX42" fmla="*/ 65827 w 496441"/>
                <a:gd name="connsiteY42" fmla="*/ 68569 h 702147"/>
                <a:gd name="connsiteX43" fmla="*/ 65827 w 496441"/>
                <a:gd name="connsiteY43" fmla="*/ 617122 h 702147"/>
                <a:gd name="connsiteX44" fmla="*/ 90512 w 496441"/>
                <a:gd name="connsiteY44" fmla="*/ 641806 h 702147"/>
                <a:gd name="connsiteX45" fmla="*/ 90512 w 496441"/>
                <a:gd name="connsiteY45" fmla="*/ 641806 h 702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6441" h="702147">
                  <a:moveTo>
                    <a:pt x="90512" y="641806"/>
                  </a:moveTo>
                  <a:lnTo>
                    <a:pt x="375759" y="641806"/>
                  </a:lnTo>
                  <a:cubicBezTo>
                    <a:pt x="394959" y="641806"/>
                    <a:pt x="414158" y="633578"/>
                    <a:pt x="427872" y="622607"/>
                  </a:cubicBezTo>
                  <a:lnTo>
                    <a:pt x="430615" y="625349"/>
                  </a:lnTo>
                  <a:cubicBezTo>
                    <a:pt x="444329" y="636321"/>
                    <a:pt x="463528" y="644549"/>
                    <a:pt x="479984" y="644549"/>
                  </a:cubicBezTo>
                  <a:lnTo>
                    <a:pt x="482727" y="644549"/>
                  </a:lnTo>
                  <a:cubicBezTo>
                    <a:pt x="490956" y="644549"/>
                    <a:pt x="496441" y="639063"/>
                    <a:pt x="496441" y="630835"/>
                  </a:cubicBezTo>
                  <a:cubicBezTo>
                    <a:pt x="496441" y="622607"/>
                    <a:pt x="490956" y="617122"/>
                    <a:pt x="482727" y="617122"/>
                  </a:cubicBezTo>
                  <a:lnTo>
                    <a:pt x="479984" y="617122"/>
                  </a:lnTo>
                  <a:cubicBezTo>
                    <a:pt x="469013" y="617122"/>
                    <a:pt x="455300" y="611636"/>
                    <a:pt x="447072" y="603408"/>
                  </a:cubicBezTo>
                  <a:lnTo>
                    <a:pt x="441586" y="597922"/>
                  </a:lnTo>
                  <a:lnTo>
                    <a:pt x="441586" y="43884"/>
                  </a:lnTo>
                  <a:cubicBezTo>
                    <a:pt x="452557" y="32913"/>
                    <a:pt x="469013" y="24685"/>
                    <a:pt x="482727" y="24685"/>
                  </a:cubicBezTo>
                  <a:cubicBezTo>
                    <a:pt x="490956" y="24685"/>
                    <a:pt x="493698" y="19200"/>
                    <a:pt x="493698" y="10971"/>
                  </a:cubicBezTo>
                  <a:cubicBezTo>
                    <a:pt x="493698" y="2743"/>
                    <a:pt x="488213" y="0"/>
                    <a:pt x="479984" y="0"/>
                  </a:cubicBezTo>
                  <a:cubicBezTo>
                    <a:pt x="460785" y="2743"/>
                    <a:pt x="441586" y="8228"/>
                    <a:pt x="427872" y="21942"/>
                  </a:cubicBezTo>
                  <a:cubicBezTo>
                    <a:pt x="411415" y="8228"/>
                    <a:pt x="389473" y="0"/>
                    <a:pt x="367532" y="0"/>
                  </a:cubicBezTo>
                  <a:lnTo>
                    <a:pt x="186509" y="0"/>
                  </a:lnTo>
                  <a:cubicBezTo>
                    <a:pt x="178280" y="0"/>
                    <a:pt x="172795" y="5486"/>
                    <a:pt x="172795" y="13714"/>
                  </a:cubicBezTo>
                  <a:cubicBezTo>
                    <a:pt x="172795" y="21942"/>
                    <a:pt x="178280" y="27428"/>
                    <a:pt x="186509" y="27428"/>
                  </a:cubicBezTo>
                  <a:lnTo>
                    <a:pt x="367532" y="27428"/>
                  </a:lnTo>
                  <a:cubicBezTo>
                    <a:pt x="383987" y="27428"/>
                    <a:pt x="403187" y="35656"/>
                    <a:pt x="414158" y="46627"/>
                  </a:cubicBezTo>
                  <a:lnTo>
                    <a:pt x="414158" y="600665"/>
                  </a:lnTo>
                  <a:lnTo>
                    <a:pt x="411415" y="603408"/>
                  </a:lnTo>
                  <a:cubicBezTo>
                    <a:pt x="403187" y="611636"/>
                    <a:pt x="389473" y="617122"/>
                    <a:pt x="375759" y="617122"/>
                  </a:cubicBezTo>
                  <a:lnTo>
                    <a:pt x="93255" y="617122"/>
                  </a:lnTo>
                  <a:lnTo>
                    <a:pt x="93255" y="27428"/>
                  </a:lnTo>
                  <a:lnTo>
                    <a:pt x="131653" y="27428"/>
                  </a:lnTo>
                  <a:cubicBezTo>
                    <a:pt x="139881" y="27428"/>
                    <a:pt x="145367" y="21942"/>
                    <a:pt x="145367" y="13714"/>
                  </a:cubicBezTo>
                  <a:cubicBezTo>
                    <a:pt x="145367" y="5486"/>
                    <a:pt x="139881" y="0"/>
                    <a:pt x="131653" y="0"/>
                  </a:cubicBezTo>
                  <a:lnTo>
                    <a:pt x="90512" y="0"/>
                  </a:lnTo>
                  <a:cubicBezTo>
                    <a:pt x="76798" y="0"/>
                    <a:pt x="65827" y="10971"/>
                    <a:pt x="65827" y="24685"/>
                  </a:cubicBezTo>
                  <a:lnTo>
                    <a:pt x="65827" y="43884"/>
                  </a:lnTo>
                  <a:lnTo>
                    <a:pt x="16457" y="43884"/>
                  </a:lnTo>
                  <a:cubicBezTo>
                    <a:pt x="8229" y="43884"/>
                    <a:pt x="0" y="52112"/>
                    <a:pt x="0" y="60341"/>
                  </a:cubicBezTo>
                  <a:lnTo>
                    <a:pt x="0" y="685691"/>
                  </a:lnTo>
                  <a:cubicBezTo>
                    <a:pt x="0" y="693919"/>
                    <a:pt x="8229" y="702147"/>
                    <a:pt x="16457" y="702147"/>
                  </a:cubicBezTo>
                  <a:lnTo>
                    <a:pt x="479984" y="702147"/>
                  </a:lnTo>
                  <a:cubicBezTo>
                    <a:pt x="488213" y="702147"/>
                    <a:pt x="493698" y="696661"/>
                    <a:pt x="493698" y="688434"/>
                  </a:cubicBezTo>
                  <a:cubicBezTo>
                    <a:pt x="493698" y="680205"/>
                    <a:pt x="488213" y="674720"/>
                    <a:pt x="479984" y="674720"/>
                  </a:cubicBezTo>
                  <a:lnTo>
                    <a:pt x="24686" y="674720"/>
                  </a:lnTo>
                  <a:lnTo>
                    <a:pt x="24686" y="68569"/>
                  </a:lnTo>
                  <a:lnTo>
                    <a:pt x="65827" y="68569"/>
                  </a:lnTo>
                  <a:lnTo>
                    <a:pt x="65827" y="617122"/>
                  </a:lnTo>
                  <a:cubicBezTo>
                    <a:pt x="68569" y="630835"/>
                    <a:pt x="79541" y="641806"/>
                    <a:pt x="90512" y="641806"/>
                  </a:cubicBezTo>
                  <a:lnTo>
                    <a:pt x="90512" y="641806"/>
                  </a:lnTo>
                  <a:close/>
                </a:path>
              </a:pathLst>
            </a:custGeom>
            <a:solidFill>
              <a:srgbClr val="000000"/>
            </a:solidFill>
            <a:ln w="27426" cap="flat">
              <a:noFill/>
              <a:prstDash val="solid"/>
              <a:miter/>
            </a:ln>
          </p:spPr>
          <p:txBody>
            <a:bodyPr rtlCol="0" anchor="ctr"/>
            <a:lstStyle/>
            <a:p>
              <a:endParaRPr lang="en-US"/>
            </a:p>
          </p:txBody>
        </p:sp>
        <p:sp>
          <p:nvSpPr>
            <p:cNvPr id="7" name="Freeform 411">
              <a:extLst>
                <a:ext uri="{FF2B5EF4-FFF2-40B4-BE49-F238E27FC236}">
                  <a16:creationId xmlns:a16="http://schemas.microsoft.com/office/drawing/2014/main" id="{884A25B9-FB75-104C-9699-1124361AEFAC}"/>
                </a:ext>
              </a:extLst>
            </p:cNvPr>
            <p:cNvSpPr/>
            <p:nvPr/>
          </p:nvSpPr>
          <p:spPr>
            <a:xfrm>
              <a:off x="2686728" y="6519432"/>
              <a:ext cx="207915" cy="131652"/>
            </a:xfrm>
            <a:custGeom>
              <a:avLst/>
              <a:gdLst>
                <a:gd name="connsiteX0" fmla="*/ 197480 w 207915"/>
                <a:gd name="connsiteY0" fmla="*/ 0 h 131652"/>
                <a:gd name="connsiteX1" fmla="*/ 183766 w 207915"/>
                <a:gd name="connsiteY1" fmla="*/ 13714 h 131652"/>
                <a:gd name="connsiteX2" fmla="*/ 183766 w 207915"/>
                <a:gd name="connsiteY2" fmla="*/ 104225 h 131652"/>
                <a:gd name="connsiteX3" fmla="*/ 13714 w 207915"/>
                <a:gd name="connsiteY3" fmla="*/ 104225 h 131652"/>
                <a:gd name="connsiteX4" fmla="*/ 0 w 207915"/>
                <a:gd name="connsiteY4" fmla="*/ 117938 h 131652"/>
                <a:gd name="connsiteX5" fmla="*/ 13714 w 207915"/>
                <a:gd name="connsiteY5" fmla="*/ 131652 h 131652"/>
                <a:gd name="connsiteX6" fmla="*/ 189252 w 207915"/>
                <a:gd name="connsiteY6" fmla="*/ 131652 h 131652"/>
                <a:gd name="connsiteX7" fmla="*/ 205708 w 207915"/>
                <a:gd name="connsiteY7" fmla="*/ 115196 h 131652"/>
                <a:gd name="connsiteX8" fmla="*/ 205708 w 207915"/>
                <a:gd name="connsiteY8" fmla="*/ 16457 h 131652"/>
                <a:gd name="connsiteX9" fmla="*/ 197480 w 207915"/>
                <a:gd name="connsiteY9" fmla="*/ 0 h 131652"/>
                <a:gd name="connsiteX10" fmla="*/ 197480 w 207915"/>
                <a:gd name="connsiteY10" fmla="*/ 0 h 13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7915" h="131652">
                  <a:moveTo>
                    <a:pt x="197480" y="0"/>
                  </a:moveTo>
                  <a:cubicBezTo>
                    <a:pt x="189252" y="0"/>
                    <a:pt x="183766" y="5486"/>
                    <a:pt x="183766" y="13714"/>
                  </a:cubicBezTo>
                  <a:lnTo>
                    <a:pt x="183766" y="104225"/>
                  </a:lnTo>
                  <a:lnTo>
                    <a:pt x="13714" y="104225"/>
                  </a:lnTo>
                  <a:cubicBezTo>
                    <a:pt x="5486" y="104225"/>
                    <a:pt x="0" y="109710"/>
                    <a:pt x="0" y="117938"/>
                  </a:cubicBezTo>
                  <a:cubicBezTo>
                    <a:pt x="0" y="126167"/>
                    <a:pt x="5486" y="131652"/>
                    <a:pt x="13714" y="131652"/>
                  </a:cubicBezTo>
                  <a:lnTo>
                    <a:pt x="189252" y="131652"/>
                  </a:lnTo>
                  <a:cubicBezTo>
                    <a:pt x="197480" y="131652"/>
                    <a:pt x="205708" y="123424"/>
                    <a:pt x="205708" y="115196"/>
                  </a:cubicBezTo>
                  <a:lnTo>
                    <a:pt x="205708" y="16457"/>
                  </a:lnTo>
                  <a:cubicBezTo>
                    <a:pt x="211193" y="5486"/>
                    <a:pt x="205708" y="0"/>
                    <a:pt x="197480" y="0"/>
                  </a:cubicBezTo>
                  <a:lnTo>
                    <a:pt x="197480" y="0"/>
                  </a:lnTo>
                  <a:close/>
                </a:path>
              </a:pathLst>
            </a:custGeom>
            <a:solidFill>
              <a:srgbClr val="000000"/>
            </a:solidFill>
            <a:ln w="27426" cap="flat">
              <a:noFill/>
              <a:prstDash val="solid"/>
              <a:miter/>
            </a:ln>
          </p:spPr>
          <p:txBody>
            <a:bodyPr rtlCol="0" anchor="ctr"/>
            <a:lstStyle/>
            <a:p>
              <a:endParaRPr lang="en-US"/>
            </a:p>
          </p:txBody>
        </p:sp>
        <p:grpSp>
          <p:nvGrpSpPr>
            <p:cNvPr id="8" name="Graphic 3">
              <a:extLst>
                <a:ext uri="{FF2B5EF4-FFF2-40B4-BE49-F238E27FC236}">
                  <a16:creationId xmlns:a16="http://schemas.microsoft.com/office/drawing/2014/main" id="{A1A08192-E642-84BD-B06D-4FA069BCC0B7}"/>
                </a:ext>
              </a:extLst>
            </p:cNvPr>
            <p:cNvGrpSpPr/>
            <p:nvPr/>
          </p:nvGrpSpPr>
          <p:grpSpPr>
            <a:xfrm>
              <a:off x="2563303" y="5932481"/>
              <a:ext cx="334617" cy="762487"/>
              <a:chOff x="2563303" y="5932481"/>
              <a:chExt cx="334617" cy="762487"/>
            </a:xfrm>
            <a:solidFill>
              <a:srgbClr val="000000"/>
            </a:solidFill>
          </p:grpSpPr>
          <p:sp>
            <p:nvSpPr>
              <p:cNvPr id="23" name="Freeform 414">
                <a:extLst>
                  <a:ext uri="{FF2B5EF4-FFF2-40B4-BE49-F238E27FC236}">
                    <a16:creationId xmlns:a16="http://schemas.microsoft.com/office/drawing/2014/main" id="{34FCFDE6-9C07-A3AB-3389-072FD2A4B782}"/>
                  </a:ext>
                </a:extLst>
              </p:cNvPr>
              <p:cNvSpPr/>
              <p:nvPr/>
            </p:nvSpPr>
            <p:spPr>
              <a:xfrm>
                <a:off x="2686728" y="5943452"/>
                <a:ext cx="211193" cy="644549"/>
              </a:xfrm>
              <a:custGeom>
                <a:avLst/>
                <a:gdLst>
                  <a:gd name="connsiteX0" fmla="*/ 191994 w 211193"/>
                  <a:gd name="connsiteY0" fmla="*/ 43884 h 644549"/>
                  <a:gd name="connsiteX1" fmla="*/ 142624 w 211193"/>
                  <a:gd name="connsiteY1" fmla="*/ 43884 h 644549"/>
                  <a:gd name="connsiteX2" fmla="*/ 142624 w 211193"/>
                  <a:gd name="connsiteY2" fmla="*/ 24685 h 644549"/>
                  <a:gd name="connsiteX3" fmla="*/ 117940 w 211193"/>
                  <a:gd name="connsiteY3" fmla="*/ 0 h 644549"/>
                  <a:gd name="connsiteX4" fmla="*/ 13714 w 211193"/>
                  <a:gd name="connsiteY4" fmla="*/ 0 h 644549"/>
                  <a:gd name="connsiteX5" fmla="*/ 0 w 211193"/>
                  <a:gd name="connsiteY5" fmla="*/ 13714 h 644549"/>
                  <a:gd name="connsiteX6" fmla="*/ 13714 w 211193"/>
                  <a:gd name="connsiteY6" fmla="*/ 27428 h 644549"/>
                  <a:gd name="connsiteX7" fmla="*/ 115197 w 211193"/>
                  <a:gd name="connsiteY7" fmla="*/ 27428 h 644549"/>
                  <a:gd name="connsiteX8" fmla="*/ 115197 w 211193"/>
                  <a:gd name="connsiteY8" fmla="*/ 617122 h 644549"/>
                  <a:gd name="connsiteX9" fmla="*/ 13714 w 211193"/>
                  <a:gd name="connsiteY9" fmla="*/ 617122 h 644549"/>
                  <a:gd name="connsiteX10" fmla="*/ 0 w 211193"/>
                  <a:gd name="connsiteY10" fmla="*/ 630835 h 644549"/>
                  <a:gd name="connsiteX11" fmla="*/ 13714 w 211193"/>
                  <a:gd name="connsiteY11" fmla="*/ 644549 h 644549"/>
                  <a:gd name="connsiteX12" fmla="*/ 117940 w 211193"/>
                  <a:gd name="connsiteY12" fmla="*/ 644549 h 644549"/>
                  <a:gd name="connsiteX13" fmla="*/ 142624 w 211193"/>
                  <a:gd name="connsiteY13" fmla="*/ 619864 h 644549"/>
                  <a:gd name="connsiteX14" fmla="*/ 142624 w 211193"/>
                  <a:gd name="connsiteY14" fmla="*/ 71312 h 644549"/>
                  <a:gd name="connsiteX15" fmla="*/ 183766 w 211193"/>
                  <a:gd name="connsiteY15" fmla="*/ 71312 h 644549"/>
                  <a:gd name="connsiteX16" fmla="*/ 183766 w 211193"/>
                  <a:gd name="connsiteY16" fmla="*/ 537582 h 644549"/>
                  <a:gd name="connsiteX17" fmla="*/ 197480 w 211193"/>
                  <a:gd name="connsiteY17" fmla="*/ 551295 h 644549"/>
                  <a:gd name="connsiteX18" fmla="*/ 211193 w 211193"/>
                  <a:gd name="connsiteY18" fmla="*/ 537582 h 644549"/>
                  <a:gd name="connsiteX19" fmla="*/ 211193 w 211193"/>
                  <a:gd name="connsiteY19" fmla="*/ 63083 h 644549"/>
                  <a:gd name="connsiteX20" fmla="*/ 191994 w 211193"/>
                  <a:gd name="connsiteY20" fmla="*/ 43884 h 644549"/>
                  <a:gd name="connsiteX21" fmla="*/ 191994 w 211193"/>
                  <a:gd name="connsiteY21" fmla="*/ 43884 h 64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1193" h="644549">
                    <a:moveTo>
                      <a:pt x="191994" y="43884"/>
                    </a:moveTo>
                    <a:lnTo>
                      <a:pt x="142624" y="43884"/>
                    </a:lnTo>
                    <a:lnTo>
                      <a:pt x="142624" y="24685"/>
                    </a:lnTo>
                    <a:cubicBezTo>
                      <a:pt x="142624" y="10971"/>
                      <a:pt x="131653" y="0"/>
                      <a:pt x="117940" y="0"/>
                    </a:cubicBezTo>
                    <a:lnTo>
                      <a:pt x="13714" y="0"/>
                    </a:lnTo>
                    <a:cubicBezTo>
                      <a:pt x="5486" y="0"/>
                      <a:pt x="0" y="5486"/>
                      <a:pt x="0" y="13714"/>
                    </a:cubicBezTo>
                    <a:cubicBezTo>
                      <a:pt x="0" y="21942"/>
                      <a:pt x="5486" y="27428"/>
                      <a:pt x="13714" y="27428"/>
                    </a:cubicBezTo>
                    <a:lnTo>
                      <a:pt x="115197" y="27428"/>
                    </a:lnTo>
                    <a:lnTo>
                      <a:pt x="115197" y="617122"/>
                    </a:lnTo>
                    <a:lnTo>
                      <a:pt x="13714" y="617122"/>
                    </a:lnTo>
                    <a:cubicBezTo>
                      <a:pt x="5486" y="617122"/>
                      <a:pt x="0" y="622607"/>
                      <a:pt x="0" y="630835"/>
                    </a:cubicBezTo>
                    <a:cubicBezTo>
                      <a:pt x="0" y="639063"/>
                      <a:pt x="5486" y="644549"/>
                      <a:pt x="13714" y="644549"/>
                    </a:cubicBezTo>
                    <a:lnTo>
                      <a:pt x="117940" y="644549"/>
                    </a:lnTo>
                    <a:cubicBezTo>
                      <a:pt x="131653" y="644549"/>
                      <a:pt x="142624" y="633578"/>
                      <a:pt x="142624" y="619864"/>
                    </a:cubicBezTo>
                    <a:lnTo>
                      <a:pt x="142624" y="71312"/>
                    </a:lnTo>
                    <a:lnTo>
                      <a:pt x="183766" y="71312"/>
                    </a:lnTo>
                    <a:lnTo>
                      <a:pt x="183766" y="537582"/>
                    </a:lnTo>
                    <a:cubicBezTo>
                      <a:pt x="183766" y="545810"/>
                      <a:pt x="189252" y="551295"/>
                      <a:pt x="197480" y="551295"/>
                    </a:cubicBezTo>
                    <a:cubicBezTo>
                      <a:pt x="205708" y="551295"/>
                      <a:pt x="211193" y="545810"/>
                      <a:pt x="211193" y="537582"/>
                    </a:cubicBezTo>
                    <a:lnTo>
                      <a:pt x="211193" y="63083"/>
                    </a:lnTo>
                    <a:cubicBezTo>
                      <a:pt x="211193" y="52112"/>
                      <a:pt x="202965" y="43884"/>
                      <a:pt x="191994" y="43884"/>
                    </a:cubicBezTo>
                    <a:lnTo>
                      <a:pt x="191994" y="43884"/>
                    </a:lnTo>
                    <a:close/>
                  </a:path>
                </a:pathLst>
              </a:custGeom>
              <a:solidFill>
                <a:srgbClr val="000000"/>
              </a:solidFill>
              <a:ln w="27426" cap="flat">
                <a:noFill/>
                <a:prstDash val="solid"/>
                <a:miter/>
              </a:ln>
            </p:spPr>
            <p:txBody>
              <a:bodyPr rtlCol="0" anchor="ctr"/>
              <a:lstStyle/>
              <a:p>
                <a:endParaRPr lang="en-US"/>
              </a:p>
            </p:txBody>
          </p:sp>
          <p:sp>
            <p:nvSpPr>
              <p:cNvPr id="24" name="Freeform 415">
                <a:extLst>
                  <a:ext uri="{FF2B5EF4-FFF2-40B4-BE49-F238E27FC236}">
                    <a16:creationId xmlns:a16="http://schemas.microsoft.com/office/drawing/2014/main" id="{1F45BE17-2E59-D034-AE0F-28F2FD889FF5}"/>
                  </a:ext>
                </a:extLst>
              </p:cNvPr>
              <p:cNvSpPr/>
              <p:nvPr/>
            </p:nvSpPr>
            <p:spPr>
              <a:xfrm>
                <a:off x="2563303" y="5932481"/>
                <a:ext cx="104225" cy="762487"/>
              </a:xfrm>
              <a:custGeom>
                <a:avLst/>
                <a:gdLst>
                  <a:gd name="connsiteX0" fmla="*/ 79541 w 104225"/>
                  <a:gd name="connsiteY0" fmla="*/ 0 h 762487"/>
                  <a:gd name="connsiteX1" fmla="*/ 21943 w 104225"/>
                  <a:gd name="connsiteY1" fmla="*/ 0 h 762487"/>
                  <a:gd name="connsiteX2" fmla="*/ 0 w 104225"/>
                  <a:gd name="connsiteY2" fmla="*/ 21942 h 762487"/>
                  <a:gd name="connsiteX3" fmla="*/ 0 w 104225"/>
                  <a:gd name="connsiteY3" fmla="*/ 746031 h 762487"/>
                  <a:gd name="connsiteX4" fmla="*/ 8229 w 104225"/>
                  <a:gd name="connsiteY4" fmla="*/ 759745 h 762487"/>
                  <a:gd name="connsiteX5" fmla="*/ 24686 w 104225"/>
                  <a:gd name="connsiteY5" fmla="*/ 759745 h 762487"/>
                  <a:gd name="connsiteX6" fmla="*/ 52113 w 104225"/>
                  <a:gd name="connsiteY6" fmla="*/ 746031 h 762487"/>
                  <a:gd name="connsiteX7" fmla="*/ 79541 w 104225"/>
                  <a:gd name="connsiteY7" fmla="*/ 759745 h 762487"/>
                  <a:gd name="connsiteX8" fmla="*/ 87769 w 104225"/>
                  <a:gd name="connsiteY8" fmla="*/ 762488 h 762487"/>
                  <a:gd name="connsiteX9" fmla="*/ 95997 w 104225"/>
                  <a:gd name="connsiteY9" fmla="*/ 759745 h 762487"/>
                  <a:gd name="connsiteX10" fmla="*/ 104226 w 104225"/>
                  <a:gd name="connsiteY10" fmla="*/ 746031 h 762487"/>
                  <a:gd name="connsiteX11" fmla="*/ 104226 w 104225"/>
                  <a:gd name="connsiteY11" fmla="*/ 142623 h 762487"/>
                  <a:gd name="connsiteX12" fmla="*/ 90512 w 104225"/>
                  <a:gd name="connsiteY12" fmla="*/ 128909 h 762487"/>
                  <a:gd name="connsiteX13" fmla="*/ 76798 w 104225"/>
                  <a:gd name="connsiteY13" fmla="*/ 142623 h 762487"/>
                  <a:gd name="connsiteX14" fmla="*/ 76798 w 104225"/>
                  <a:gd name="connsiteY14" fmla="*/ 735060 h 762487"/>
                  <a:gd name="connsiteX15" fmla="*/ 54855 w 104225"/>
                  <a:gd name="connsiteY15" fmla="*/ 724089 h 762487"/>
                  <a:gd name="connsiteX16" fmla="*/ 43884 w 104225"/>
                  <a:gd name="connsiteY16" fmla="*/ 724089 h 762487"/>
                  <a:gd name="connsiteX17" fmla="*/ 21943 w 104225"/>
                  <a:gd name="connsiteY17" fmla="*/ 735060 h 762487"/>
                  <a:gd name="connsiteX18" fmla="*/ 21943 w 104225"/>
                  <a:gd name="connsiteY18" fmla="*/ 24685 h 762487"/>
                  <a:gd name="connsiteX19" fmla="*/ 76798 w 104225"/>
                  <a:gd name="connsiteY19" fmla="*/ 24685 h 762487"/>
                  <a:gd name="connsiteX20" fmla="*/ 76798 w 104225"/>
                  <a:gd name="connsiteY20" fmla="*/ 87768 h 762487"/>
                  <a:gd name="connsiteX21" fmla="*/ 90512 w 104225"/>
                  <a:gd name="connsiteY21" fmla="*/ 101482 h 762487"/>
                  <a:gd name="connsiteX22" fmla="*/ 104226 w 104225"/>
                  <a:gd name="connsiteY22" fmla="*/ 87768 h 762487"/>
                  <a:gd name="connsiteX23" fmla="*/ 104226 w 104225"/>
                  <a:gd name="connsiteY23" fmla="*/ 21942 h 762487"/>
                  <a:gd name="connsiteX24" fmla="*/ 79541 w 104225"/>
                  <a:gd name="connsiteY24" fmla="*/ 0 h 762487"/>
                  <a:gd name="connsiteX25" fmla="*/ 79541 w 104225"/>
                  <a:gd name="connsiteY25" fmla="*/ 0 h 76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4225" h="762487">
                    <a:moveTo>
                      <a:pt x="79541" y="0"/>
                    </a:moveTo>
                    <a:lnTo>
                      <a:pt x="21943" y="0"/>
                    </a:lnTo>
                    <a:cubicBezTo>
                      <a:pt x="8229" y="0"/>
                      <a:pt x="0" y="10971"/>
                      <a:pt x="0" y="21942"/>
                    </a:cubicBezTo>
                    <a:lnTo>
                      <a:pt x="0" y="746031"/>
                    </a:lnTo>
                    <a:cubicBezTo>
                      <a:pt x="0" y="751517"/>
                      <a:pt x="2743" y="757003"/>
                      <a:pt x="8229" y="759745"/>
                    </a:cubicBezTo>
                    <a:cubicBezTo>
                      <a:pt x="13714" y="762488"/>
                      <a:pt x="19200" y="762488"/>
                      <a:pt x="24686" y="759745"/>
                    </a:cubicBezTo>
                    <a:lnTo>
                      <a:pt x="52113" y="746031"/>
                    </a:lnTo>
                    <a:lnTo>
                      <a:pt x="79541" y="759745"/>
                    </a:lnTo>
                    <a:cubicBezTo>
                      <a:pt x="82283" y="759745"/>
                      <a:pt x="85026" y="762488"/>
                      <a:pt x="87769" y="762488"/>
                    </a:cubicBezTo>
                    <a:cubicBezTo>
                      <a:pt x="90512" y="762488"/>
                      <a:pt x="93255" y="762488"/>
                      <a:pt x="95997" y="759745"/>
                    </a:cubicBezTo>
                    <a:cubicBezTo>
                      <a:pt x="101483" y="757003"/>
                      <a:pt x="104226" y="751517"/>
                      <a:pt x="104226" y="746031"/>
                    </a:cubicBezTo>
                    <a:lnTo>
                      <a:pt x="104226" y="142623"/>
                    </a:lnTo>
                    <a:cubicBezTo>
                      <a:pt x="104226" y="134395"/>
                      <a:pt x="98740" y="128909"/>
                      <a:pt x="90512" y="128909"/>
                    </a:cubicBezTo>
                    <a:cubicBezTo>
                      <a:pt x="82283" y="128909"/>
                      <a:pt x="76798" y="134395"/>
                      <a:pt x="76798" y="142623"/>
                    </a:cubicBezTo>
                    <a:lnTo>
                      <a:pt x="76798" y="735060"/>
                    </a:lnTo>
                    <a:lnTo>
                      <a:pt x="54855" y="724089"/>
                    </a:lnTo>
                    <a:cubicBezTo>
                      <a:pt x="52113" y="721346"/>
                      <a:pt x="46627" y="721346"/>
                      <a:pt x="43884" y="724089"/>
                    </a:cubicBezTo>
                    <a:lnTo>
                      <a:pt x="21943" y="735060"/>
                    </a:lnTo>
                    <a:lnTo>
                      <a:pt x="21943" y="24685"/>
                    </a:lnTo>
                    <a:lnTo>
                      <a:pt x="76798" y="24685"/>
                    </a:lnTo>
                    <a:lnTo>
                      <a:pt x="76798" y="87768"/>
                    </a:lnTo>
                    <a:cubicBezTo>
                      <a:pt x="76798" y="95997"/>
                      <a:pt x="82283" y="101482"/>
                      <a:pt x="90512" y="101482"/>
                    </a:cubicBezTo>
                    <a:cubicBezTo>
                      <a:pt x="98740" y="101482"/>
                      <a:pt x="104226" y="95997"/>
                      <a:pt x="104226" y="87768"/>
                    </a:cubicBezTo>
                    <a:lnTo>
                      <a:pt x="104226" y="21942"/>
                    </a:lnTo>
                    <a:cubicBezTo>
                      <a:pt x="101483" y="10971"/>
                      <a:pt x="93255" y="0"/>
                      <a:pt x="79541" y="0"/>
                    </a:cubicBezTo>
                    <a:lnTo>
                      <a:pt x="79541" y="0"/>
                    </a:lnTo>
                    <a:close/>
                  </a:path>
                </a:pathLst>
              </a:custGeom>
              <a:solidFill>
                <a:srgbClr val="000000"/>
              </a:solidFill>
              <a:ln w="27426" cap="flat">
                <a:noFill/>
                <a:prstDash val="solid"/>
                <a:miter/>
              </a:ln>
            </p:spPr>
            <p:txBody>
              <a:bodyPr rtlCol="0" anchor="ctr"/>
              <a:lstStyle/>
              <a:p>
                <a:endParaRPr lang="en-US"/>
              </a:p>
            </p:txBody>
          </p:sp>
        </p:grpSp>
        <p:sp>
          <p:nvSpPr>
            <p:cNvPr id="9" name="Freeform 416">
              <a:extLst>
                <a:ext uri="{FF2B5EF4-FFF2-40B4-BE49-F238E27FC236}">
                  <a16:creationId xmlns:a16="http://schemas.microsoft.com/office/drawing/2014/main" id="{6A49BC0C-00A0-3724-3D4D-C88C924E1BA8}"/>
                </a:ext>
              </a:extLst>
            </p:cNvPr>
            <p:cNvSpPr/>
            <p:nvPr/>
          </p:nvSpPr>
          <p:spPr>
            <a:xfrm>
              <a:off x="2171088" y="6069619"/>
              <a:ext cx="255077" cy="27427"/>
            </a:xfrm>
            <a:custGeom>
              <a:avLst/>
              <a:gdLst>
                <a:gd name="connsiteX0" fmla="*/ 241363 w 255077"/>
                <a:gd name="connsiteY0" fmla="*/ 0 h 27427"/>
                <a:gd name="connsiteX1" fmla="*/ 13714 w 255077"/>
                <a:gd name="connsiteY1" fmla="*/ 0 h 27427"/>
                <a:gd name="connsiteX2" fmla="*/ 0 w 255077"/>
                <a:gd name="connsiteY2" fmla="*/ 13714 h 27427"/>
                <a:gd name="connsiteX3" fmla="*/ 13714 w 255077"/>
                <a:gd name="connsiteY3" fmla="*/ 27428 h 27427"/>
                <a:gd name="connsiteX4" fmla="*/ 241363 w 255077"/>
                <a:gd name="connsiteY4" fmla="*/ 27428 h 27427"/>
                <a:gd name="connsiteX5" fmla="*/ 255077 w 255077"/>
                <a:gd name="connsiteY5" fmla="*/ 13714 h 27427"/>
                <a:gd name="connsiteX6" fmla="*/ 241363 w 255077"/>
                <a:gd name="connsiteY6" fmla="*/ 0 h 27427"/>
                <a:gd name="connsiteX7" fmla="*/ 241363 w 255077"/>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77" h="27427">
                  <a:moveTo>
                    <a:pt x="241363" y="0"/>
                  </a:moveTo>
                  <a:lnTo>
                    <a:pt x="13714" y="0"/>
                  </a:lnTo>
                  <a:cubicBezTo>
                    <a:pt x="5486" y="0"/>
                    <a:pt x="0" y="5485"/>
                    <a:pt x="0" y="13714"/>
                  </a:cubicBezTo>
                  <a:cubicBezTo>
                    <a:pt x="0" y="21942"/>
                    <a:pt x="5486" y="27428"/>
                    <a:pt x="13714" y="27428"/>
                  </a:cubicBezTo>
                  <a:lnTo>
                    <a:pt x="241363" y="27428"/>
                  </a:lnTo>
                  <a:cubicBezTo>
                    <a:pt x="249592" y="27428"/>
                    <a:pt x="255077" y="21942"/>
                    <a:pt x="255077" y="13714"/>
                  </a:cubicBezTo>
                  <a:cubicBezTo>
                    <a:pt x="252335" y="5485"/>
                    <a:pt x="246849" y="0"/>
                    <a:pt x="241363" y="0"/>
                  </a:cubicBezTo>
                  <a:lnTo>
                    <a:pt x="241363" y="0"/>
                  </a:lnTo>
                  <a:close/>
                </a:path>
              </a:pathLst>
            </a:custGeom>
            <a:solidFill>
              <a:srgbClr val="000000"/>
            </a:solidFill>
            <a:ln w="27426" cap="flat">
              <a:noFill/>
              <a:prstDash val="solid"/>
              <a:miter/>
            </a:ln>
          </p:spPr>
          <p:txBody>
            <a:bodyPr rtlCol="0" anchor="ctr"/>
            <a:lstStyle/>
            <a:p>
              <a:endParaRPr lang="en-US"/>
            </a:p>
          </p:txBody>
        </p:sp>
        <p:sp>
          <p:nvSpPr>
            <p:cNvPr id="10" name="Freeform 417">
              <a:extLst>
                <a:ext uri="{FF2B5EF4-FFF2-40B4-BE49-F238E27FC236}">
                  <a16:creationId xmlns:a16="http://schemas.microsoft.com/office/drawing/2014/main" id="{8C255BEF-A2A7-498D-25DE-347C4679D8BA}"/>
                </a:ext>
              </a:extLst>
            </p:cNvPr>
            <p:cNvSpPr/>
            <p:nvPr/>
          </p:nvSpPr>
          <p:spPr>
            <a:xfrm>
              <a:off x="2258857" y="6143673"/>
              <a:ext cx="167308" cy="27427"/>
            </a:xfrm>
            <a:custGeom>
              <a:avLst/>
              <a:gdLst>
                <a:gd name="connsiteX0" fmla="*/ 153594 w 167308"/>
                <a:gd name="connsiteY0" fmla="*/ 0 h 27427"/>
                <a:gd name="connsiteX1" fmla="*/ 13714 w 167308"/>
                <a:gd name="connsiteY1" fmla="*/ 0 h 27427"/>
                <a:gd name="connsiteX2" fmla="*/ 0 w 167308"/>
                <a:gd name="connsiteY2" fmla="*/ 13714 h 27427"/>
                <a:gd name="connsiteX3" fmla="*/ 13714 w 167308"/>
                <a:gd name="connsiteY3" fmla="*/ 27428 h 27427"/>
                <a:gd name="connsiteX4" fmla="*/ 153594 w 167308"/>
                <a:gd name="connsiteY4" fmla="*/ 27428 h 27427"/>
                <a:gd name="connsiteX5" fmla="*/ 167308 w 167308"/>
                <a:gd name="connsiteY5" fmla="*/ 13714 h 27427"/>
                <a:gd name="connsiteX6" fmla="*/ 153594 w 167308"/>
                <a:gd name="connsiteY6" fmla="*/ 0 h 27427"/>
                <a:gd name="connsiteX7" fmla="*/ 153594 w 167308"/>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308" h="27427">
                  <a:moveTo>
                    <a:pt x="153594" y="0"/>
                  </a:moveTo>
                  <a:lnTo>
                    <a:pt x="13714" y="0"/>
                  </a:lnTo>
                  <a:cubicBezTo>
                    <a:pt x="5485" y="0"/>
                    <a:pt x="0" y="5486"/>
                    <a:pt x="0" y="13714"/>
                  </a:cubicBezTo>
                  <a:cubicBezTo>
                    <a:pt x="0" y="21943"/>
                    <a:pt x="5485" y="27428"/>
                    <a:pt x="13714" y="27428"/>
                  </a:cubicBezTo>
                  <a:lnTo>
                    <a:pt x="153594" y="27428"/>
                  </a:lnTo>
                  <a:cubicBezTo>
                    <a:pt x="161823" y="27428"/>
                    <a:pt x="167308" y="21943"/>
                    <a:pt x="167308" y="13714"/>
                  </a:cubicBezTo>
                  <a:cubicBezTo>
                    <a:pt x="164566" y="5486"/>
                    <a:pt x="159080" y="0"/>
                    <a:pt x="153594" y="0"/>
                  </a:cubicBezTo>
                  <a:lnTo>
                    <a:pt x="153594" y="0"/>
                  </a:lnTo>
                  <a:close/>
                </a:path>
              </a:pathLst>
            </a:custGeom>
            <a:solidFill>
              <a:srgbClr val="000000"/>
            </a:solidFill>
            <a:ln w="27426" cap="flat">
              <a:noFill/>
              <a:prstDash val="solid"/>
              <a:miter/>
            </a:ln>
          </p:spPr>
          <p:txBody>
            <a:bodyPr rtlCol="0" anchor="ctr"/>
            <a:lstStyle/>
            <a:p>
              <a:endParaRPr lang="en-US"/>
            </a:p>
          </p:txBody>
        </p:sp>
        <p:sp>
          <p:nvSpPr>
            <p:cNvPr id="11" name="Freeform 418">
              <a:extLst>
                <a:ext uri="{FF2B5EF4-FFF2-40B4-BE49-F238E27FC236}">
                  <a16:creationId xmlns:a16="http://schemas.microsoft.com/office/drawing/2014/main" id="{4A889F46-5725-58FF-A726-7661272C7E90}"/>
                </a:ext>
              </a:extLst>
            </p:cNvPr>
            <p:cNvSpPr/>
            <p:nvPr/>
          </p:nvSpPr>
          <p:spPr>
            <a:xfrm>
              <a:off x="2171088" y="6217728"/>
              <a:ext cx="255077" cy="27427"/>
            </a:xfrm>
            <a:custGeom>
              <a:avLst/>
              <a:gdLst>
                <a:gd name="connsiteX0" fmla="*/ 241363 w 255077"/>
                <a:gd name="connsiteY0" fmla="*/ 0 h 27427"/>
                <a:gd name="connsiteX1" fmla="*/ 13714 w 255077"/>
                <a:gd name="connsiteY1" fmla="*/ 0 h 27427"/>
                <a:gd name="connsiteX2" fmla="*/ 0 w 255077"/>
                <a:gd name="connsiteY2" fmla="*/ 13714 h 27427"/>
                <a:gd name="connsiteX3" fmla="*/ 13714 w 255077"/>
                <a:gd name="connsiteY3" fmla="*/ 27428 h 27427"/>
                <a:gd name="connsiteX4" fmla="*/ 241363 w 255077"/>
                <a:gd name="connsiteY4" fmla="*/ 27428 h 27427"/>
                <a:gd name="connsiteX5" fmla="*/ 255077 w 255077"/>
                <a:gd name="connsiteY5" fmla="*/ 13714 h 27427"/>
                <a:gd name="connsiteX6" fmla="*/ 241363 w 255077"/>
                <a:gd name="connsiteY6" fmla="*/ 0 h 27427"/>
                <a:gd name="connsiteX7" fmla="*/ 241363 w 255077"/>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77" h="27427">
                  <a:moveTo>
                    <a:pt x="241363" y="0"/>
                  </a:moveTo>
                  <a:lnTo>
                    <a:pt x="13714" y="0"/>
                  </a:lnTo>
                  <a:cubicBezTo>
                    <a:pt x="5486" y="0"/>
                    <a:pt x="0" y="5486"/>
                    <a:pt x="0" y="13714"/>
                  </a:cubicBezTo>
                  <a:cubicBezTo>
                    <a:pt x="0" y="21942"/>
                    <a:pt x="5486" y="27428"/>
                    <a:pt x="13714" y="27428"/>
                  </a:cubicBezTo>
                  <a:lnTo>
                    <a:pt x="241363" y="27428"/>
                  </a:lnTo>
                  <a:cubicBezTo>
                    <a:pt x="249592" y="27428"/>
                    <a:pt x="255077" y="21942"/>
                    <a:pt x="255077" y="13714"/>
                  </a:cubicBezTo>
                  <a:cubicBezTo>
                    <a:pt x="252335" y="5486"/>
                    <a:pt x="246849" y="0"/>
                    <a:pt x="241363" y="0"/>
                  </a:cubicBezTo>
                  <a:lnTo>
                    <a:pt x="241363" y="0"/>
                  </a:lnTo>
                  <a:close/>
                </a:path>
              </a:pathLst>
            </a:custGeom>
            <a:solidFill>
              <a:srgbClr val="000000"/>
            </a:solidFill>
            <a:ln w="27426" cap="flat">
              <a:noFill/>
              <a:prstDash val="solid"/>
              <a:miter/>
            </a:ln>
          </p:spPr>
          <p:txBody>
            <a:bodyPr rtlCol="0" anchor="ctr"/>
            <a:lstStyle/>
            <a:p>
              <a:endParaRPr lang="en-US"/>
            </a:p>
          </p:txBody>
        </p:sp>
        <p:sp>
          <p:nvSpPr>
            <p:cNvPr id="12" name="Freeform 419">
              <a:extLst>
                <a:ext uri="{FF2B5EF4-FFF2-40B4-BE49-F238E27FC236}">
                  <a16:creationId xmlns:a16="http://schemas.microsoft.com/office/drawing/2014/main" id="{A1F9C9F1-5DF4-8933-2AB4-3D9371FA5B11}"/>
                </a:ext>
              </a:extLst>
            </p:cNvPr>
            <p:cNvSpPr/>
            <p:nvPr/>
          </p:nvSpPr>
          <p:spPr>
            <a:xfrm>
              <a:off x="2171088" y="6294525"/>
              <a:ext cx="255077" cy="27427"/>
            </a:xfrm>
            <a:custGeom>
              <a:avLst/>
              <a:gdLst>
                <a:gd name="connsiteX0" fmla="*/ 241363 w 255077"/>
                <a:gd name="connsiteY0" fmla="*/ 0 h 27427"/>
                <a:gd name="connsiteX1" fmla="*/ 13714 w 255077"/>
                <a:gd name="connsiteY1" fmla="*/ 0 h 27427"/>
                <a:gd name="connsiteX2" fmla="*/ 0 w 255077"/>
                <a:gd name="connsiteY2" fmla="*/ 13714 h 27427"/>
                <a:gd name="connsiteX3" fmla="*/ 13714 w 255077"/>
                <a:gd name="connsiteY3" fmla="*/ 27428 h 27427"/>
                <a:gd name="connsiteX4" fmla="*/ 241363 w 255077"/>
                <a:gd name="connsiteY4" fmla="*/ 27428 h 27427"/>
                <a:gd name="connsiteX5" fmla="*/ 255077 w 255077"/>
                <a:gd name="connsiteY5" fmla="*/ 13714 h 27427"/>
                <a:gd name="connsiteX6" fmla="*/ 241363 w 255077"/>
                <a:gd name="connsiteY6" fmla="*/ 0 h 27427"/>
                <a:gd name="connsiteX7" fmla="*/ 241363 w 255077"/>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77" h="27427">
                  <a:moveTo>
                    <a:pt x="241363" y="0"/>
                  </a:moveTo>
                  <a:lnTo>
                    <a:pt x="13714" y="0"/>
                  </a:lnTo>
                  <a:cubicBezTo>
                    <a:pt x="5486" y="0"/>
                    <a:pt x="0" y="5486"/>
                    <a:pt x="0" y="13714"/>
                  </a:cubicBezTo>
                  <a:cubicBezTo>
                    <a:pt x="0" y="21943"/>
                    <a:pt x="5486" y="27428"/>
                    <a:pt x="13714" y="27428"/>
                  </a:cubicBezTo>
                  <a:lnTo>
                    <a:pt x="241363" y="27428"/>
                  </a:lnTo>
                  <a:cubicBezTo>
                    <a:pt x="249592" y="27428"/>
                    <a:pt x="255077" y="21943"/>
                    <a:pt x="255077" y="13714"/>
                  </a:cubicBezTo>
                  <a:cubicBezTo>
                    <a:pt x="252335" y="5486"/>
                    <a:pt x="246849" y="0"/>
                    <a:pt x="241363" y="0"/>
                  </a:cubicBezTo>
                  <a:lnTo>
                    <a:pt x="241363" y="0"/>
                  </a:lnTo>
                  <a:close/>
                </a:path>
              </a:pathLst>
            </a:custGeom>
            <a:solidFill>
              <a:srgbClr val="000000"/>
            </a:solidFill>
            <a:ln w="27426" cap="flat">
              <a:noFill/>
              <a:prstDash val="solid"/>
              <a:miter/>
            </a:ln>
          </p:spPr>
          <p:txBody>
            <a:bodyPr rtlCol="0" anchor="ctr"/>
            <a:lstStyle/>
            <a:p>
              <a:endParaRPr lang="en-US"/>
            </a:p>
          </p:txBody>
        </p:sp>
        <p:sp>
          <p:nvSpPr>
            <p:cNvPr id="13" name="Freeform 420">
              <a:extLst>
                <a:ext uri="{FF2B5EF4-FFF2-40B4-BE49-F238E27FC236}">
                  <a16:creationId xmlns:a16="http://schemas.microsoft.com/office/drawing/2014/main" id="{3B3FDC40-748C-9E4E-28AF-D8729C86CABE}"/>
                </a:ext>
              </a:extLst>
            </p:cNvPr>
            <p:cNvSpPr/>
            <p:nvPr/>
          </p:nvSpPr>
          <p:spPr>
            <a:xfrm>
              <a:off x="2171088" y="6365837"/>
              <a:ext cx="178279" cy="27427"/>
            </a:xfrm>
            <a:custGeom>
              <a:avLst/>
              <a:gdLst>
                <a:gd name="connsiteX0" fmla="*/ 13714 w 178279"/>
                <a:gd name="connsiteY0" fmla="*/ 27428 h 27427"/>
                <a:gd name="connsiteX1" fmla="*/ 164566 w 178279"/>
                <a:gd name="connsiteY1" fmla="*/ 27428 h 27427"/>
                <a:gd name="connsiteX2" fmla="*/ 178280 w 178279"/>
                <a:gd name="connsiteY2" fmla="*/ 13714 h 27427"/>
                <a:gd name="connsiteX3" fmla="*/ 164566 w 178279"/>
                <a:gd name="connsiteY3" fmla="*/ 0 h 27427"/>
                <a:gd name="connsiteX4" fmla="*/ 13714 w 178279"/>
                <a:gd name="connsiteY4" fmla="*/ 0 h 27427"/>
                <a:gd name="connsiteX5" fmla="*/ 0 w 178279"/>
                <a:gd name="connsiteY5" fmla="*/ 13714 h 27427"/>
                <a:gd name="connsiteX6" fmla="*/ 13714 w 178279"/>
                <a:gd name="connsiteY6" fmla="*/ 27428 h 27427"/>
                <a:gd name="connsiteX7" fmla="*/ 13714 w 178279"/>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279" h="27427">
                  <a:moveTo>
                    <a:pt x="13714" y="27428"/>
                  </a:moveTo>
                  <a:lnTo>
                    <a:pt x="164566" y="27428"/>
                  </a:lnTo>
                  <a:cubicBezTo>
                    <a:pt x="172794" y="27428"/>
                    <a:pt x="178280" y="21943"/>
                    <a:pt x="178280" y="13714"/>
                  </a:cubicBezTo>
                  <a:cubicBezTo>
                    <a:pt x="178280" y="5486"/>
                    <a:pt x="172794" y="0"/>
                    <a:pt x="164566" y="0"/>
                  </a:cubicBezTo>
                  <a:lnTo>
                    <a:pt x="13714" y="0"/>
                  </a:lnTo>
                  <a:cubicBezTo>
                    <a:pt x="5486" y="0"/>
                    <a:pt x="0" y="5486"/>
                    <a:pt x="0" y="13714"/>
                  </a:cubicBezTo>
                  <a:cubicBezTo>
                    <a:pt x="0" y="21943"/>
                    <a:pt x="5486" y="27428"/>
                    <a:pt x="13714" y="27428"/>
                  </a:cubicBezTo>
                  <a:lnTo>
                    <a:pt x="13714" y="27428"/>
                  </a:lnTo>
                  <a:close/>
                </a:path>
              </a:pathLst>
            </a:custGeom>
            <a:solidFill>
              <a:srgbClr val="000000"/>
            </a:solidFill>
            <a:ln w="27426" cap="flat">
              <a:noFill/>
              <a:prstDash val="solid"/>
              <a:miter/>
            </a:ln>
          </p:spPr>
          <p:txBody>
            <a:bodyPr rtlCol="0" anchor="ctr"/>
            <a:lstStyle/>
            <a:p>
              <a:endParaRPr lang="en-US"/>
            </a:p>
          </p:txBody>
        </p:sp>
        <p:sp>
          <p:nvSpPr>
            <p:cNvPr id="14" name="Freeform 421">
              <a:extLst>
                <a:ext uri="{FF2B5EF4-FFF2-40B4-BE49-F238E27FC236}">
                  <a16:creationId xmlns:a16="http://schemas.microsoft.com/office/drawing/2014/main" id="{9B76F998-284E-5651-5B86-AA0FA84981B5}"/>
                </a:ext>
              </a:extLst>
            </p:cNvPr>
            <p:cNvSpPr/>
            <p:nvPr/>
          </p:nvSpPr>
          <p:spPr>
            <a:xfrm>
              <a:off x="2171088" y="6442635"/>
              <a:ext cx="255077" cy="27427"/>
            </a:xfrm>
            <a:custGeom>
              <a:avLst/>
              <a:gdLst>
                <a:gd name="connsiteX0" fmla="*/ 13714 w 255077"/>
                <a:gd name="connsiteY0" fmla="*/ 27428 h 27427"/>
                <a:gd name="connsiteX1" fmla="*/ 241363 w 255077"/>
                <a:gd name="connsiteY1" fmla="*/ 27428 h 27427"/>
                <a:gd name="connsiteX2" fmla="*/ 255077 w 255077"/>
                <a:gd name="connsiteY2" fmla="*/ 13714 h 27427"/>
                <a:gd name="connsiteX3" fmla="*/ 241363 w 255077"/>
                <a:gd name="connsiteY3" fmla="*/ 0 h 27427"/>
                <a:gd name="connsiteX4" fmla="*/ 13714 w 255077"/>
                <a:gd name="connsiteY4" fmla="*/ 0 h 27427"/>
                <a:gd name="connsiteX5" fmla="*/ 0 w 255077"/>
                <a:gd name="connsiteY5" fmla="*/ 13714 h 27427"/>
                <a:gd name="connsiteX6" fmla="*/ 13714 w 255077"/>
                <a:gd name="connsiteY6" fmla="*/ 27428 h 27427"/>
                <a:gd name="connsiteX7" fmla="*/ 13714 w 25507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77" h="27427">
                  <a:moveTo>
                    <a:pt x="13714" y="27428"/>
                  </a:moveTo>
                  <a:lnTo>
                    <a:pt x="241363" y="27428"/>
                  </a:lnTo>
                  <a:cubicBezTo>
                    <a:pt x="249592" y="27428"/>
                    <a:pt x="255077" y="21942"/>
                    <a:pt x="255077" y="13714"/>
                  </a:cubicBezTo>
                  <a:cubicBezTo>
                    <a:pt x="255077" y="5485"/>
                    <a:pt x="249592" y="0"/>
                    <a:pt x="241363" y="0"/>
                  </a:cubicBezTo>
                  <a:lnTo>
                    <a:pt x="13714" y="0"/>
                  </a:lnTo>
                  <a:cubicBezTo>
                    <a:pt x="5486" y="0"/>
                    <a:pt x="0" y="5485"/>
                    <a:pt x="0" y="13714"/>
                  </a:cubicBezTo>
                  <a:cubicBezTo>
                    <a:pt x="0" y="21942"/>
                    <a:pt x="5486" y="27428"/>
                    <a:pt x="13714" y="27428"/>
                  </a:cubicBezTo>
                  <a:lnTo>
                    <a:pt x="13714" y="27428"/>
                  </a:lnTo>
                  <a:close/>
                </a:path>
              </a:pathLst>
            </a:custGeom>
            <a:solidFill>
              <a:srgbClr val="000000"/>
            </a:solidFill>
            <a:ln w="27426" cap="flat">
              <a:noFill/>
              <a:prstDash val="solid"/>
              <a:miter/>
            </a:ln>
          </p:spPr>
          <p:txBody>
            <a:bodyPr rtlCol="0" anchor="ctr"/>
            <a:lstStyle/>
            <a:p>
              <a:endParaRPr lang="en-US"/>
            </a:p>
          </p:txBody>
        </p:sp>
        <p:sp>
          <p:nvSpPr>
            <p:cNvPr id="15" name="Freeform 422">
              <a:extLst>
                <a:ext uri="{FF2B5EF4-FFF2-40B4-BE49-F238E27FC236}">
                  <a16:creationId xmlns:a16="http://schemas.microsoft.com/office/drawing/2014/main" id="{82168846-6A79-039A-B917-9BA8BF95065E}"/>
                </a:ext>
              </a:extLst>
            </p:cNvPr>
            <p:cNvSpPr/>
            <p:nvPr/>
          </p:nvSpPr>
          <p:spPr>
            <a:xfrm>
              <a:off x="2171088" y="6140931"/>
              <a:ext cx="60341" cy="27427"/>
            </a:xfrm>
            <a:custGeom>
              <a:avLst/>
              <a:gdLst>
                <a:gd name="connsiteX0" fmla="*/ 13714 w 60341"/>
                <a:gd name="connsiteY0" fmla="*/ 27428 h 27427"/>
                <a:gd name="connsiteX1" fmla="*/ 46627 w 60341"/>
                <a:gd name="connsiteY1" fmla="*/ 27428 h 27427"/>
                <a:gd name="connsiteX2" fmla="*/ 60341 w 60341"/>
                <a:gd name="connsiteY2" fmla="*/ 13714 h 27427"/>
                <a:gd name="connsiteX3" fmla="*/ 46627 w 60341"/>
                <a:gd name="connsiteY3" fmla="*/ 0 h 27427"/>
                <a:gd name="connsiteX4" fmla="*/ 13714 w 60341"/>
                <a:gd name="connsiteY4" fmla="*/ 0 h 27427"/>
                <a:gd name="connsiteX5" fmla="*/ 0 w 60341"/>
                <a:gd name="connsiteY5" fmla="*/ 13714 h 27427"/>
                <a:gd name="connsiteX6" fmla="*/ 13714 w 60341"/>
                <a:gd name="connsiteY6" fmla="*/ 27428 h 27427"/>
                <a:gd name="connsiteX7" fmla="*/ 13714 w 60341"/>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341" h="27427">
                  <a:moveTo>
                    <a:pt x="13714" y="27428"/>
                  </a:moveTo>
                  <a:lnTo>
                    <a:pt x="46627" y="27428"/>
                  </a:lnTo>
                  <a:cubicBezTo>
                    <a:pt x="54855" y="27428"/>
                    <a:pt x="60341" y="21942"/>
                    <a:pt x="60341" y="13714"/>
                  </a:cubicBezTo>
                  <a:cubicBezTo>
                    <a:pt x="60341" y="5485"/>
                    <a:pt x="54855" y="0"/>
                    <a:pt x="46627" y="0"/>
                  </a:cubicBezTo>
                  <a:lnTo>
                    <a:pt x="13714" y="0"/>
                  </a:lnTo>
                  <a:cubicBezTo>
                    <a:pt x="5486" y="0"/>
                    <a:pt x="0" y="5485"/>
                    <a:pt x="0" y="13714"/>
                  </a:cubicBezTo>
                  <a:cubicBezTo>
                    <a:pt x="0" y="21942"/>
                    <a:pt x="5486" y="27428"/>
                    <a:pt x="13714" y="27428"/>
                  </a:cubicBezTo>
                  <a:lnTo>
                    <a:pt x="13714" y="27428"/>
                  </a:lnTo>
                  <a:close/>
                </a:path>
              </a:pathLst>
            </a:custGeom>
            <a:solidFill>
              <a:srgbClr val="000000"/>
            </a:solidFill>
            <a:ln w="27426" cap="flat">
              <a:noFill/>
              <a:prstDash val="solid"/>
              <a:miter/>
            </a:ln>
          </p:spPr>
          <p:txBody>
            <a:bodyPr rtlCol="0" anchor="ctr"/>
            <a:lstStyle/>
            <a:p>
              <a:endParaRPr lang="en-US"/>
            </a:p>
          </p:txBody>
        </p:sp>
        <p:sp>
          <p:nvSpPr>
            <p:cNvPr id="16" name="Freeform 423">
              <a:extLst>
                <a:ext uri="{FF2B5EF4-FFF2-40B4-BE49-F238E27FC236}">
                  <a16:creationId xmlns:a16="http://schemas.microsoft.com/office/drawing/2014/main" id="{F953E8C4-33A0-A84F-512D-E73C4EF5948A}"/>
                </a:ext>
              </a:extLst>
            </p:cNvPr>
            <p:cNvSpPr/>
            <p:nvPr/>
          </p:nvSpPr>
          <p:spPr>
            <a:xfrm>
              <a:off x="2371309" y="6368580"/>
              <a:ext cx="54855" cy="27427"/>
            </a:xfrm>
            <a:custGeom>
              <a:avLst/>
              <a:gdLst>
                <a:gd name="connsiteX0" fmla="*/ 41142 w 54855"/>
                <a:gd name="connsiteY0" fmla="*/ 0 h 27427"/>
                <a:gd name="connsiteX1" fmla="*/ 13714 w 54855"/>
                <a:gd name="connsiteY1" fmla="*/ 0 h 27427"/>
                <a:gd name="connsiteX2" fmla="*/ 0 w 54855"/>
                <a:gd name="connsiteY2" fmla="*/ 13714 h 27427"/>
                <a:gd name="connsiteX3" fmla="*/ 13714 w 54855"/>
                <a:gd name="connsiteY3" fmla="*/ 27428 h 27427"/>
                <a:gd name="connsiteX4" fmla="*/ 41142 w 54855"/>
                <a:gd name="connsiteY4" fmla="*/ 27428 h 27427"/>
                <a:gd name="connsiteX5" fmla="*/ 54855 w 54855"/>
                <a:gd name="connsiteY5" fmla="*/ 13714 h 27427"/>
                <a:gd name="connsiteX6" fmla="*/ 41142 w 54855"/>
                <a:gd name="connsiteY6" fmla="*/ 0 h 27427"/>
                <a:gd name="connsiteX7" fmla="*/ 41142 w 54855"/>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55" h="27427">
                  <a:moveTo>
                    <a:pt x="41142" y="0"/>
                  </a:moveTo>
                  <a:lnTo>
                    <a:pt x="13714" y="0"/>
                  </a:lnTo>
                  <a:cubicBezTo>
                    <a:pt x="5486" y="0"/>
                    <a:pt x="0" y="5486"/>
                    <a:pt x="0" y="13714"/>
                  </a:cubicBezTo>
                  <a:cubicBezTo>
                    <a:pt x="0" y="21942"/>
                    <a:pt x="5486" y="27428"/>
                    <a:pt x="13714" y="27428"/>
                  </a:cubicBezTo>
                  <a:lnTo>
                    <a:pt x="41142" y="27428"/>
                  </a:lnTo>
                  <a:cubicBezTo>
                    <a:pt x="49370" y="27428"/>
                    <a:pt x="54855" y="21942"/>
                    <a:pt x="54855" y="13714"/>
                  </a:cubicBezTo>
                  <a:cubicBezTo>
                    <a:pt x="52113" y="5486"/>
                    <a:pt x="46627" y="0"/>
                    <a:pt x="41142" y="0"/>
                  </a:cubicBezTo>
                  <a:lnTo>
                    <a:pt x="41142" y="0"/>
                  </a:lnTo>
                  <a:close/>
                </a:path>
              </a:pathLst>
            </a:custGeom>
            <a:solidFill>
              <a:srgbClr val="000000"/>
            </a:solidFill>
            <a:ln w="27426" cap="flat">
              <a:noFill/>
              <a:prstDash val="solid"/>
              <a:miter/>
            </a:ln>
          </p:spPr>
          <p:txBody>
            <a:bodyPr rtlCol="0" anchor="ctr"/>
            <a:lstStyle/>
            <a:p>
              <a:endParaRPr lang="en-US"/>
            </a:p>
          </p:txBody>
        </p:sp>
        <p:sp>
          <p:nvSpPr>
            <p:cNvPr id="17" name="Freeform 424">
              <a:extLst>
                <a:ext uri="{FF2B5EF4-FFF2-40B4-BE49-F238E27FC236}">
                  <a16:creationId xmlns:a16="http://schemas.microsoft.com/office/drawing/2014/main" id="{356DBD46-CD41-66F1-5F96-235DD7D7B27E}"/>
                </a:ext>
              </a:extLst>
            </p:cNvPr>
            <p:cNvSpPr/>
            <p:nvPr/>
          </p:nvSpPr>
          <p:spPr>
            <a:xfrm>
              <a:off x="2692213" y="6066876"/>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6"/>
                    <a:pt x="71312" y="0"/>
                    <a:pt x="63083" y="0"/>
                  </a:cubicBezTo>
                  <a:lnTo>
                    <a:pt x="13714" y="0"/>
                  </a:lnTo>
                  <a:cubicBezTo>
                    <a:pt x="5486" y="0"/>
                    <a:pt x="0" y="5486"/>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endParaRPr lang="en-US"/>
            </a:p>
          </p:txBody>
        </p:sp>
        <p:sp>
          <p:nvSpPr>
            <p:cNvPr id="18" name="Freeform 425">
              <a:extLst>
                <a:ext uri="{FF2B5EF4-FFF2-40B4-BE49-F238E27FC236}">
                  <a16:creationId xmlns:a16="http://schemas.microsoft.com/office/drawing/2014/main" id="{AD9EA4F7-1347-B2BE-EA76-A29E0A3C8CC5}"/>
                </a:ext>
              </a:extLst>
            </p:cNvPr>
            <p:cNvSpPr/>
            <p:nvPr/>
          </p:nvSpPr>
          <p:spPr>
            <a:xfrm>
              <a:off x="2692213" y="6140931"/>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5"/>
                    <a:pt x="71312" y="0"/>
                    <a:pt x="63083" y="0"/>
                  </a:cubicBezTo>
                  <a:lnTo>
                    <a:pt x="13714" y="0"/>
                  </a:lnTo>
                  <a:cubicBezTo>
                    <a:pt x="5486" y="0"/>
                    <a:pt x="0" y="5485"/>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endParaRPr lang="en-US"/>
            </a:p>
          </p:txBody>
        </p:sp>
        <p:sp>
          <p:nvSpPr>
            <p:cNvPr id="19" name="Freeform 426">
              <a:extLst>
                <a:ext uri="{FF2B5EF4-FFF2-40B4-BE49-F238E27FC236}">
                  <a16:creationId xmlns:a16="http://schemas.microsoft.com/office/drawing/2014/main" id="{BA278ABB-5EAE-B5F2-8992-5EF0A62F8297}"/>
                </a:ext>
              </a:extLst>
            </p:cNvPr>
            <p:cNvSpPr/>
            <p:nvPr/>
          </p:nvSpPr>
          <p:spPr>
            <a:xfrm>
              <a:off x="2692213" y="6217728"/>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6"/>
                    <a:pt x="71312" y="0"/>
                    <a:pt x="63083" y="0"/>
                  </a:cubicBezTo>
                  <a:lnTo>
                    <a:pt x="13714" y="0"/>
                  </a:lnTo>
                  <a:cubicBezTo>
                    <a:pt x="5486" y="0"/>
                    <a:pt x="0" y="5486"/>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endParaRPr lang="en-US"/>
            </a:p>
          </p:txBody>
        </p:sp>
        <p:sp>
          <p:nvSpPr>
            <p:cNvPr id="20" name="Freeform 427">
              <a:extLst>
                <a:ext uri="{FF2B5EF4-FFF2-40B4-BE49-F238E27FC236}">
                  <a16:creationId xmlns:a16="http://schemas.microsoft.com/office/drawing/2014/main" id="{314A43AD-5FE1-FA0E-C333-80DE10F6597B}"/>
                </a:ext>
              </a:extLst>
            </p:cNvPr>
            <p:cNvSpPr/>
            <p:nvPr/>
          </p:nvSpPr>
          <p:spPr>
            <a:xfrm>
              <a:off x="2692213" y="6291783"/>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5"/>
                    <a:pt x="71312" y="0"/>
                    <a:pt x="63083" y="0"/>
                  </a:cubicBezTo>
                  <a:lnTo>
                    <a:pt x="13714" y="0"/>
                  </a:lnTo>
                  <a:cubicBezTo>
                    <a:pt x="5486" y="0"/>
                    <a:pt x="0" y="5485"/>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endParaRPr lang="en-US"/>
            </a:p>
          </p:txBody>
        </p:sp>
        <p:sp>
          <p:nvSpPr>
            <p:cNvPr id="21" name="Freeform 428">
              <a:extLst>
                <a:ext uri="{FF2B5EF4-FFF2-40B4-BE49-F238E27FC236}">
                  <a16:creationId xmlns:a16="http://schemas.microsoft.com/office/drawing/2014/main" id="{7C5E7162-FE94-777D-6356-2AFE71246C74}"/>
                </a:ext>
              </a:extLst>
            </p:cNvPr>
            <p:cNvSpPr/>
            <p:nvPr/>
          </p:nvSpPr>
          <p:spPr>
            <a:xfrm>
              <a:off x="2692213" y="6442635"/>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5"/>
                    <a:pt x="71312" y="0"/>
                    <a:pt x="63083" y="0"/>
                  </a:cubicBezTo>
                  <a:lnTo>
                    <a:pt x="13714" y="0"/>
                  </a:lnTo>
                  <a:cubicBezTo>
                    <a:pt x="5486" y="0"/>
                    <a:pt x="0" y="5485"/>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endParaRPr lang="en-US"/>
            </a:p>
          </p:txBody>
        </p:sp>
        <p:sp>
          <p:nvSpPr>
            <p:cNvPr id="22" name="Freeform 429">
              <a:extLst>
                <a:ext uri="{FF2B5EF4-FFF2-40B4-BE49-F238E27FC236}">
                  <a16:creationId xmlns:a16="http://schemas.microsoft.com/office/drawing/2014/main" id="{BF1B0DB2-09DE-53A6-E703-BAB522D226C4}"/>
                </a:ext>
              </a:extLst>
            </p:cNvPr>
            <p:cNvSpPr/>
            <p:nvPr/>
          </p:nvSpPr>
          <p:spPr>
            <a:xfrm>
              <a:off x="2692213" y="6365837"/>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3"/>
                    <a:pt x="76797" y="13714"/>
                  </a:cubicBezTo>
                  <a:cubicBezTo>
                    <a:pt x="76797" y="5486"/>
                    <a:pt x="71312" y="0"/>
                    <a:pt x="63083" y="0"/>
                  </a:cubicBezTo>
                  <a:lnTo>
                    <a:pt x="13714" y="0"/>
                  </a:lnTo>
                  <a:cubicBezTo>
                    <a:pt x="5486" y="0"/>
                    <a:pt x="0" y="5486"/>
                    <a:pt x="0" y="13714"/>
                  </a:cubicBezTo>
                  <a:cubicBezTo>
                    <a:pt x="2743" y="21943"/>
                    <a:pt x="8228" y="27428"/>
                    <a:pt x="13714" y="27428"/>
                  </a:cubicBezTo>
                  <a:lnTo>
                    <a:pt x="13714" y="27428"/>
                  </a:lnTo>
                  <a:close/>
                </a:path>
              </a:pathLst>
            </a:custGeom>
            <a:solidFill>
              <a:srgbClr val="000000"/>
            </a:solidFill>
            <a:ln w="27426" cap="flat">
              <a:noFill/>
              <a:prstDash val="solid"/>
              <a:miter/>
            </a:ln>
          </p:spPr>
          <p:txBody>
            <a:bodyPr rtlCol="0" anchor="ctr"/>
            <a:lstStyle/>
            <a:p>
              <a:endParaRPr lang="en-US"/>
            </a:p>
          </p:txBody>
        </p:sp>
      </p:grpSp>
    </p:spTree>
    <p:extLst>
      <p:ext uri="{BB962C8B-B14F-4D97-AF65-F5344CB8AC3E}">
        <p14:creationId xmlns:p14="http://schemas.microsoft.com/office/powerpoint/2010/main" val="855107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714836"/>
            <a:ext cx="7908298" cy="3849918"/>
          </a:xfrm>
        </p:spPr>
        <p:txBody>
          <a:bodyPr lIns="91440" tIns="45720" rIns="91440" bIns="45720" anchor="t"/>
          <a:lstStyle/>
          <a:p>
            <a:pPr marL="0" indent="0" algn="l"/>
            <a:r>
              <a:rPr lang="en-US" b="1" i="0" dirty="0">
                <a:effectLst/>
              </a:rPr>
              <a:t>Ethically sourced</a:t>
            </a:r>
            <a:r>
              <a:rPr lang="en-US" b="0" i="0" dirty="0">
                <a:effectLst/>
              </a:rPr>
              <a:t> means that products and services from each point of a business's supply chain are obtained in an ethical way</a:t>
            </a:r>
            <a:r>
              <a:rPr lang="en-US" dirty="0"/>
              <a:t>.</a:t>
            </a:r>
            <a:r>
              <a:rPr lang="en-US" b="0" i="0" dirty="0">
                <a:effectLst/>
              </a:rPr>
              <a:t> </a:t>
            </a:r>
            <a:r>
              <a:rPr lang="en-US" dirty="0"/>
              <a:t>This</a:t>
            </a:r>
            <a:r>
              <a:rPr lang="en-US" b="0" i="0" dirty="0">
                <a:effectLst/>
              </a:rPr>
              <a:t> includes upholding rights, decent working conditions, health and safety, good business ethics and more.</a:t>
            </a:r>
            <a:endParaRPr lang="en-US" dirty="0"/>
          </a:p>
          <a:p>
            <a:pPr marL="0" indent="0"/>
            <a:r>
              <a:rPr lang="en-US" b="1" i="0" dirty="0">
                <a:effectLst/>
              </a:rPr>
              <a:t>Ethical </a:t>
            </a:r>
            <a:r>
              <a:rPr lang="en-US" b="1" dirty="0"/>
              <a:t>Production</a:t>
            </a:r>
            <a:r>
              <a:rPr lang="en-US" dirty="0"/>
              <a:t> </a:t>
            </a:r>
            <a:r>
              <a:rPr lang="en-US" b="0" i="0" dirty="0">
                <a:effectLst/>
              </a:rPr>
              <a:t>is achieved when the manufacturing process </a:t>
            </a:r>
            <a:r>
              <a:rPr lang="en-US" dirty="0" err="1"/>
              <a:t>prioritises</a:t>
            </a:r>
            <a:r>
              <a:rPr lang="en-US" b="0" i="0" dirty="0">
                <a:effectLst/>
              </a:rPr>
              <a:t> good health for all parties involved, including the environment, workers, and consumers. Products that are designed and created with sustainable materials and have a positive impact on communities are products of ethical manufacturing.</a:t>
            </a:r>
            <a:endParaRPr lang="en-US" dirty="0">
              <a:cs typeface="Calibri" panose="020F0502020204030204"/>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b="1"/>
              <a:t>What is ethical Sourcing &amp; Production</a:t>
            </a:r>
          </a:p>
        </p:txBody>
      </p:sp>
      <p:grpSp>
        <p:nvGrpSpPr>
          <p:cNvPr id="13" name="Graphic 3">
            <a:extLst>
              <a:ext uri="{FF2B5EF4-FFF2-40B4-BE49-F238E27FC236}">
                <a16:creationId xmlns:a16="http://schemas.microsoft.com/office/drawing/2014/main" id="{B77C8DA0-9A0F-CCB5-8A30-21FB6079CDC4}"/>
              </a:ext>
            </a:extLst>
          </p:cNvPr>
          <p:cNvGrpSpPr/>
          <p:nvPr/>
        </p:nvGrpSpPr>
        <p:grpSpPr>
          <a:xfrm>
            <a:off x="9285784" y="3825282"/>
            <a:ext cx="1340905" cy="1280439"/>
            <a:chOff x="10407709" y="5371716"/>
            <a:chExt cx="1086136" cy="1037162"/>
          </a:xfrm>
        </p:grpSpPr>
        <p:sp>
          <p:nvSpPr>
            <p:cNvPr id="3" name="Freeform 559">
              <a:extLst>
                <a:ext uri="{FF2B5EF4-FFF2-40B4-BE49-F238E27FC236}">
                  <a16:creationId xmlns:a16="http://schemas.microsoft.com/office/drawing/2014/main" id="{935C31EB-E330-8E3D-1305-02F4F2F972B8}"/>
                </a:ext>
              </a:extLst>
            </p:cNvPr>
            <p:cNvSpPr/>
            <p:nvPr/>
          </p:nvSpPr>
          <p:spPr>
            <a:xfrm>
              <a:off x="11016927" y="5621447"/>
              <a:ext cx="177956" cy="194120"/>
            </a:xfrm>
            <a:custGeom>
              <a:avLst/>
              <a:gdLst>
                <a:gd name="connsiteX0" fmla="*/ 7905 w 177956"/>
                <a:gd name="connsiteY0" fmla="*/ 175795 h 194120"/>
                <a:gd name="connsiteX1" fmla="*/ 117615 w 177956"/>
                <a:gd name="connsiteY1" fmla="*/ 181281 h 194120"/>
                <a:gd name="connsiteX2" fmla="*/ 177956 w 177956"/>
                <a:gd name="connsiteY2" fmla="*/ 259 h 194120"/>
                <a:gd name="connsiteX3" fmla="*/ 18875 w 177956"/>
                <a:gd name="connsiteY3" fmla="*/ 52371 h 194120"/>
                <a:gd name="connsiteX4" fmla="*/ 7905 w 177956"/>
                <a:gd name="connsiteY4" fmla="*/ 175795 h 194120"/>
                <a:gd name="connsiteX5" fmla="*/ 7905 w 177956"/>
                <a:gd name="connsiteY5" fmla="*/ 175795 h 19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956" h="194120">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F79037"/>
            </a:solidFill>
            <a:ln w="27426" cap="flat">
              <a:noFill/>
              <a:prstDash val="solid"/>
              <a:miter/>
            </a:ln>
          </p:spPr>
          <p:txBody>
            <a:bodyPr rtlCol="0" anchor="ctr"/>
            <a:lstStyle/>
            <a:p>
              <a:endParaRPr lang="en-US"/>
            </a:p>
          </p:txBody>
        </p:sp>
        <p:sp>
          <p:nvSpPr>
            <p:cNvPr id="6" name="Freeform 560">
              <a:extLst>
                <a:ext uri="{FF2B5EF4-FFF2-40B4-BE49-F238E27FC236}">
                  <a16:creationId xmlns:a16="http://schemas.microsoft.com/office/drawing/2014/main" id="{0E6E180C-E494-009D-E1C8-38C57EEBFC6C}"/>
                </a:ext>
              </a:extLst>
            </p:cNvPr>
            <p:cNvSpPr/>
            <p:nvPr/>
          </p:nvSpPr>
          <p:spPr>
            <a:xfrm>
              <a:off x="10684499" y="5383085"/>
              <a:ext cx="218072" cy="198850"/>
            </a:xfrm>
            <a:custGeom>
              <a:avLst/>
              <a:gdLst>
                <a:gd name="connsiteX0" fmla="*/ 230 w 218072"/>
                <a:gd name="connsiteY0" fmla="*/ 0 h 198850"/>
                <a:gd name="connsiteX1" fmla="*/ 60571 w 218072"/>
                <a:gd name="connsiteY1" fmla="*/ 175537 h 198850"/>
                <a:gd name="connsiteX2" fmla="*/ 197709 w 218072"/>
                <a:gd name="connsiteY2" fmla="*/ 189251 h 198850"/>
                <a:gd name="connsiteX3" fmla="*/ 203194 w 218072"/>
                <a:gd name="connsiteY3" fmla="*/ 65827 h 198850"/>
                <a:gd name="connsiteX4" fmla="*/ 230 w 218072"/>
                <a:gd name="connsiteY4" fmla="*/ 0 h 198850"/>
                <a:gd name="connsiteX5" fmla="*/ 230 w 218072"/>
                <a:gd name="connsiteY5" fmla="*/ 0 h 19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72" h="198850">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F79037"/>
            </a:solidFill>
            <a:ln w="27426" cap="flat">
              <a:noFill/>
              <a:prstDash val="solid"/>
              <a:miter/>
            </a:ln>
          </p:spPr>
          <p:txBody>
            <a:bodyPr rtlCol="0" anchor="ctr"/>
            <a:lstStyle/>
            <a:p>
              <a:endParaRPr lang="en-US"/>
            </a:p>
          </p:txBody>
        </p:sp>
        <p:grpSp>
          <p:nvGrpSpPr>
            <p:cNvPr id="7" name="Graphic 3">
              <a:extLst>
                <a:ext uri="{FF2B5EF4-FFF2-40B4-BE49-F238E27FC236}">
                  <a16:creationId xmlns:a16="http://schemas.microsoft.com/office/drawing/2014/main" id="{A84190C1-D679-BC9D-D4D1-5A3375FB2C48}"/>
                </a:ext>
              </a:extLst>
            </p:cNvPr>
            <p:cNvGrpSpPr/>
            <p:nvPr/>
          </p:nvGrpSpPr>
          <p:grpSpPr>
            <a:xfrm>
              <a:off x="10407709" y="5371716"/>
              <a:ext cx="1086136" cy="1037162"/>
              <a:chOff x="10407709" y="5371716"/>
              <a:chExt cx="1086136" cy="1037162"/>
            </a:xfrm>
            <a:solidFill>
              <a:srgbClr val="000000"/>
            </a:solidFill>
          </p:grpSpPr>
          <p:grpSp>
            <p:nvGrpSpPr>
              <p:cNvPr id="8" name="Graphic 3">
                <a:extLst>
                  <a:ext uri="{FF2B5EF4-FFF2-40B4-BE49-F238E27FC236}">
                    <a16:creationId xmlns:a16="http://schemas.microsoft.com/office/drawing/2014/main" id="{416BBD94-275F-FD7C-61B3-80C355657E52}"/>
                  </a:ext>
                </a:extLst>
              </p:cNvPr>
              <p:cNvGrpSpPr/>
              <p:nvPr/>
            </p:nvGrpSpPr>
            <p:grpSpPr>
              <a:xfrm>
                <a:off x="10407709" y="5371716"/>
                <a:ext cx="1086136" cy="1037162"/>
                <a:chOff x="10407709" y="5371716"/>
                <a:chExt cx="1086136" cy="1037162"/>
              </a:xfrm>
              <a:solidFill>
                <a:srgbClr val="000000"/>
              </a:solidFill>
            </p:grpSpPr>
            <p:sp>
              <p:nvSpPr>
                <p:cNvPr id="10" name="Freeform 564">
                  <a:extLst>
                    <a:ext uri="{FF2B5EF4-FFF2-40B4-BE49-F238E27FC236}">
                      <a16:creationId xmlns:a16="http://schemas.microsoft.com/office/drawing/2014/main" id="{447A3E0B-74DD-2560-27CC-D2BBA7A1B451}"/>
                    </a:ext>
                  </a:extLst>
                </p:cNvPr>
                <p:cNvSpPr/>
                <p:nvPr/>
              </p:nvSpPr>
              <p:spPr>
                <a:xfrm>
                  <a:off x="10407709" y="5876782"/>
                  <a:ext cx="1086136" cy="532096"/>
                </a:xfrm>
                <a:custGeom>
                  <a:avLst/>
                  <a:gdLst>
                    <a:gd name="connsiteX0" fmla="*/ 540326 w 1086136"/>
                    <a:gd name="connsiteY0" fmla="*/ 532097 h 532096"/>
                    <a:gd name="connsiteX1" fmla="*/ 430615 w 1086136"/>
                    <a:gd name="connsiteY1" fmla="*/ 510154 h 532096"/>
                    <a:gd name="connsiteX2" fmla="*/ 263306 w 1086136"/>
                    <a:gd name="connsiteY2" fmla="*/ 436100 h 532096"/>
                    <a:gd name="connsiteX3" fmla="*/ 71312 w 1086136"/>
                    <a:gd name="connsiteY3" fmla="*/ 386730 h 532096"/>
                    <a:gd name="connsiteX4" fmla="*/ 16457 w 1086136"/>
                    <a:gd name="connsiteY4" fmla="*/ 381245 h 532096"/>
                    <a:gd name="connsiteX5" fmla="*/ 0 w 1086136"/>
                    <a:gd name="connsiteY5" fmla="*/ 364788 h 532096"/>
                    <a:gd name="connsiteX6" fmla="*/ 0 w 1086136"/>
                    <a:gd name="connsiteY6" fmla="*/ 191993 h 532096"/>
                    <a:gd name="connsiteX7" fmla="*/ 2743 w 1086136"/>
                    <a:gd name="connsiteY7" fmla="*/ 181022 h 532096"/>
                    <a:gd name="connsiteX8" fmla="*/ 257820 w 1086136"/>
                    <a:gd name="connsiteY8" fmla="*/ 79541 h 532096"/>
                    <a:gd name="connsiteX9" fmla="*/ 452557 w 1086136"/>
                    <a:gd name="connsiteY9" fmla="*/ 159081 h 532096"/>
                    <a:gd name="connsiteX10" fmla="*/ 556782 w 1086136"/>
                    <a:gd name="connsiteY10" fmla="*/ 189251 h 532096"/>
                    <a:gd name="connsiteX11" fmla="*/ 724090 w 1086136"/>
                    <a:gd name="connsiteY11" fmla="*/ 189251 h 532096"/>
                    <a:gd name="connsiteX12" fmla="*/ 792660 w 1086136"/>
                    <a:gd name="connsiteY12" fmla="*/ 227650 h 532096"/>
                    <a:gd name="connsiteX13" fmla="*/ 938027 w 1086136"/>
                    <a:gd name="connsiteY13" fmla="*/ 60341 h 532096"/>
                    <a:gd name="connsiteX14" fmla="*/ 1058708 w 1086136"/>
                    <a:gd name="connsiteY14" fmla="*/ 0 h 532096"/>
                    <a:gd name="connsiteX15" fmla="*/ 1069679 w 1086136"/>
                    <a:gd name="connsiteY15" fmla="*/ 0 h 532096"/>
                    <a:gd name="connsiteX16" fmla="*/ 1083393 w 1086136"/>
                    <a:gd name="connsiteY16" fmla="*/ 8229 h 532096"/>
                    <a:gd name="connsiteX17" fmla="*/ 1086136 w 1086136"/>
                    <a:gd name="connsiteY17" fmla="*/ 24686 h 532096"/>
                    <a:gd name="connsiteX18" fmla="*/ 954484 w 1086136"/>
                    <a:gd name="connsiteY18" fmla="*/ 320904 h 532096"/>
                    <a:gd name="connsiteX19" fmla="*/ 798145 w 1086136"/>
                    <a:gd name="connsiteY19" fmla="*/ 452556 h 532096"/>
                    <a:gd name="connsiteX20" fmla="*/ 776204 w 1086136"/>
                    <a:gd name="connsiteY20" fmla="*/ 458042 h 532096"/>
                    <a:gd name="connsiteX21" fmla="*/ 641807 w 1086136"/>
                    <a:gd name="connsiteY21" fmla="*/ 512897 h 532096"/>
                    <a:gd name="connsiteX22" fmla="*/ 540326 w 1086136"/>
                    <a:gd name="connsiteY22" fmla="*/ 532097 h 532096"/>
                    <a:gd name="connsiteX23" fmla="*/ 540326 w 1086136"/>
                    <a:gd name="connsiteY23" fmla="*/ 532097 h 532096"/>
                    <a:gd name="connsiteX24" fmla="*/ 35656 w 1086136"/>
                    <a:gd name="connsiteY24" fmla="*/ 348331 h 532096"/>
                    <a:gd name="connsiteX25" fmla="*/ 74055 w 1086136"/>
                    <a:gd name="connsiteY25" fmla="*/ 351074 h 532096"/>
                    <a:gd name="connsiteX26" fmla="*/ 274277 w 1086136"/>
                    <a:gd name="connsiteY26" fmla="*/ 403186 h 532096"/>
                    <a:gd name="connsiteX27" fmla="*/ 441586 w 1086136"/>
                    <a:gd name="connsiteY27" fmla="*/ 477241 h 532096"/>
                    <a:gd name="connsiteX28" fmla="*/ 628094 w 1086136"/>
                    <a:gd name="connsiteY28" fmla="*/ 479983 h 532096"/>
                    <a:gd name="connsiteX29" fmla="*/ 762490 w 1086136"/>
                    <a:gd name="connsiteY29" fmla="*/ 425128 h 532096"/>
                    <a:gd name="connsiteX30" fmla="*/ 765232 w 1086136"/>
                    <a:gd name="connsiteY30" fmla="*/ 425128 h 532096"/>
                    <a:gd name="connsiteX31" fmla="*/ 789918 w 1086136"/>
                    <a:gd name="connsiteY31" fmla="*/ 419643 h 532096"/>
                    <a:gd name="connsiteX32" fmla="*/ 921570 w 1086136"/>
                    <a:gd name="connsiteY32" fmla="*/ 307190 h 532096"/>
                    <a:gd name="connsiteX33" fmla="*/ 1039509 w 1086136"/>
                    <a:gd name="connsiteY33" fmla="*/ 35656 h 532096"/>
                    <a:gd name="connsiteX34" fmla="*/ 962712 w 1086136"/>
                    <a:gd name="connsiteY34" fmla="*/ 82283 h 532096"/>
                    <a:gd name="connsiteX35" fmla="*/ 803631 w 1086136"/>
                    <a:gd name="connsiteY35" fmla="*/ 266048 h 532096"/>
                    <a:gd name="connsiteX36" fmla="*/ 803631 w 1086136"/>
                    <a:gd name="connsiteY36" fmla="*/ 268791 h 532096"/>
                    <a:gd name="connsiteX37" fmla="*/ 724090 w 1086136"/>
                    <a:gd name="connsiteY37" fmla="*/ 348331 h 532096"/>
                    <a:gd name="connsiteX38" fmla="*/ 490955 w 1086136"/>
                    <a:gd name="connsiteY38" fmla="*/ 348331 h 532096"/>
                    <a:gd name="connsiteX39" fmla="*/ 400444 w 1086136"/>
                    <a:gd name="connsiteY39" fmla="*/ 362045 h 532096"/>
                    <a:gd name="connsiteX40" fmla="*/ 394958 w 1086136"/>
                    <a:gd name="connsiteY40" fmla="*/ 345588 h 532096"/>
                    <a:gd name="connsiteX41" fmla="*/ 389473 w 1086136"/>
                    <a:gd name="connsiteY41" fmla="*/ 329131 h 532096"/>
                    <a:gd name="connsiteX42" fmla="*/ 389473 w 1086136"/>
                    <a:gd name="connsiteY42" fmla="*/ 329131 h 532096"/>
                    <a:gd name="connsiteX43" fmla="*/ 490955 w 1086136"/>
                    <a:gd name="connsiteY43" fmla="*/ 312676 h 532096"/>
                    <a:gd name="connsiteX44" fmla="*/ 724090 w 1086136"/>
                    <a:gd name="connsiteY44" fmla="*/ 312676 h 532096"/>
                    <a:gd name="connsiteX45" fmla="*/ 767975 w 1086136"/>
                    <a:gd name="connsiteY45" fmla="*/ 268791 h 532096"/>
                    <a:gd name="connsiteX46" fmla="*/ 724090 w 1086136"/>
                    <a:gd name="connsiteY46" fmla="*/ 224907 h 532096"/>
                    <a:gd name="connsiteX47" fmla="*/ 556782 w 1086136"/>
                    <a:gd name="connsiteY47" fmla="*/ 224907 h 532096"/>
                    <a:gd name="connsiteX48" fmla="*/ 433358 w 1086136"/>
                    <a:gd name="connsiteY48" fmla="*/ 189251 h 532096"/>
                    <a:gd name="connsiteX49" fmla="*/ 249592 w 1086136"/>
                    <a:gd name="connsiteY49" fmla="*/ 112453 h 532096"/>
                    <a:gd name="connsiteX50" fmla="*/ 35656 w 1086136"/>
                    <a:gd name="connsiteY50" fmla="*/ 194736 h 532096"/>
                    <a:gd name="connsiteX51" fmla="*/ 35656 w 1086136"/>
                    <a:gd name="connsiteY51" fmla="*/ 348331 h 532096"/>
                    <a:gd name="connsiteX52" fmla="*/ 35656 w 1086136"/>
                    <a:gd name="connsiteY52" fmla="*/ 348331 h 53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6136" h="53209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000000"/>
                </a:solidFill>
                <a:ln w="27426" cap="flat">
                  <a:noFill/>
                  <a:prstDash val="solid"/>
                  <a:miter/>
                </a:ln>
              </p:spPr>
              <p:txBody>
                <a:bodyPr rtlCol="0" anchor="ctr"/>
                <a:lstStyle/>
                <a:p>
                  <a:endParaRPr lang="en-US"/>
                </a:p>
              </p:txBody>
            </p:sp>
            <p:sp>
              <p:nvSpPr>
                <p:cNvPr id="11" name="Freeform 565">
                  <a:extLst>
                    <a:ext uri="{FF2B5EF4-FFF2-40B4-BE49-F238E27FC236}">
                      <a16:creationId xmlns:a16="http://schemas.microsoft.com/office/drawing/2014/main" id="{1CF9ED86-ABF7-2C6D-CA67-16E6E7461FE7}"/>
                    </a:ext>
                  </a:extLst>
                </p:cNvPr>
                <p:cNvSpPr/>
                <p:nvPr/>
              </p:nvSpPr>
              <p:spPr>
                <a:xfrm>
                  <a:off x="10994886" y="5609912"/>
                  <a:ext cx="249584" cy="264128"/>
                </a:xfrm>
                <a:custGeom>
                  <a:avLst/>
                  <a:gdLst>
                    <a:gd name="connsiteX0" fmla="*/ 109486 w 249584"/>
                    <a:gd name="connsiteY0" fmla="*/ 264128 h 264128"/>
                    <a:gd name="connsiteX1" fmla="*/ 18975 w 249584"/>
                    <a:gd name="connsiteY1" fmla="*/ 239443 h 264128"/>
                    <a:gd name="connsiteX2" fmla="*/ 10747 w 249584"/>
                    <a:gd name="connsiteY2" fmla="*/ 228472 h 264128"/>
                    <a:gd name="connsiteX3" fmla="*/ 27203 w 249584"/>
                    <a:gd name="connsiteY3" fmla="*/ 66649 h 264128"/>
                    <a:gd name="connsiteX4" fmla="*/ 232911 w 249584"/>
                    <a:gd name="connsiteY4" fmla="*/ 823 h 264128"/>
                    <a:gd name="connsiteX5" fmla="*/ 249368 w 249584"/>
                    <a:gd name="connsiteY5" fmla="*/ 17280 h 264128"/>
                    <a:gd name="connsiteX6" fmla="*/ 172571 w 249584"/>
                    <a:gd name="connsiteY6" fmla="*/ 244929 h 264128"/>
                    <a:gd name="connsiteX7" fmla="*/ 109486 w 249584"/>
                    <a:gd name="connsiteY7" fmla="*/ 264128 h 264128"/>
                    <a:gd name="connsiteX8" fmla="*/ 109486 w 249584"/>
                    <a:gd name="connsiteY8" fmla="*/ 264128 h 264128"/>
                    <a:gd name="connsiteX9" fmla="*/ 40917 w 249584"/>
                    <a:gd name="connsiteY9" fmla="*/ 209273 h 264128"/>
                    <a:gd name="connsiteX10" fmla="*/ 150628 w 249584"/>
                    <a:gd name="connsiteY10" fmla="*/ 214758 h 264128"/>
                    <a:gd name="connsiteX11" fmla="*/ 210969 w 249584"/>
                    <a:gd name="connsiteY11" fmla="*/ 33736 h 264128"/>
                    <a:gd name="connsiteX12" fmla="*/ 51889 w 249584"/>
                    <a:gd name="connsiteY12" fmla="*/ 85849 h 264128"/>
                    <a:gd name="connsiteX13" fmla="*/ 40917 w 249584"/>
                    <a:gd name="connsiteY13" fmla="*/ 209273 h 264128"/>
                    <a:gd name="connsiteX14" fmla="*/ 40917 w 249584"/>
                    <a:gd name="connsiteY14" fmla="*/ 209273 h 26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584" h="264128">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solidFill>
                  <a:srgbClr val="000000"/>
                </a:solidFill>
                <a:ln w="27426" cap="flat">
                  <a:noFill/>
                  <a:prstDash val="solid"/>
                  <a:miter/>
                </a:ln>
              </p:spPr>
              <p:txBody>
                <a:bodyPr rtlCol="0" anchor="ctr"/>
                <a:lstStyle/>
                <a:p>
                  <a:endParaRPr lang="en-US"/>
                </a:p>
              </p:txBody>
            </p:sp>
            <p:sp>
              <p:nvSpPr>
                <p:cNvPr id="12" name="Freeform 566">
                  <a:extLst>
                    <a:ext uri="{FF2B5EF4-FFF2-40B4-BE49-F238E27FC236}">
                      <a16:creationId xmlns:a16="http://schemas.microsoft.com/office/drawing/2014/main" id="{C30F1498-D10C-3113-F826-68AC7B20742D}"/>
                    </a:ext>
                  </a:extLst>
                </p:cNvPr>
                <p:cNvSpPr/>
                <p:nvPr/>
              </p:nvSpPr>
              <p:spPr>
                <a:xfrm>
                  <a:off x="10659296" y="5371716"/>
                  <a:ext cx="286439" cy="269189"/>
                </a:xfrm>
                <a:custGeom>
                  <a:avLst/>
                  <a:gdLst>
                    <a:gd name="connsiteX0" fmla="*/ 173542 w 286439"/>
                    <a:gd name="connsiteY0" fmla="*/ 269189 h 269189"/>
                    <a:gd name="connsiteX1" fmla="*/ 74802 w 286439"/>
                    <a:gd name="connsiteY1" fmla="*/ 239019 h 269189"/>
                    <a:gd name="connsiteX2" fmla="*/ 748 w 286439"/>
                    <a:gd name="connsiteY2" fmla="*/ 16855 h 269189"/>
                    <a:gd name="connsiteX3" fmla="*/ 17205 w 286439"/>
                    <a:gd name="connsiteY3" fmla="*/ 398 h 269189"/>
                    <a:gd name="connsiteX4" fmla="*/ 266796 w 286439"/>
                    <a:gd name="connsiteY4" fmla="*/ 82681 h 269189"/>
                    <a:gd name="connsiteX5" fmla="*/ 258568 w 286439"/>
                    <a:gd name="connsiteY5" fmla="*/ 249990 h 269189"/>
                    <a:gd name="connsiteX6" fmla="*/ 247597 w 286439"/>
                    <a:gd name="connsiteY6" fmla="*/ 258218 h 269189"/>
                    <a:gd name="connsiteX7" fmla="*/ 173542 w 286439"/>
                    <a:gd name="connsiteY7" fmla="*/ 269189 h 269189"/>
                    <a:gd name="connsiteX8" fmla="*/ 173542 w 286439"/>
                    <a:gd name="connsiteY8" fmla="*/ 269189 h 269189"/>
                    <a:gd name="connsiteX9" fmla="*/ 244854 w 286439"/>
                    <a:gd name="connsiteY9" fmla="*/ 239019 h 269189"/>
                    <a:gd name="connsiteX10" fmla="*/ 244854 w 286439"/>
                    <a:gd name="connsiteY10" fmla="*/ 239019 h 269189"/>
                    <a:gd name="connsiteX11" fmla="*/ 244854 w 286439"/>
                    <a:gd name="connsiteY11" fmla="*/ 239019 h 269189"/>
                    <a:gd name="connsiteX12" fmla="*/ 36404 w 286439"/>
                    <a:gd name="connsiteY12" fmla="*/ 36054 h 269189"/>
                    <a:gd name="connsiteX13" fmla="*/ 96745 w 286439"/>
                    <a:gd name="connsiteY13" fmla="*/ 211591 h 269189"/>
                    <a:gd name="connsiteX14" fmla="*/ 233883 w 286439"/>
                    <a:gd name="connsiteY14" fmla="*/ 225305 h 269189"/>
                    <a:gd name="connsiteX15" fmla="*/ 239368 w 286439"/>
                    <a:gd name="connsiteY15" fmla="*/ 101881 h 269189"/>
                    <a:gd name="connsiteX16" fmla="*/ 36404 w 286439"/>
                    <a:gd name="connsiteY16" fmla="*/ 36054 h 269189"/>
                    <a:gd name="connsiteX17" fmla="*/ 36404 w 286439"/>
                    <a:gd name="connsiteY17" fmla="*/ 36054 h 26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439" h="26918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solidFill>
                  <a:srgbClr val="000000"/>
                </a:solidFill>
                <a:ln w="27426" cap="flat">
                  <a:noFill/>
                  <a:prstDash val="solid"/>
                  <a:miter/>
                </a:ln>
              </p:spPr>
              <p:txBody>
                <a:bodyPr rtlCol="0" anchor="ctr"/>
                <a:lstStyle/>
                <a:p>
                  <a:endParaRPr lang="en-US"/>
                </a:p>
              </p:txBody>
            </p:sp>
          </p:grpSp>
          <p:sp>
            <p:nvSpPr>
              <p:cNvPr id="9" name="Freeform 563">
                <a:extLst>
                  <a:ext uri="{FF2B5EF4-FFF2-40B4-BE49-F238E27FC236}">
                    <a16:creationId xmlns:a16="http://schemas.microsoft.com/office/drawing/2014/main" id="{2B7E945B-6FAB-A4FB-28DB-BEC1306D601C}"/>
                  </a:ext>
                </a:extLst>
              </p:cNvPr>
              <p:cNvSpPr/>
              <p:nvPr/>
            </p:nvSpPr>
            <p:spPr>
              <a:xfrm>
                <a:off x="10770290" y="5482359"/>
                <a:ext cx="386306" cy="613843"/>
              </a:xfrm>
              <a:custGeom>
                <a:avLst/>
                <a:gdLst>
                  <a:gd name="connsiteX0" fmla="*/ 202430 w 386306"/>
                  <a:gd name="connsiteY0" fmla="*/ 613844 h 613843"/>
                  <a:gd name="connsiteX1" fmla="*/ 202430 w 386306"/>
                  <a:gd name="connsiteY1" fmla="*/ 613844 h 613843"/>
                  <a:gd name="connsiteX2" fmla="*/ 185973 w 386306"/>
                  <a:gd name="connsiteY2" fmla="*/ 594645 h 613843"/>
                  <a:gd name="connsiteX3" fmla="*/ 191459 w 386306"/>
                  <a:gd name="connsiteY3" fmla="*/ 534304 h 613843"/>
                  <a:gd name="connsiteX4" fmla="*/ 10436 w 386306"/>
                  <a:gd name="connsiteY4" fmla="*/ 35122 h 613843"/>
                  <a:gd name="connsiteX5" fmla="*/ 2208 w 386306"/>
                  <a:gd name="connsiteY5" fmla="*/ 10436 h 613843"/>
                  <a:gd name="connsiteX6" fmla="*/ 26893 w 386306"/>
                  <a:gd name="connsiteY6" fmla="*/ 2208 h 613843"/>
                  <a:gd name="connsiteX7" fmla="*/ 224372 w 386306"/>
                  <a:gd name="connsiteY7" fmla="*/ 345054 h 613843"/>
                  <a:gd name="connsiteX8" fmla="*/ 229858 w 386306"/>
                  <a:gd name="connsiteY8" fmla="*/ 391681 h 613843"/>
                  <a:gd name="connsiteX9" fmla="*/ 358768 w 386306"/>
                  <a:gd name="connsiteY9" fmla="*/ 221629 h 613843"/>
                  <a:gd name="connsiteX10" fmla="*/ 383453 w 386306"/>
                  <a:gd name="connsiteY10" fmla="*/ 227115 h 613843"/>
                  <a:gd name="connsiteX11" fmla="*/ 377967 w 386306"/>
                  <a:gd name="connsiteY11" fmla="*/ 251800 h 613843"/>
                  <a:gd name="connsiteX12" fmla="*/ 232601 w 386306"/>
                  <a:gd name="connsiteY12" fmla="*/ 531561 h 613843"/>
                  <a:gd name="connsiteX13" fmla="*/ 227115 w 386306"/>
                  <a:gd name="connsiteY13" fmla="*/ 591902 h 613843"/>
                  <a:gd name="connsiteX14" fmla="*/ 202430 w 386306"/>
                  <a:gd name="connsiteY14" fmla="*/ 613844 h 613843"/>
                  <a:gd name="connsiteX15" fmla="*/ 202430 w 386306"/>
                  <a:gd name="connsiteY15" fmla="*/ 613844 h 61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306" h="613843">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solidFill>
                <a:srgbClr val="000000"/>
              </a:solidFill>
              <a:ln w="27426" cap="flat">
                <a:noFill/>
                <a:prstDash val="solid"/>
                <a:miter/>
              </a:ln>
            </p:spPr>
            <p:txBody>
              <a:bodyPr rtlCol="0" anchor="ctr"/>
              <a:lstStyle/>
              <a:p>
                <a:endParaRPr lang="en-US"/>
              </a:p>
            </p:txBody>
          </p:sp>
        </p:grpSp>
      </p:grpSp>
      <p:grpSp>
        <p:nvGrpSpPr>
          <p:cNvPr id="23" name="Group 22">
            <a:extLst>
              <a:ext uri="{FF2B5EF4-FFF2-40B4-BE49-F238E27FC236}">
                <a16:creationId xmlns:a16="http://schemas.microsoft.com/office/drawing/2014/main" id="{40D03D10-99ED-A23D-3C60-0861ECEC7F1D}"/>
              </a:ext>
            </a:extLst>
          </p:cNvPr>
          <p:cNvGrpSpPr/>
          <p:nvPr/>
        </p:nvGrpSpPr>
        <p:grpSpPr>
          <a:xfrm>
            <a:off x="9328984" y="1756210"/>
            <a:ext cx="1244711" cy="1245537"/>
            <a:chOff x="5594153" y="765740"/>
            <a:chExt cx="901130" cy="901727"/>
          </a:xfrm>
        </p:grpSpPr>
        <p:grpSp>
          <p:nvGrpSpPr>
            <p:cNvPr id="19" name="Graphic 2">
              <a:extLst>
                <a:ext uri="{FF2B5EF4-FFF2-40B4-BE49-F238E27FC236}">
                  <a16:creationId xmlns:a16="http://schemas.microsoft.com/office/drawing/2014/main" id="{72502ABE-4FC0-35DE-2942-217A831C50BA}"/>
                </a:ext>
              </a:extLst>
            </p:cNvPr>
            <p:cNvGrpSpPr/>
            <p:nvPr/>
          </p:nvGrpSpPr>
          <p:grpSpPr>
            <a:xfrm>
              <a:off x="5715019" y="1058540"/>
              <a:ext cx="543506" cy="445337"/>
              <a:chOff x="5715019" y="1058540"/>
              <a:chExt cx="543506" cy="445337"/>
            </a:xfrm>
            <a:solidFill>
              <a:srgbClr val="60A9DD"/>
            </a:solidFill>
          </p:grpSpPr>
          <p:sp>
            <p:nvSpPr>
              <p:cNvPr id="21" name="Freeform 537">
                <a:extLst>
                  <a:ext uri="{FF2B5EF4-FFF2-40B4-BE49-F238E27FC236}">
                    <a16:creationId xmlns:a16="http://schemas.microsoft.com/office/drawing/2014/main" id="{5AA8A462-145C-D656-4CDB-5AAE5ADBAF93}"/>
                  </a:ext>
                </a:extLst>
              </p:cNvPr>
              <p:cNvSpPr/>
              <p:nvPr/>
            </p:nvSpPr>
            <p:spPr>
              <a:xfrm>
                <a:off x="5715019" y="1219331"/>
                <a:ext cx="104422" cy="284546"/>
              </a:xfrm>
              <a:custGeom>
                <a:avLst/>
                <a:gdLst>
                  <a:gd name="connsiteX0" fmla="*/ 22290 w 104422"/>
                  <a:gd name="connsiteY0" fmla="*/ 21680 h 284546"/>
                  <a:gd name="connsiteX1" fmla="*/ 51196 w 104422"/>
                  <a:gd name="connsiteY1" fmla="*/ 65942 h 284546"/>
                  <a:gd name="connsiteX2" fmla="*/ 77393 w 104422"/>
                  <a:gd name="connsiteY2" fmla="*/ 77685 h 284546"/>
                  <a:gd name="connsiteX3" fmla="*/ 103589 w 104422"/>
                  <a:gd name="connsiteY3" fmla="*/ 99365 h 284546"/>
                  <a:gd name="connsiteX4" fmla="*/ 86426 w 104422"/>
                  <a:gd name="connsiteY4" fmla="*/ 140918 h 284546"/>
                  <a:gd name="connsiteX5" fmla="*/ 71973 w 104422"/>
                  <a:gd name="connsiteY5" fmla="*/ 214087 h 284546"/>
                  <a:gd name="connsiteX6" fmla="*/ 91846 w 104422"/>
                  <a:gd name="connsiteY6" fmla="*/ 284546 h 284546"/>
                  <a:gd name="connsiteX7" fmla="*/ 10547 w 104422"/>
                  <a:gd name="connsiteY7" fmla="*/ 0 h 284546"/>
                  <a:gd name="connsiteX8" fmla="*/ 22290 w 104422"/>
                  <a:gd name="connsiteY8" fmla="*/ 21680 h 2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2" h="284546">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F79037"/>
              </a:solidFill>
              <a:ln w="9028" cap="flat">
                <a:noFill/>
                <a:prstDash val="solid"/>
                <a:miter/>
              </a:ln>
            </p:spPr>
            <p:txBody>
              <a:bodyPr rtlCol="0" anchor="ctr"/>
              <a:lstStyle/>
              <a:p>
                <a:endParaRPr lang="en-US"/>
              </a:p>
            </p:txBody>
          </p:sp>
          <p:sp>
            <p:nvSpPr>
              <p:cNvPr id="22" name="Freeform 538">
                <a:extLst>
                  <a:ext uri="{FF2B5EF4-FFF2-40B4-BE49-F238E27FC236}">
                    <a16:creationId xmlns:a16="http://schemas.microsoft.com/office/drawing/2014/main" id="{3EC60C2A-7D01-3262-DB87-DF1216FE480C}"/>
                  </a:ext>
                </a:extLst>
              </p:cNvPr>
              <p:cNvSpPr/>
              <p:nvPr/>
            </p:nvSpPr>
            <p:spPr>
              <a:xfrm>
                <a:off x="5906636" y="1058540"/>
                <a:ext cx="351889" cy="398614"/>
              </a:xfrm>
              <a:custGeom>
                <a:avLst/>
                <a:gdLst>
                  <a:gd name="connsiteX0" fmla="*/ 351889 w 351889"/>
                  <a:gd name="connsiteY0" fmla="*/ 151758 h 398614"/>
                  <a:gd name="connsiteX1" fmla="*/ 269687 w 351889"/>
                  <a:gd name="connsiteY1" fmla="*/ 221314 h 398614"/>
                  <a:gd name="connsiteX2" fmla="*/ 267880 w 351889"/>
                  <a:gd name="connsiteY2" fmla="*/ 314356 h 398614"/>
                  <a:gd name="connsiteX3" fmla="*/ 208261 w 351889"/>
                  <a:gd name="connsiteY3" fmla="*/ 394752 h 398614"/>
                  <a:gd name="connsiteX4" fmla="*/ 180258 w 351889"/>
                  <a:gd name="connsiteY4" fmla="*/ 392945 h 398614"/>
                  <a:gd name="connsiteX5" fmla="*/ 170322 w 351889"/>
                  <a:gd name="connsiteY5" fmla="*/ 304419 h 398614"/>
                  <a:gd name="connsiteX6" fmla="*/ 152255 w 351889"/>
                  <a:gd name="connsiteY6" fmla="*/ 202344 h 398614"/>
                  <a:gd name="connsiteX7" fmla="*/ 126962 w 351889"/>
                  <a:gd name="connsiteY7" fmla="*/ 195117 h 398614"/>
                  <a:gd name="connsiteX8" fmla="*/ 101669 w 351889"/>
                  <a:gd name="connsiteY8" fmla="*/ 198731 h 398614"/>
                  <a:gd name="connsiteX9" fmla="*/ 6820 w 351889"/>
                  <a:gd name="connsiteY9" fmla="*/ 177051 h 398614"/>
                  <a:gd name="connsiteX10" fmla="*/ 56503 w 351889"/>
                  <a:gd name="connsiteY10" fmla="*/ 71362 h 398614"/>
                  <a:gd name="connsiteX11" fmla="*/ 70053 w 351889"/>
                  <a:gd name="connsiteY11" fmla="*/ 61426 h 398614"/>
                  <a:gd name="connsiteX12" fmla="*/ 228134 w 351889"/>
                  <a:gd name="connsiteY12" fmla="*/ 0 h 398614"/>
                  <a:gd name="connsiteX13" fmla="*/ 351889 w 351889"/>
                  <a:gd name="connsiteY13" fmla="*/ 151758 h 3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89" h="398614">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F79037"/>
              </a:solidFill>
              <a:ln w="9028" cap="flat">
                <a:noFill/>
                <a:prstDash val="solid"/>
                <a:miter/>
              </a:ln>
            </p:spPr>
            <p:txBody>
              <a:bodyPr rtlCol="0" anchor="ctr"/>
              <a:lstStyle/>
              <a:p>
                <a:endParaRPr lang="en-US"/>
              </a:p>
            </p:txBody>
          </p:sp>
        </p:grpSp>
        <p:sp>
          <p:nvSpPr>
            <p:cNvPr id="20" name="Freeform 536">
              <a:extLst>
                <a:ext uri="{FF2B5EF4-FFF2-40B4-BE49-F238E27FC236}">
                  <a16:creationId xmlns:a16="http://schemas.microsoft.com/office/drawing/2014/main" id="{28EDA1C0-D443-CF34-584C-9455CCAE0E4A}"/>
                </a:ext>
              </a:extLst>
            </p:cNvPr>
            <p:cNvSpPr/>
            <p:nvPr/>
          </p:nvSpPr>
          <p:spPr>
            <a:xfrm>
              <a:off x="5594153" y="765740"/>
              <a:ext cx="901130" cy="901727"/>
            </a:xfrm>
            <a:custGeom>
              <a:avLst/>
              <a:gdLst>
                <a:gd name="connsiteX0" fmla="*/ 887581 w 901130"/>
                <a:gd name="connsiteY0" fmla="*/ 104998 h 901727"/>
                <a:gd name="connsiteX1" fmla="*/ 855965 w 901130"/>
                <a:gd name="connsiteY1" fmla="*/ 33635 h 901727"/>
                <a:gd name="connsiteX2" fmla="*/ 841512 w 901130"/>
                <a:gd name="connsiteY2" fmla="*/ 27312 h 901727"/>
                <a:gd name="connsiteX3" fmla="*/ 768343 w 901130"/>
                <a:gd name="connsiteY3" fmla="*/ 54412 h 901727"/>
                <a:gd name="connsiteX4" fmla="*/ 663558 w 901130"/>
                <a:gd name="connsiteY4" fmla="*/ 154681 h 901727"/>
                <a:gd name="connsiteX5" fmla="*/ 657234 w 901130"/>
                <a:gd name="connsiteY5" fmla="*/ 272112 h 901727"/>
                <a:gd name="connsiteX6" fmla="*/ 586775 w 901130"/>
                <a:gd name="connsiteY6" fmla="*/ 210687 h 901727"/>
                <a:gd name="connsiteX7" fmla="*/ 525350 w 901130"/>
                <a:gd name="connsiteY7" fmla="*/ 116741 h 901727"/>
                <a:gd name="connsiteX8" fmla="*/ 504573 w 901130"/>
                <a:gd name="connsiteY8" fmla="*/ 133001 h 901727"/>
                <a:gd name="connsiteX9" fmla="*/ 553352 w 901130"/>
                <a:gd name="connsiteY9" fmla="*/ 204363 h 901727"/>
                <a:gd name="connsiteX10" fmla="*/ 433211 w 901130"/>
                <a:gd name="connsiteY10" fmla="*/ 180877 h 901727"/>
                <a:gd name="connsiteX11" fmla="*/ 319392 w 901130"/>
                <a:gd name="connsiteY11" fmla="*/ 25505 h 901727"/>
                <a:gd name="connsiteX12" fmla="*/ 352815 w 901130"/>
                <a:gd name="connsiteY12" fmla="*/ 29119 h 901727"/>
                <a:gd name="connsiteX13" fmla="*/ 455794 w 901130"/>
                <a:gd name="connsiteY13" fmla="*/ 82415 h 901727"/>
                <a:gd name="connsiteX14" fmla="*/ 472957 w 901130"/>
                <a:gd name="connsiteY14" fmla="*/ 62542 h 901727"/>
                <a:gd name="connsiteX15" fmla="*/ 358235 w 901130"/>
                <a:gd name="connsiteY15" fmla="*/ 3826 h 901727"/>
                <a:gd name="connsiteX16" fmla="*/ 154084 w 901130"/>
                <a:gd name="connsiteY16" fmla="*/ 48992 h 901727"/>
                <a:gd name="connsiteX17" fmla="*/ 61945 w 901130"/>
                <a:gd name="connsiteY17" fmla="*/ 114934 h 901727"/>
                <a:gd name="connsiteX18" fmla="*/ 60139 w 901130"/>
                <a:gd name="connsiteY18" fmla="*/ 133001 h 901727"/>
                <a:gd name="connsiteX19" fmla="*/ 119758 w 901130"/>
                <a:gd name="connsiteY19" fmla="*/ 226043 h 901727"/>
                <a:gd name="connsiteX20" fmla="*/ 182087 w 901130"/>
                <a:gd name="connsiteY20" fmla="*/ 290179 h 901727"/>
                <a:gd name="connsiteX21" fmla="*/ 164021 w 901130"/>
                <a:gd name="connsiteY21" fmla="*/ 306438 h 901727"/>
                <a:gd name="connsiteX22" fmla="*/ 93562 w 901130"/>
                <a:gd name="connsiteY22" fmla="*/ 411224 h 901727"/>
                <a:gd name="connsiteX23" fmla="*/ 71882 w 901130"/>
                <a:gd name="connsiteY23" fmla="*/ 521429 h 901727"/>
                <a:gd name="connsiteX24" fmla="*/ 124275 w 901130"/>
                <a:gd name="connsiteY24" fmla="*/ 695770 h 901727"/>
                <a:gd name="connsiteX25" fmla="*/ 262483 w 901130"/>
                <a:gd name="connsiteY25" fmla="*/ 807782 h 901727"/>
                <a:gd name="connsiteX26" fmla="*/ 272419 w 901130"/>
                <a:gd name="connsiteY26" fmla="*/ 783392 h 901727"/>
                <a:gd name="connsiteX27" fmla="*/ 215510 w 901130"/>
                <a:gd name="connsiteY27" fmla="*/ 751776 h 901727"/>
                <a:gd name="connsiteX28" fmla="*/ 192927 w 901130"/>
                <a:gd name="connsiteY28" fmla="*/ 647894 h 901727"/>
                <a:gd name="connsiteX29" fmla="*/ 208284 w 901130"/>
                <a:gd name="connsiteY29" fmla="*/ 600921 h 901727"/>
                <a:gd name="connsiteX30" fmla="*/ 227253 w 901130"/>
                <a:gd name="connsiteY30" fmla="*/ 553949 h 901727"/>
                <a:gd name="connsiteX31" fmla="*/ 214607 w 901130"/>
                <a:gd name="connsiteY31" fmla="*/ 514202 h 901727"/>
                <a:gd name="connsiteX32" fmla="*/ 182990 w 901130"/>
                <a:gd name="connsiteY32" fmla="*/ 500653 h 901727"/>
                <a:gd name="connsiteX33" fmla="*/ 165827 w 901130"/>
                <a:gd name="connsiteY33" fmla="*/ 494329 h 901727"/>
                <a:gd name="connsiteX34" fmla="*/ 143244 w 901130"/>
                <a:gd name="connsiteY34" fmla="*/ 458196 h 901727"/>
                <a:gd name="connsiteX35" fmla="*/ 118855 w 901130"/>
                <a:gd name="connsiteY35" fmla="*/ 418451 h 901727"/>
                <a:gd name="connsiteX36" fmla="*/ 201960 w 901130"/>
                <a:gd name="connsiteY36" fmla="*/ 308245 h 901727"/>
                <a:gd name="connsiteX37" fmla="*/ 313069 w 901130"/>
                <a:gd name="connsiteY37" fmla="*/ 349798 h 901727"/>
                <a:gd name="connsiteX38" fmla="*/ 273323 w 901130"/>
                <a:gd name="connsiteY38" fmla="*/ 476263 h 901727"/>
                <a:gd name="connsiteX39" fmla="*/ 396174 w 901130"/>
                <a:gd name="connsiteY39" fmla="*/ 512396 h 901727"/>
                <a:gd name="connsiteX40" fmla="*/ 420564 w 901130"/>
                <a:gd name="connsiteY40" fmla="*/ 508783 h 901727"/>
                <a:gd name="connsiteX41" fmla="*/ 425081 w 901130"/>
                <a:gd name="connsiteY41" fmla="*/ 509686 h 901727"/>
                <a:gd name="connsiteX42" fmla="*/ 435017 w 901130"/>
                <a:gd name="connsiteY42" fmla="*/ 591888 h 901727"/>
                <a:gd name="connsiteX43" fmla="*/ 450374 w 901130"/>
                <a:gd name="connsiteY43" fmla="*/ 696673 h 901727"/>
                <a:gd name="connsiteX44" fmla="*/ 483797 w 901130"/>
                <a:gd name="connsiteY44" fmla="*/ 712933 h 901727"/>
                <a:gd name="connsiteX45" fmla="*/ 509993 w 901130"/>
                <a:gd name="connsiteY45" fmla="*/ 706610 h 901727"/>
                <a:gd name="connsiteX46" fmla="*/ 584968 w 901130"/>
                <a:gd name="connsiteY46" fmla="*/ 597308 h 901727"/>
                <a:gd name="connsiteX47" fmla="*/ 584065 w 901130"/>
                <a:gd name="connsiteY47" fmla="*/ 519622 h 901727"/>
                <a:gd name="connsiteX48" fmla="*/ 649104 w 901130"/>
                <a:gd name="connsiteY48" fmla="*/ 465423 h 901727"/>
                <a:gd name="connsiteX49" fmla="*/ 655428 w 901130"/>
                <a:gd name="connsiteY49" fmla="*/ 528655 h 901727"/>
                <a:gd name="connsiteX50" fmla="*/ 571419 w 901130"/>
                <a:gd name="connsiteY50" fmla="*/ 724676 h 901727"/>
                <a:gd name="connsiteX51" fmla="*/ 345588 w 901130"/>
                <a:gd name="connsiteY51" fmla="*/ 802362 h 901727"/>
                <a:gd name="connsiteX52" fmla="*/ 342878 w 901130"/>
                <a:gd name="connsiteY52" fmla="*/ 828558 h 901727"/>
                <a:gd name="connsiteX53" fmla="*/ 589485 w 901130"/>
                <a:gd name="connsiteY53" fmla="*/ 743646 h 901727"/>
                <a:gd name="connsiteX54" fmla="*/ 681624 w 901130"/>
                <a:gd name="connsiteY54" fmla="*/ 528655 h 901727"/>
                <a:gd name="connsiteX55" fmla="*/ 543416 w 901130"/>
                <a:gd name="connsiteY55" fmla="*/ 269402 h 901727"/>
                <a:gd name="connsiteX56" fmla="*/ 581355 w 901130"/>
                <a:gd name="connsiteY56" fmla="*/ 239592 h 901727"/>
                <a:gd name="connsiteX57" fmla="*/ 661751 w 901130"/>
                <a:gd name="connsiteY57" fmla="*/ 320891 h 901727"/>
                <a:gd name="connsiteX58" fmla="*/ 722273 w 901130"/>
                <a:gd name="connsiteY58" fmla="*/ 581951 h 901727"/>
                <a:gd name="connsiteX59" fmla="*/ 319392 w 901130"/>
                <a:gd name="connsiteY59" fmla="*/ 870111 h 901727"/>
                <a:gd name="connsiteX60" fmla="*/ 91755 w 901130"/>
                <a:gd name="connsiteY60" fmla="*/ 728290 h 901727"/>
                <a:gd name="connsiteX61" fmla="*/ 31233 w 901130"/>
                <a:gd name="connsiteY61" fmla="*/ 467230 h 901727"/>
                <a:gd name="connsiteX62" fmla="*/ 5036 w 901130"/>
                <a:gd name="connsiteY62" fmla="*/ 462713 h 901727"/>
                <a:gd name="connsiteX63" fmla="*/ 70075 w 901130"/>
                <a:gd name="connsiteY63" fmla="*/ 743646 h 901727"/>
                <a:gd name="connsiteX64" fmla="*/ 314875 w 901130"/>
                <a:gd name="connsiteY64" fmla="*/ 896307 h 901727"/>
                <a:gd name="connsiteX65" fmla="*/ 377205 w 901130"/>
                <a:gd name="connsiteY65" fmla="*/ 901728 h 901727"/>
                <a:gd name="connsiteX66" fmla="*/ 595808 w 901130"/>
                <a:gd name="connsiteY66" fmla="*/ 831268 h 901727"/>
                <a:gd name="connsiteX67" fmla="*/ 748470 w 901130"/>
                <a:gd name="connsiteY67" fmla="*/ 586468 h 901727"/>
                <a:gd name="connsiteX68" fmla="*/ 722273 w 901130"/>
                <a:gd name="connsiteY68" fmla="*/ 375091 h 901727"/>
                <a:gd name="connsiteX69" fmla="*/ 782796 w 901130"/>
                <a:gd name="connsiteY69" fmla="*/ 350701 h 901727"/>
                <a:gd name="connsiteX70" fmla="*/ 887581 w 901130"/>
                <a:gd name="connsiteY70" fmla="*/ 250432 h 901727"/>
                <a:gd name="connsiteX71" fmla="*/ 887581 w 901130"/>
                <a:gd name="connsiteY71" fmla="*/ 104998 h 901727"/>
                <a:gd name="connsiteX72" fmla="*/ 121565 w 901130"/>
                <a:gd name="connsiteY72" fmla="*/ 467230 h 901727"/>
                <a:gd name="connsiteX73" fmla="*/ 150471 w 901130"/>
                <a:gd name="connsiteY73" fmla="*/ 511493 h 901727"/>
                <a:gd name="connsiteX74" fmla="*/ 176667 w 901130"/>
                <a:gd name="connsiteY74" fmla="*/ 523236 h 901727"/>
                <a:gd name="connsiteX75" fmla="*/ 202864 w 901130"/>
                <a:gd name="connsiteY75" fmla="*/ 544916 h 901727"/>
                <a:gd name="connsiteX76" fmla="*/ 185701 w 901130"/>
                <a:gd name="connsiteY76" fmla="*/ 586468 h 901727"/>
                <a:gd name="connsiteX77" fmla="*/ 171247 w 901130"/>
                <a:gd name="connsiteY77" fmla="*/ 659637 h 901727"/>
                <a:gd name="connsiteX78" fmla="*/ 191121 w 901130"/>
                <a:gd name="connsiteY78" fmla="*/ 730096 h 901727"/>
                <a:gd name="connsiteX79" fmla="*/ 109822 w 901130"/>
                <a:gd name="connsiteY79" fmla="*/ 445550 h 901727"/>
                <a:gd name="connsiteX80" fmla="*/ 121565 w 901130"/>
                <a:gd name="connsiteY80" fmla="*/ 467230 h 901727"/>
                <a:gd name="connsiteX81" fmla="*/ 760213 w 901130"/>
                <a:gd name="connsiteY81" fmla="*/ 207976 h 901727"/>
                <a:gd name="connsiteX82" fmla="*/ 722273 w 901130"/>
                <a:gd name="connsiteY82" fmla="*/ 116741 h 901727"/>
                <a:gd name="connsiteX83" fmla="*/ 780086 w 901130"/>
                <a:gd name="connsiteY83" fmla="*/ 77898 h 901727"/>
                <a:gd name="connsiteX84" fmla="*/ 821639 w 901130"/>
                <a:gd name="connsiteY84" fmla="*/ 60735 h 901727"/>
                <a:gd name="connsiteX85" fmla="*/ 760213 w 901130"/>
                <a:gd name="connsiteY85" fmla="*/ 207976 h 901727"/>
                <a:gd name="connsiteX86" fmla="*/ 846932 w 901130"/>
                <a:gd name="connsiteY86" fmla="*/ 70671 h 901727"/>
                <a:gd name="connsiteX87" fmla="*/ 863192 w 901130"/>
                <a:gd name="connsiteY87" fmla="*/ 113127 h 901727"/>
                <a:gd name="connsiteX88" fmla="*/ 874935 w 901130"/>
                <a:gd name="connsiteY88" fmla="*/ 176360 h 901727"/>
                <a:gd name="connsiteX89" fmla="*/ 787313 w 901130"/>
                <a:gd name="connsiteY89" fmla="*/ 212493 h 901727"/>
                <a:gd name="connsiteX90" fmla="*/ 846932 w 901130"/>
                <a:gd name="connsiteY90" fmla="*/ 70671 h 901727"/>
                <a:gd name="connsiteX91" fmla="*/ 688850 w 901130"/>
                <a:gd name="connsiteY91" fmla="*/ 164617 h 901727"/>
                <a:gd name="connsiteX92" fmla="*/ 703304 w 901130"/>
                <a:gd name="connsiteY92" fmla="*/ 139324 h 901727"/>
                <a:gd name="connsiteX93" fmla="*/ 745760 w 901130"/>
                <a:gd name="connsiteY93" fmla="*/ 243206 h 901727"/>
                <a:gd name="connsiteX94" fmla="*/ 707820 w 901130"/>
                <a:gd name="connsiteY94" fmla="*/ 334441 h 901727"/>
                <a:gd name="connsiteX95" fmla="*/ 690657 w 901130"/>
                <a:gd name="connsiteY95" fmla="*/ 291082 h 901727"/>
                <a:gd name="connsiteX96" fmla="*/ 688850 w 901130"/>
                <a:gd name="connsiteY96" fmla="*/ 164617 h 901727"/>
                <a:gd name="connsiteX97" fmla="*/ 772860 w 901130"/>
                <a:gd name="connsiteY97" fmla="*/ 325408 h 901727"/>
                <a:gd name="connsiteX98" fmla="*/ 732210 w 901130"/>
                <a:gd name="connsiteY98" fmla="*/ 342571 h 901727"/>
                <a:gd name="connsiteX99" fmla="*/ 771956 w 901130"/>
                <a:gd name="connsiteY99" fmla="*/ 247723 h 901727"/>
                <a:gd name="connsiteX100" fmla="*/ 873128 w 901130"/>
                <a:gd name="connsiteY100" fmla="*/ 206170 h 901727"/>
                <a:gd name="connsiteX101" fmla="*/ 864095 w 901130"/>
                <a:gd name="connsiteY101" fmla="*/ 239592 h 901727"/>
                <a:gd name="connsiteX102" fmla="*/ 772860 w 901130"/>
                <a:gd name="connsiteY102" fmla="*/ 325408 h 901727"/>
                <a:gd name="connsiteX103" fmla="*/ 297712 w 901130"/>
                <a:gd name="connsiteY103" fmla="*/ 318182 h 901727"/>
                <a:gd name="connsiteX104" fmla="*/ 284163 w 901130"/>
                <a:gd name="connsiteY104" fmla="*/ 314569 h 901727"/>
                <a:gd name="connsiteX105" fmla="*/ 430501 w 901130"/>
                <a:gd name="connsiteY105" fmla="*/ 207073 h 901727"/>
                <a:gd name="connsiteX106" fmla="*/ 550642 w 901130"/>
                <a:gd name="connsiteY106" fmla="*/ 230559 h 901727"/>
                <a:gd name="connsiteX107" fmla="*/ 297712 w 901130"/>
                <a:gd name="connsiteY107" fmla="*/ 318182 h 901727"/>
                <a:gd name="connsiteX108" fmla="*/ 164021 w 901130"/>
                <a:gd name="connsiteY108" fmla="*/ 235979 h 901727"/>
                <a:gd name="connsiteX109" fmla="*/ 97175 w 901130"/>
                <a:gd name="connsiteY109" fmla="*/ 142937 h 901727"/>
                <a:gd name="connsiteX110" fmla="*/ 249836 w 901130"/>
                <a:gd name="connsiteY110" fmla="*/ 172747 h 901727"/>
                <a:gd name="connsiteX111" fmla="*/ 164021 w 901130"/>
                <a:gd name="connsiteY111" fmla="*/ 235979 h 901727"/>
                <a:gd name="connsiteX112" fmla="*/ 191121 w 901130"/>
                <a:gd name="connsiteY112" fmla="*/ 59832 h 901727"/>
                <a:gd name="connsiteX113" fmla="*/ 255256 w 901130"/>
                <a:gd name="connsiteY113" fmla="*/ 147454 h 901727"/>
                <a:gd name="connsiteX114" fmla="*/ 100788 w 901130"/>
                <a:gd name="connsiteY114" fmla="*/ 117644 h 901727"/>
                <a:gd name="connsiteX115" fmla="*/ 191121 w 901130"/>
                <a:gd name="connsiteY115" fmla="*/ 59832 h 901727"/>
                <a:gd name="connsiteX116" fmla="*/ 293196 w 901130"/>
                <a:gd name="connsiteY116" fmla="*/ 154681 h 901727"/>
                <a:gd name="connsiteX117" fmla="*/ 215510 w 901130"/>
                <a:gd name="connsiteY117" fmla="*/ 48992 h 901727"/>
                <a:gd name="connsiteX118" fmla="*/ 289583 w 901130"/>
                <a:gd name="connsiteY118" fmla="*/ 28216 h 901727"/>
                <a:gd name="connsiteX119" fmla="*/ 397078 w 901130"/>
                <a:gd name="connsiteY119" fmla="*/ 174554 h 901727"/>
                <a:gd name="connsiteX120" fmla="*/ 293196 w 901130"/>
                <a:gd name="connsiteY120" fmla="*/ 154681 h 901727"/>
                <a:gd name="connsiteX121" fmla="*/ 285066 w 901130"/>
                <a:gd name="connsiteY121" fmla="*/ 179973 h 901727"/>
                <a:gd name="connsiteX122" fmla="*/ 394368 w 901130"/>
                <a:gd name="connsiteY122" fmla="*/ 201653 h 901727"/>
                <a:gd name="connsiteX123" fmla="*/ 253450 w 901130"/>
                <a:gd name="connsiteY123" fmla="*/ 304632 h 901727"/>
                <a:gd name="connsiteX124" fmla="*/ 182087 w 901130"/>
                <a:gd name="connsiteY124" fmla="*/ 254949 h 901727"/>
                <a:gd name="connsiteX125" fmla="*/ 285066 w 901130"/>
                <a:gd name="connsiteY125" fmla="*/ 179973 h 901727"/>
                <a:gd name="connsiteX126" fmla="*/ 642781 w 901130"/>
                <a:gd name="connsiteY126" fmla="*/ 437420 h 901727"/>
                <a:gd name="connsiteX127" fmla="*/ 560579 w 901130"/>
                <a:gd name="connsiteY127" fmla="*/ 506976 h 901727"/>
                <a:gd name="connsiteX128" fmla="*/ 558772 w 901130"/>
                <a:gd name="connsiteY128" fmla="*/ 600018 h 901727"/>
                <a:gd name="connsiteX129" fmla="*/ 499153 w 901130"/>
                <a:gd name="connsiteY129" fmla="*/ 680414 h 901727"/>
                <a:gd name="connsiteX130" fmla="*/ 471150 w 901130"/>
                <a:gd name="connsiteY130" fmla="*/ 678607 h 901727"/>
                <a:gd name="connsiteX131" fmla="*/ 461214 w 901130"/>
                <a:gd name="connsiteY131" fmla="*/ 590082 h 901727"/>
                <a:gd name="connsiteX132" fmla="*/ 443147 w 901130"/>
                <a:gd name="connsiteY132" fmla="*/ 488006 h 901727"/>
                <a:gd name="connsiteX133" fmla="*/ 417854 w 901130"/>
                <a:gd name="connsiteY133" fmla="*/ 480779 h 901727"/>
                <a:gd name="connsiteX134" fmla="*/ 392561 w 901130"/>
                <a:gd name="connsiteY134" fmla="*/ 484393 h 901727"/>
                <a:gd name="connsiteX135" fmla="*/ 297712 w 901130"/>
                <a:gd name="connsiteY135" fmla="*/ 462713 h 901727"/>
                <a:gd name="connsiteX136" fmla="*/ 347395 w 901130"/>
                <a:gd name="connsiteY136" fmla="*/ 357024 h 901727"/>
                <a:gd name="connsiteX137" fmla="*/ 360945 w 901130"/>
                <a:gd name="connsiteY137" fmla="*/ 347088 h 901727"/>
                <a:gd name="connsiteX138" fmla="*/ 519026 w 901130"/>
                <a:gd name="connsiteY138" fmla="*/ 285662 h 901727"/>
                <a:gd name="connsiteX139" fmla="*/ 642781 w 901130"/>
                <a:gd name="connsiteY139" fmla="*/ 437420 h 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1130" h="901727">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solidFill>
              <a:srgbClr val="010101"/>
            </a:solidFill>
            <a:ln w="9028" cap="flat">
              <a:noFill/>
              <a:prstDash val="solid"/>
              <a:miter/>
            </a:ln>
          </p:spPr>
          <p:txBody>
            <a:bodyPr rtlCol="0" anchor="ctr"/>
            <a:lstStyle/>
            <a:p>
              <a:endParaRPr lang="en-US"/>
            </a:p>
          </p:txBody>
        </p:sp>
      </p:grpSp>
    </p:spTree>
    <p:extLst>
      <p:ext uri="{BB962C8B-B14F-4D97-AF65-F5344CB8AC3E}">
        <p14:creationId xmlns:p14="http://schemas.microsoft.com/office/powerpoint/2010/main" val="38565683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2C8F00-D71C-538F-9B02-8E7B3703EAD0}"/>
              </a:ext>
            </a:extLst>
          </p:cNvPr>
          <p:cNvSpPr>
            <a:spLocks noGrp="1"/>
          </p:cNvSpPr>
          <p:nvPr>
            <p:ph type="body" sz="quarter" idx="18"/>
          </p:nvPr>
        </p:nvSpPr>
        <p:spPr>
          <a:xfrm>
            <a:off x="914400" y="2169763"/>
            <a:ext cx="5759777" cy="3440624"/>
          </a:xfrm>
        </p:spPr>
        <p:txBody>
          <a:bodyPr/>
          <a:lstStyle/>
          <a:p>
            <a:pPr marL="0" indent="0"/>
            <a:r>
              <a:rPr lang="en-US" dirty="0"/>
              <a:t>Plant-based diets as an ethical business route have gained significant momentum in recent years due to increasing awareness of </a:t>
            </a:r>
            <a:r>
              <a:rPr lang="en-US" b="1" dirty="0"/>
              <a:t>environmental sustainability, animal welfare, and public health concerns</a:t>
            </a:r>
            <a:r>
              <a:rPr lang="en-US" dirty="0"/>
              <a:t>. Embracing a plant-based approach in the food industry aligns with ethical principles and values, offering several advantages for businesses that </a:t>
            </a:r>
            <a:r>
              <a:rPr lang="en-US" dirty="0" err="1"/>
              <a:t>prioritise</a:t>
            </a:r>
            <a:r>
              <a:rPr lang="en-US" dirty="0"/>
              <a:t> sustainability and social responsibility.</a:t>
            </a:r>
            <a:endParaRPr lang="en-IE" dirty="0"/>
          </a:p>
        </p:txBody>
      </p:sp>
      <p:sp>
        <p:nvSpPr>
          <p:cNvPr id="3" name="Text Placeholder 2">
            <a:extLst>
              <a:ext uri="{FF2B5EF4-FFF2-40B4-BE49-F238E27FC236}">
                <a16:creationId xmlns:a16="http://schemas.microsoft.com/office/drawing/2014/main" id="{C9C64047-DC7D-EE51-75DE-9150B332DF72}"/>
              </a:ext>
            </a:extLst>
          </p:cNvPr>
          <p:cNvSpPr>
            <a:spLocks noGrp="1"/>
          </p:cNvSpPr>
          <p:nvPr>
            <p:ph type="body" sz="quarter" idx="16"/>
          </p:nvPr>
        </p:nvSpPr>
        <p:spPr/>
        <p:txBody>
          <a:bodyPr/>
          <a:lstStyle/>
          <a:p>
            <a:r>
              <a:rPr lang="en-IE" dirty="0"/>
              <a:t>Plant-based Diets as a tactical business move…</a:t>
            </a:r>
          </a:p>
        </p:txBody>
      </p:sp>
      <p:pic>
        <p:nvPicPr>
          <p:cNvPr id="5" name="Picture 4" descr="Rainbow of fresh vegetables and fruits">
            <a:extLst>
              <a:ext uri="{FF2B5EF4-FFF2-40B4-BE49-F238E27FC236}">
                <a16:creationId xmlns:a16="http://schemas.microsoft.com/office/drawing/2014/main" id="{90269BDB-AFA4-46E6-094D-18702C22D52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74177" y="2169763"/>
            <a:ext cx="5348140" cy="3567531"/>
          </a:xfrm>
          <a:prstGeom prst="rect">
            <a:avLst/>
          </a:prstGeom>
        </p:spPr>
      </p:pic>
    </p:spTree>
    <p:extLst>
      <p:ext uri="{BB962C8B-B14F-4D97-AF65-F5344CB8AC3E}">
        <p14:creationId xmlns:p14="http://schemas.microsoft.com/office/powerpoint/2010/main" val="9988258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9BA256-372A-206F-1F9F-D0648EC544E7}"/>
              </a:ext>
            </a:extLst>
          </p:cNvPr>
          <p:cNvSpPr>
            <a:spLocks noGrp="1"/>
          </p:cNvSpPr>
          <p:nvPr>
            <p:ph type="body" sz="quarter" idx="35"/>
          </p:nvPr>
        </p:nvSpPr>
        <p:spPr>
          <a:xfrm>
            <a:off x="4912292" y="758697"/>
            <a:ext cx="6562677" cy="339415"/>
          </a:xfrm>
        </p:spPr>
        <p:txBody>
          <a:bodyPr/>
          <a:lstStyle/>
          <a:p>
            <a:r>
              <a:rPr lang="en-IE" dirty="0"/>
              <a:t>Environmental Sustainability:</a:t>
            </a:r>
          </a:p>
        </p:txBody>
      </p:sp>
      <p:sp>
        <p:nvSpPr>
          <p:cNvPr id="3" name="Text Placeholder 2">
            <a:extLst>
              <a:ext uri="{FF2B5EF4-FFF2-40B4-BE49-F238E27FC236}">
                <a16:creationId xmlns:a16="http://schemas.microsoft.com/office/drawing/2014/main" id="{39F1C1FA-E7F4-A4A2-BE68-6CD7D85ED362}"/>
              </a:ext>
            </a:extLst>
          </p:cNvPr>
          <p:cNvSpPr>
            <a:spLocks noGrp="1"/>
          </p:cNvSpPr>
          <p:nvPr>
            <p:ph type="body" sz="quarter" idx="36"/>
          </p:nvPr>
        </p:nvSpPr>
        <p:spPr>
          <a:xfrm>
            <a:off x="4345582" y="1087703"/>
            <a:ext cx="7129387" cy="999383"/>
          </a:xfrm>
        </p:spPr>
        <p:txBody>
          <a:bodyPr/>
          <a:lstStyle/>
          <a:p>
            <a:r>
              <a:rPr lang="en-US" sz="2000" dirty="0"/>
              <a:t> Plant-based diets have a significantly lower environmental footprint compared to diets that rely heavily on animal products. Plant-based food production generally requires less land, water, and energy, and generates fewer greenhouse gas emissions.</a:t>
            </a:r>
            <a:endParaRPr lang="en-IE" sz="2000" dirty="0"/>
          </a:p>
        </p:txBody>
      </p:sp>
      <p:sp>
        <p:nvSpPr>
          <p:cNvPr id="4" name="Text Placeholder 3">
            <a:extLst>
              <a:ext uri="{FF2B5EF4-FFF2-40B4-BE49-F238E27FC236}">
                <a16:creationId xmlns:a16="http://schemas.microsoft.com/office/drawing/2014/main" id="{68F51646-362A-0006-6AC4-FAFBBFB455AF}"/>
              </a:ext>
            </a:extLst>
          </p:cNvPr>
          <p:cNvSpPr>
            <a:spLocks noGrp="1"/>
          </p:cNvSpPr>
          <p:nvPr>
            <p:ph type="body" sz="quarter" idx="37"/>
          </p:nvPr>
        </p:nvSpPr>
        <p:spPr/>
        <p:txBody>
          <a:bodyPr/>
          <a:lstStyle/>
          <a:p>
            <a:r>
              <a:rPr lang="en-IE" dirty="0"/>
              <a:t>1</a:t>
            </a:r>
          </a:p>
        </p:txBody>
      </p:sp>
      <p:pic>
        <p:nvPicPr>
          <p:cNvPr id="13" name="Picture Placeholder 12" descr="Flat lay of assorted purple vegetables">
            <a:extLst>
              <a:ext uri="{FF2B5EF4-FFF2-40B4-BE49-F238E27FC236}">
                <a16:creationId xmlns:a16="http://schemas.microsoft.com/office/drawing/2014/main" id="{41D6F65D-F260-206C-05EC-54BC29A7013C}"/>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DBED6A75-604A-B022-B563-52ADC2851D1D}"/>
              </a:ext>
            </a:extLst>
          </p:cNvPr>
          <p:cNvSpPr>
            <a:spLocks noGrp="1"/>
          </p:cNvSpPr>
          <p:nvPr>
            <p:ph type="body" sz="quarter" idx="42"/>
          </p:nvPr>
        </p:nvSpPr>
        <p:spPr>
          <a:xfrm>
            <a:off x="4912292" y="2679978"/>
            <a:ext cx="6562677" cy="339415"/>
          </a:xfrm>
        </p:spPr>
        <p:txBody>
          <a:bodyPr/>
          <a:lstStyle/>
          <a:p>
            <a:r>
              <a:rPr lang="en-IE" dirty="0"/>
              <a:t>Animal Welfare:</a:t>
            </a:r>
          </a:p>
        </p:txBody>
      </p:sp>
      <p:sp>
        <p:nvSpPr>
          <p:cNvPr id="7" name="Text Placeholder 6">
            <a:extLst>
              <a:ext uri="{FF2B5EF4-FFF2-40B4-BE49-F238E27FC236}">
                <a16:creationId xmlns:a16="http://schemas.microsoft.com/office/drawing/2014/main" id="{4F484AE0-7AE3-BE1F-FDBC-01C10C2948AC}"/>
              </a:ext>
            </a:extLst>
          </p:cNvPr>
          <p:cNvSpPr>
            <a:spLocks noGrp="1"/>
          </p:cNvSpPr>
          <p:nvPr>
            <p:ph type="body" sz="quarter" idx="43"/>
          </p:nvPr>
        </p:nvSpPr>
        <p:spPr>
          <a:xfrm>
            <a:off x="4320643" y="3116525"/>
            <a:ext cx="7119945" cy="999383"/>
          </a:xfrm>
        </p:spPr>
        <p:txBody>
          <a:bodyPr/>
          <a:lstStyle/>
          <a:p>
            <a:r>
              <a:rPr lang="en-US" sz="2000" dirty="0"/>
              <a:t>Plant-based diets avoid the use of animal products, thus reducing the demand for factory farming and the associated ethical concerns related to animal cruelty and confinement.</a:t>
            </a:r>
            <a:endParaRPr lang="en-IE" sz="2000" dirty="0"/>
          </a:p>
        </p:txBody>
      </p:sp>
      <p:sp>
        <p:nvSpPr>
          <p:cNvPr id="8" name="Text Placeholder 7">
            <a:extLst>
              <a:ext uri="{FF2B5EF4-FFF2-40B4-BE49-F238E27FC236}">
                <a16:creationId xmlns:a16="http://schemas.microsoft.com/office/drawing/2014/main" id="{4B77BCB4-26C1-4FD9-7168-427868E1BEF6}"/>
              </a:ext>
            </a:extLst>
          </p:cNvPr>
          <p:cNvSpPr>
            <a:spLocks noGrp="1"/>
          </p:cNvSpPr>
          <p:nvPr>
            <p:ph type="body" sz="quarter" idx="44"/>
          </p:nvPr>
        </p:nvSpPr>
        <p:spPr/>
        <p:txBody>
          <a:bodyPr/>
          <a:lstStyle/>
          <a:p>
            <a:r>
              <a:rPr lang="en-IE" dirty="0"/>
              <a:t>2</a:t>
            </a:r>
          </a:p>
        </p:txBody>
      </p:sp>
      <p:sp>
        <p:nvSpPr>
          <p:cNvPr id="9" name="Text Placeholder 8">
            <a:extLst>
              <a:ext uri="{FF2B5EF4-FFF2-40B4-BE49-F238E27FC236}">
                <a16:creationId xmlns:a16="http://schemas.microsoft.com/office/drawing/2014/main" id="{3D4DA245-8A29-90F4-BDE5-C1B7FCD466E2}"/>
              </a:ext>
            </a:extLst>
          </p:cNvPr>
          <p:cNvSpPr>
            <a:spLocks noGrp="1"/>
          </p:cNvSpPr>
          <p:nvPr>
            <p:ph type="body" sz="quarter" idx="45"/>
          </p:nvPr>
        </p:nvSpPr>
        <p:spPr>
          <a:xfrm>
            <a:off x="4927791" y="4470218"/>
            <a:ext cx="6562677" cy="339415"/>
          </a:xfrm>
        </p:spPr>
        <p:txBody>
          <a:bodyPr/>
          <a:lstStyle/>
          <a:p>
            <a:r>
              <a:rPr lang="en-IE" dirty="0"/>
              <a:t>Health and Wellness:</a:t>
            </a:r>
          </a:p>
        </p:txBody>
      </p:sp>
      <p:sp>
        <p:nvSpPr>
          <p:cNvPr id="10" name="Text Placeholder 9">
            <a:extLst>
              <a:ext uri="{FF2B5EF4-FFF2-40B4-BE49-F238E27FC236}">
                <a16:creationId xmlns:a16="http://schemas.microsoft.com/office/drawing/2014/main" id="{9483D6B6-6B6E-FE6B-2BB7-D4E01AAEBC5B}"/>
              </a:ext>
            </a:extLst>
          </p:cNvPr>
          <p:cNvSpPr>
            <a:spLocks noGrp="1"/>
          </p:cNvSpPr>
          <p:nvPr>
            <p:ph type="body" sz="quarter" idx="46"/>
          </p:nvPr>
        </p:nvSpPr>
        <p:spPr>
          <a:xfrm>
            <a:off x="4320643" y="4854772"/>
            <a:ext cx="7119945" cy="999383"/>
          </a:xfrm>
        </p:spPr>
        <p:txBody>
          <a:bodyPr/>
          <a:lstStyle/>
          <a:p>
            <a:r>
              <a:rPr lang="en-US" sz="2000" dirty="0"/>
              <a:t>Plant-based diets have been associated with numerous health benefits, such as reduced risk of chronic diseases like heart disease, obesity, and certain cancers. You could position your ethical business as an advocate for consumer health.</a:t>
            </a:r>
            <a:endParaRPr lang="en-IE" sz="2000" dirty="0"/>
          </a:p>
        </p:txBody>
      </p:sp>
      <p:sp>
        <p:nvSpPr>
          <p:cNvPr id="11" name="Text Placeholder 10">
            <a:extLst>
              <a:ext uri="{FF2B5EF4-FFF2-40B4-BE49-F238E27FC236}">
                <a16:creationId xmlns:a16="http://schemas.microsoft.com/office/drawing/2014/main" id="{925D7363-0BD8-4C4C-9875-223B229081C5}"/>
              </a:ext>
            </a:extLst>
          </p:cNvPr>
          <p:cNvSpPr>
            <a:spLocks noGrp="1"/>
          </p:cNvSpPr>
          <p:nvPr>
            <p:ph type="body" sz="quarter" idx="47"/>
          </p:nvPr>
        </p:nvSpPr>
        <p:spPr/>
        <p:txBody>
          <a:bodyPr/>
          <a:lstStyle/>
          <a:p>
            <a:r>
              <a:rPr lang="en-IE" dirty="0"/>
              <a:t>3</a:t>
            </a:r>
          </a:p>
        </p:txBody>
      </p:sp>
      <p:sp>
        <p:nvSpPr>
          <p:cNvPr id="15" name="TextBox 14">
            <a:extLst>
              <a:ext uri="{FF2B5EF4-FFF2-40B4-BE49-F238E27FC236}">
                <a16:creationId xmlns:a16="http://schemas.microsoft.com/office/drawing/2014/main" id="{3942F154-15C5-09B9-A214-68B5C56BE307}"/>
              </a:ext>
            </a:extLst>
          </p:cNvPr>
          <p:cNvSpPr txBox="1"/>
          <p:nvPr/>
        </p:nvSpPr>
        <p:spPr>
          <a:xfrm>
            <a:off x="-20342" y="2416953"/>
            <a:ext cx="3091206" cy="1384995"/>
          </a:xfrm>
          <a:prstGeom prst="rect">
            <a:avLst/>
          </a:prstGeom>
          <a:solidFill>
            <a:srgbClr val="F79037"/>
          </a:solidFill>
        </p:spPr>
        <p:txBody>
          <a:bodyPr wrap="square">
            <a:spAutoFit/>
          </a:bodyPr>
          <a:lstStyle/>
          <a:p>
            <a:r>
              <a:rPr lang="en-US" b="0" i="0" dirty="0">
                <a:solidFill>
                  <a:schemeClr val="bg1"/>
                </a:solidFill>
                <a:effectLst/>
              </a:rPr>
              <a:t>Some </a:t>
            </a:r>
            <a:r>
              <a:rPr lang="en-US" sz="2400" b="1" i="0" dirty="0">
                <a:solidFill>
                  <a:schemeClr val="bg1"/>
                </a:solidFill>
                <a:effectLst/>
              </a:rPr>
              <a:t>benefits and considerations </a:t>
            </a:r>
            <a:r>
              <a:rPr lang="en-US" b="0" i="0" dirty="0">
                <a:solidFill>
                  <a:schemeClr val="bg1"/>
                </a:solidFill>
                <a:effectLst/>
              </a:rPr>
              <a:t>of adopting a plant-based focus for your business</a:t>
            </a:r>
            <a:endParaRPr lang="en-IE" dirty="0">
              <a:solidFill>
                <a:schemeClr val="bg1"/>
              </a:solidFill>
            </a:endParaRPr>
          </a:p>
        </p:txBody>
      </p:sp>
    </p:spTree>
    <p:extLst>
      <p:ext uri="{BB962C8B-B14F-4D97-AF65-F5344CB8AC3E}">
        <p14:creationId xmlns:p14="http://schemas.microsoft.com/office/powerpoint/2010/main" val="39349905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9BA256-372A-206F-1F9F-D0648EC544E7}"/>
              </a:ext>
            </a:extLst>
          </p:cNvPr>
          <p:cNvSpPr>
            <a:spLocks noGrp="1"/>
          </p:cNvSpPr>
          <p:nvPr>
            <p:ph type="body" sz="quarter" idx="35"/>
          </p:nvPr>
        </p:nvSpPr>
        <p:spPr>
          <a:xfrm>
            <a:off x="4912292" y="758697"/>
            <a:ext cx="6562677" cy="339415"/>
          </a:xfrm>
        </p:spPr>
        <p:txBody>
          <a:bodyPr/>
          <a:lstStyle/>
          <a:p>
            <a:r>
              <a:rPr lang="en-IE" dirty="0"/>
              <a:t>Market Demand:</a:t>
            </a:r>
          </a:p>
        </p:txBody>
      </p:sp>
      <p:sp>
        <p:nvSpPr>
          <p:cNvPr id="3" name="Text Placeholder 2">
            <a:extLst>
              <a:ext uri="{FF2B5EF4-FFF2-40B4-BE49-F238E27FC236}">
                <a16:creationId xmlns:a16="http://schemas.microsoft.com/office/drawing/2014/main" id="{39F1C1FA-E7F4-A4A2-BE68-6CD7D85ED362}"/>
              </a:ext>
            </a:extLst>
          </p:cNvPr>
          <p:cNvSpPr>
            <a:spLocks noGrp="1"/>
          </p:cNvSpPr>
          <p:nvPr>
            <p:ph type="body" sz="quarter" idx="36"/>
          </p:nvPr>
        </p:nvSpPr>
        <p:spPr>
          <a:xfrm>
            <a:off x="4345582" y="1087703"/>
            <a:ext cx="7129387" cy="999383"/>
          </a:xfrm>
        </p:spPr>
        <p:txBody>
          <a:bodyPr/>
          <a:lstStyle/>
          <a:p>
            <a:r>
              <a:rPr lang="en-US" sz="2000" dirty="0"/>
              <a:t> The demand for plant-based foods has surged in recent years, due to a growing number of flexitarians, vegetarians &amp; vegans. Embracing plant-based options can help you tap into this expanding market segment, leading to increased sales.</a:t>
            </a:r>
            <a:endParaRPr lang="en-IE" sz="2000" dirty="0"/>
          </a:p>
        </p:txBody>
      </p:sp>
      <p:sp>
        <p:nvSpPr>
          <p:cNvPr id="4" name="Text Placeholder 3">
            <a:extLst>
              <a:ext uri="{FF2B5EF4-FFF2-40B4-BE49-F238E27FC236}">
                <a16:creationId xmlns:a16="http://schemas.microsoft.com/office/drawing/2014/main" id="{68F51646-362A-0006-6AC4-FAFBBFB455AF}"/>
              </a:ext>
            </a:extLst>
          </p:cNvPr>
          <p:cNvSpPr>
            <a:spLocks noGrp="1"/>
          </p:cNvSpPr>
          <p:nvPr>
            <p:ph type="body" sz="quarter" idx="37"/>
          </p:nvPr>
        </p:nvSpPr>
        <p:spPr/>
        <p:txBody>
          <a:bodyPr/>
          <a:lstStyle/>
          <a:p>
            <a:r>
              <a:rPr lang="en-IE" dirty="0"/>
              <a:t>4</a:t>
            </a:r>
          </a:p>
        </p:txBody>
      </p:sp>
      <p:pic>
        <p:nvPicPr>
          <p:cNvPr id="13" name="Picture Placeholder 12" descr="Variety of vegetables on white background">
            <a:extLst>
              <a:ext uri="{FF2B5EF4-FFF2-40B4-BE49-F238E27FC236}">
                <a16:creationId xmlns:a16="http://schemas.microsoft.com/office/drawing/2014/main" id="{41D6F65D-F260-206C-05EC-54BC29A7013C}"/>
              </a:ext>
            </a:extLst>
          </p:cNvPr>
          <p:cNvPicPr>
            <a:picLocks noGrp="1" noChangeAspect="1"/>
          </p:cNvPicPr>
          <p:nvPr>
            <p:ph type="pic" sz="quarter" idx="41"/>
          </p:nvPr>
        </p:nvPicPr>
        <p:blipFill rotWithShape="1">
          <a:blip r:embed="rId2" cstate="screen">
            <a:extLst>
              <a:ext uri="{28A0092B-C50C-407E-A947-70E740481C1C}">
                <a14:useLocalDpi xmlns:a14="http://schemas.microsoft.com/office/drawing/2010/main"/>
              </a:ext>
            </a:extLst>
          </a:blip>
          <a:srcRect b="-215"/>
          <a:stretch/>
        </p:blipFill>
        <p:spPr>
          <a:xfrm>
            <a:off x="7559" y="188180"/>
            <a:ext cx="3354094" cy="5923858"/>
          </a:xfrm>
        </p:spPr>
      </p:pic>
      <p:sp>
        <p:nvSpPr>
          <p:cNvPr id="6" name="Text Placeholder 5">
            <a:extLst>
              <a:ext uri="{FF2B5EF4-FFF2-40B4-BE49-F238E27FC236}">
                <a16:creationId xmlns:a16="http://schemas.microsoft.com/office/drawing/2014/main" id="{DBED6A75-604A-B022-B563-52ADC2851D1D}"/>
              </a:ext>
            </a:extLst>
          </p:cNvPr>
          <p:cNvSpPr>
            <a:spLocks noGrp="1"/>
          </p:cNvSpPr>
          <p:nvPr>
            <p:ph type="body" sz="quarter" idx="42"/>
          </p:nvPr>
        </p:nvSpPr>
        <p:spPr>
          <a:xfrm>
            <a:off x="4912292" y="2679978"/>
            <a:ext cx="6562677" cy="339415"/>
          </a:xfrm>
        </p:spPr>
        <p:txBody>
          <a:bodyPr/>
          <a:lstStyle/>
          <a:p>
            <a:r>
              <a:rPr lang="en-IE" dirty="0"/>
              <a:t>Innovation &amp; Creativity:</a:t>
            </a:r>
          </a:p>
        </p:txBody>
      </p:sp>
      <p:sp>
        <p:nvSpPr>
          <p:cNvPr id="7" name="Text Placeholder 6">
            <a:extLst>
              <a:ext uri="{FF2B5EF4-FFF2-40B4-BE49-F238E27FC236}">
                <a16:creationId xmlns:a16="http://schemas.microsoft.com/office/drawing/2014/main" id="{4F484AE0-7AE3-BE1F-FDBC-01C10C2948AC}"/>
              </a:ext>
            </a:extLst>
          </p:cNvPr>
          <p:cNvSpPr>
            <a:spLocks noGrp="1"/>
          </p:cNvSpPr>
          <p:nvPr>
            <p:ph type="body" sz="quarter" idx="43"/>
          </p:nvPr>
        </p:nvSpPr>
        <p:spPr>
          <a:xfrm>
            <a:off x="4311386" y="3052837"/>
            <a:ext cx="7119945" cy="999383"/>
          </a:xfrm>
        </p:spPr>
        <p:txBody>
          <a:bodyPr/>
          <a:lstStyle/>
          <a:p>
            <a:r>
              <a:rPr lang="en-US" sz="2000" dirty="0"/>
              <a:t>Adopting a plant-based focus can spur creativity and innovation in NPD. You could explore new and exciting plant-based recipes, alternative protein sources, and innovative food technologies, offering unique and appealing options to customers.</a:t>
            </a:r>
            <a:endParaRPr lang="en-IE" sz="2000" dirty="0"/>
          </a:p>
        </p:txBody>
      </p:sp>
      <p:sp>
        <p:nvSpPr>
          <p:cNvPr id="8" name="Text Placeholder 7">
            <a:extLst>
              <a:ext uri="{FF2B5EF4-FFF2-40B4-BE49-F238E27FC236}">
                <a16:creationId xmlns:a16="http://schemas.microsoft.com/office/drawing/2014/main" id="{4B77BCB4-26C1-4FD9-7168-427868E1BEF6}"/>
              </a:ext>
            </a:extLst>
          </p:cNvPr>
          <p:cNvSpPr>
            <a:spLocks noGrp="1"/>
          </p:cNvSpPr>
          <p:nvPr>
            <p:ph type="body" sz="quarter" idx="44"/>
          </p:nvPr>
        </p:nvSpPr>
        <p:spPr/>
        <p:txBody>
          <a:bodyPr/>
          <a:lstStyle/>
          <a:p>
            <a:r>
              <a:rPr lang="en-IE" dirty="0"/>
              <a:t>5</a:t>
            </a:r>
          </a:p>
        </p:txBody>
      </p:sp>
      <p:sp>
        <p:nvSpPr>
          <p:cNvPr id="9" name="Text Placeholder 8">
            <a:extLst>
              <a:ext uri="{FF2B5EF4-FFF2-40B4-BE49-F238E27FC236}">
                <a16:creationId xmlns:a16="http://schemas.microsoft.com/office/drawing/2014/main" id="{3D4DA245-8A29-90F4-BDE5-C1B7FCD466E2}"/>
              </a:ext>
            </a:extLst>
          </p:cNvPr>
          <p:cNvSpPr>
            <a:spLocks noGrp="1"/>
          </p:cNvSpPr>
          <p:nvPr>
            <p:ph type="body" sz="quarter" idx="45"/>
          </p:nvPr>
        </p:nvSpPr>
        <p:spPr>
          <a:xfrm>
            <a:off x="4927791" y="4470218"/>
            <a:ext cx="6562677" cy="339415"/>
          </a:xfrm>
        </p:spPr>
        <p:txBody>
          <a:bodyPr/>
          <a:lstStyle/>
          <a:p>
            <a:r>
              <a:rPr lang="en-IE" dirty="0"/>
              <a:t>Diversification and Resilience:</a:t>
            </a:r>
          </a:p>
        </p:txBody>
      </p:sp>
      <p:sp>
        <p:nvSpPr>
          <p:cNvPr id="10" name="Text Placeholder 9">
            <a:extLst>
              <a:ext uri="{FF2B5EF4-FFF2-40B4-BE49-F238E27FC236}">
                <a16:creationId xmlns:a16="http://schemas.microsoft.com/office/drawing/2014/main" id="{9483D6B6-6B6E-FE6B-2BB7-D4E01AAEBC5B}"/>
              </a:ext>
            </a:extLst>
          </p:cNvPr>
          <p:cNvSpPr>
            <a:spLocks noGrp="1"/>
          </p:cNvSpPr>
          <p:nvPr>
            <p:ph type="body" sz="quarter" idx="46"/>
          </p:nvPr>
        </p:nvSpPr>
        <p:spPr>
          <a:xfrm>
            <a:off x="4320643" y="4854772"/>
            <a:ext cx="7119945" cy="999383"/>
          </a:xfrm>
        </p:spPr>
        <p:txBody>
          <a:bodyPr/>
          <a:lstStyle/>
          <a:p>
            <a:r>
              <a:rPr lang="en-US" sz="2000" dirty="0"/>
              <a:t>Diversifying product offerings to include plant-based options could enhance your business's resilience to market fluctuations and changing consumer choices. By expanding your range, you can appeal to a broader customer base and the shifting food trends.</a:t>
            </a:r>
            <a:endParaRPr lang="en-IE" sz="2000" dirty="0"/>
          </a:p>
        </p:txBody>
      </p:sp>
      <p:sp>
        <p:nvSpPr>
          <p:cNvPr id="11" name="Text Placeholder 10">
            <a:extLst>
              <a:ext uri="{FF2B5EF4-FFF2-40B4-BE49-F238E27FC236}">
                <a16:creationId xmlns:a16="http://schemas.microsoft.com/office/drawing/2014/main" id="{925D7363-0BD8-4C4C-9875-223B229081C5}"/>
              </a:ext>
            </a:extLst>
          </p:cNvPr>
          <p:cNvSpPr>
            <a:spLocks noGrp="1"/>
          </p:cNvSpPr>
          <p:nvPr>
            <p:ph type="body" sz="quarter" idx="47"/>
          </p:nvPr>
        </p:nvSpPr>
        <p:spPr/>
        <p:txBody>
          <a:bodyPr/>
          <a:lstStyle/>
          <a:p>
            <a:r>
              <a:rPr lang="en-IE" dirty="0"/>
              <a:t>6</a:t>
            </a:r>
          </a:p>
        </p:txBody>
      </p:sp>
      <p:sp>
        <p:nvSpPr>
          <p:cNvPr id="15" name="TextBox 14">
            <a:extLst>
              <a:ext uri="{FF2B5EF4-FFF2-40B4-BE49-F238E27FC236}">
                <a16:creationId xmlns:a16="http://schemas.microsoft.com/office/drawing/2014/main" id="{3942F154-15C5-09B9-A214-68B5C56BE307}"/>
              </a:ext>
            </a:extLst>
          </p:cNvPr>
          <p:cNvSpPr txBox="1"/>
          <p:nvPr/>
        </p:nvSpPr>
        <p:spPr>
          <a:xfrm>
            <a:off x="-20342" y="2416953"/>
            <a:ext cx="3091206" cy="1384995"/>
          </a:xfrm>
          <a:prstGeom prst="rect">
            <a:avLst/>
          </a:prstGeom>
          <a:solidFill>
            <a:srgbClr val="F79037"/>
          </a:solidFill>
        </p:spPr>
        <p:txBody>
          <a:bodyPr wrap="square">
            <a:spAutoFit/>
          </a:bodyPr>
          <a:lstStyle/>
          <a:p>
            <a:r>
              <a:rPr lang="en-US" b="0" i="0" dirty="0">
                <a:solidFill>
                  <a:schemeClr val="bg1"/>
                </a:solidFill>
                <a:effectLst/>
              </a:rPr>
              <a:t>Some </a:t>
            </a:r>
            <a:r>
              <a:rPr lang="en-US" sz="2400" b="1" i="0" dirty="0">
                <a:solidFill>
                  <a:schemeClr val="bg1"/>
                </a:solidFill>
                <a:effectLst/>
              </a:rPr>
              <a:t>benefits and considerations </a:t>
            </a:r>
            <a:r>
              <a:rPr lang="en-US" b="0" i="0" dirty="0">
                <a:solidFill>
                  <a:schemeClr val="bg1"/>
                </a:solidFill>
                <a:effectLst/>
              </a:rPr>
              <a:t>of adopting a plant-based focus for your business</a:t>
            </a:r>
            <a:endParaRPr lang="en-IE" dirty="0">
              <a:solidFill>
                <a:schemeClr val="bg1"/>
              </a:solidFill>
            </a:endParaRPr>
          </a:p>
        </p:txBody>
      </p:sp>
    </p:spTree>
    <p:extLst>
      <p:ext uri="{BB962C8B-B14F-4D97-AF65-F5344CB8AC3E}">
        <p14:creationId xmlns:p14="http://schemas.microsoft.com/office/powerpoint/2010/main" val="7005553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E4C3AC-D796-AF83-1619-547C61CDCA75}"/>
              </a:ext>
            </a:extLst>
          </p:cNvPr>
          <p:cNvSpPr>
            <a:spLocks noGrp="1"/>
          </p:cNvSpPr>
          <p:nvPr>
            <p:ph type="body" sz="quarter" idx="18"/>
          </p:nvPr>
        </p:nvSpPr>
        <p:spPr>
          <a:xfrm>
            <a:off x="738965" y="1527957"/>
            <a:ext cx="6399722" cy="3483006"/>
          </a:xfrm>
        </p:spPr>
        <p:txBody>
          <a:bodyPr/>
          <a:lstStyle/>
          <a:p>
            <a:r>
              <a:rPr lang="en-US" dirty="0"/>
              <a:t>Notwithstanding the health benefits of a diet rich in plant-based foods, </a:t>
            </a:r>
            <a:r>
              <a:rPr lang="en-US" b="1" dirty="0"/>
              <a:t>not all plant-based diets are healthy</a:t>
            </a:r>
            <a:r>
              <a:rPr lang="en-US" dirty="0"/>
              <a:t>, therefore consideration needs to be given to this also. It is common to associate plant-based diets with healthful, whole, and minimally processed plant foods such as whole grains, fruits and vegetables, legumes, nuts, and seeds. However, refined grains, and sugar-sweetened,  beverages, snacks, and confectionery are foods that can still be considered “plant-based” as they or their ingredients originate from plants and may be free from animal products.</a:t>
            </a:r>
            <a:endParaRPr lang="en-IE" dirty="0"/>
          </a:p>
        </p:txBody>
      </p:sp>
      <p:sp>
        <p:nvSpPr>
          <p:cNvPr id="3" name="Text Placeholder 2">
            <a:extLst>
              <a:ext uri="{FF2B5EF4-FFF2-40B4-BE49-F238E27FC236}">
                <a16:creationId xmlns:a16="http://schemas.microsoft.com/office/drawing/2014/main" id="{24F585DA-A808-6623-AB29-9BAC3E50E5FB}"/>
              </a:ext>
            </a:extLst>
          </p:cNvPr>
          <p:cNvSpPr>
            <a:spLocks noGrp="1"/>
          </p:cNvSpPr>
          <p:nvPr>
            <p:ph type="body" sz="quarter" idx="16"/>
          </p:nvPr>
        </p:nvSpPr>
        <p:spPr>
          <a:xfrm>
            <a:off x="579576" y="686134"/>
            <a:ext cx="6718501" cy="992652"/>
          </a:xfrm>
        </p:spPr>
        <p:txBody>
          <a:bodyPr/>
          <a:lstStyle/>
          <a:p>
            <a:r>
              <a:rPr lang="en-IE" dirty="0"/>
              <a:t>Processed plant-based foods</a:t>
            </a:r>
          </a:p>
        </p:txBody>
      </p:sp>
      <p:pic>
        <p:nvPicPr>
          <p:cNvPr id="11" name="Picture Placeholder 10" descr="A bowl of potato chips&#10;&#10;Description automatically generated">
            <a:extLst>
              <a:ext uri="{FF2B5EF4-FFF2-40B4-BE49-F238E27FC236}">
                <a16:creationId xmlns:a16="http://schemas.microsoft.com/office/drawing/2014/main" id="{0F859731-BF51-1BA8-93C6-00749F9960FC}"/>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Tree>
    <p:extLst>
      <p:ext uri="{BB962C8B-B14F-4D97-AF65-F5344CB8AC3E}">
        <p14:creationId xmlns:p14="http://schemas.microsoft.com/office/powerpoint/2010/main" val="4282267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86EB29-6151-B4BB-3E70-74EC90BF341A}"/>
              </a:ext>
            </a:extLst>
          </p:cNvPr>
          <p:cNvSpPr>
            <a:spLocks noGrp="1"/>
          </p:cNvSpPr>
          <p:nvPr>
            <p:ph type="body" sz="quarter" idx="18"/>
          </p:nvPr>
        </p:nvSpPr>
        <p:spPr>
          <a:xfrm>
            <a:off x="907783" y="1722519"/>
            <a:ext cx="5860662" cy="4085831"/>
          </a:xfrm>
        </p:spPr>
        <p:txBody>
          <a:bodyPr/>
          <a:lstStyle/>
          <a:p>
            <a:pPr marL="0" indent="0"/>
            <a:r>
              <a:rPr lang="en-US" dirty="0"/>
              <a:t>Modern plant-based diets may also include ultra-processed foods. These include imitation processed “meats” (e.g. marketed as sausages, nuggets or burgers), beverages (for example, almond and oat “milk”), and plant-based “cheese” and “yogurt”. </a:t>
            </a:r>
          </a:p>
          <a:p>
            <a:pPr marL="0" indent="0"/>
            <a:r>
              <a:rPr lang="en-IE" dirty="0"/>
              <a:t>To understand the NOVA Food Classification System, watch this Video</a:t>
            </a:r>
          </a:p>
          <a:p>
            <a:pPr marL="0" indent="0"/>
            <a:endParaRPr lang="en-IE" dirty="0"/>
          </a:p>
          <a:p>
            <a:pPr marL="0" indent="0"/>
            <a:endParaRPr lang="en-IE" dirty="0"/>
          </a:p>
          <a:p>
            <a:pPr marL="0" indent="0"/>
            <a:endParaRPr lang="en-IE" sz="1200" dirty="0"/>
          </a:p>
          <a:p>
            <a:pPr marL="0" indent="0"/>
            <a:r>
              <a:rPr lang="en-IE" sz="2000" b="1" dirty="0"/>
              <a:t>This leads to the question…</a:t>
            </a:r>
          </a:p>
          <a:p>
            <a:pPr marL="0" indent="0"/>
            <a:r>
              <a:rPr lang="en-IE" sz="2000" b="1" dirty="0"/>
              <a:t>Are these foods ethical??</a:t>
            </a:r>
          </a:p>
          <a:p>
            <a:pPr marL="0" indent="0"/>
            <a:endParaRPr lang="en-IE" dirty="0"/>
          </a:p>
        </p:txBody>
      </p:sp>
      <p:sp>
        <p:nvSpPr>
          <p:cNvPr id="4" name="Picture Placeholder 3">
            <a:extLst>
              <a:ext uri="{FF2B5EF4-FFF2-40B4-BE49-F238E27FC236}">
                <a16:creationId xmlns:a16="http://schemas.microsoft.com/office/drawing/2014/main" id="{C57B3391-3F37-19BE-578A-32D867374941}"/>
              </a:ext>
            </a:extLst>
          </p:cNvPr>
          <p:cNvSpPr>
            <a:spLocks noGrp="1"/>
          </p:cNvSpPr>
          <p:nvPr>
            <p:ph type="pic" sz="quarter" idx="10"/>
          </p:nvPr>
        </p:nvSpPr>
        <p:spPr>
          <a:xfrm>
            <a:off x="6995212" y="1386084"/>
            <a:ext cx="5196788" cy="4085831"/>
          </a:xfrm>
          <a:solidFill>
            <a:srgbClr val="000000"/>
          </a:solidFill>
        </p:spPr>
        <p:txBody>
          <a:bodyPr/>
          <a:lstStyle/>
          <a:p>
            <a:endParaRPr lang="en-IE"/>
          </a:p>
        </p:txBody>
      </p:sp>
      <p:sp>
        <p:nvSpPr>
          <p:cNvPr id="5" name="Text Placeholder 2">
            <a:extLst>
              <a:ext uri="{FF2B5EF4-FFF2-40B4-BE49-F238E27FC236}">
                <a16:creationId xmlns:a16="http://schemas.microsoft.com/office/drawing/2014/main" id="{46008A4B-E69A-2088-83C1-CC1807DD5CC1}"/>
              </a:ext>
            </a:extLst>
          </p:cNvPr>
          <p:cNvSpPr>
            <a:spLocks noGrp="1"/>
          </p:cNvSpPr>
          <p:nvPr>
            <p:ph type="body" sz="quarter" idx="16"/>
          </p:nvPr>
        </p:nvSpPr>
        <p:spPr>
          <a:xfrm>
            <a:off x="836312" y="532369"/>
            <a:ext cx="4991100" cy="992187"/>
          </a:xfrm>
        </p:spPr>
        <p:txBody>
          <a:bodyPr/>
          <a:lstStyle/>
          <a:p>
            <a:r>
              <a:rPr lang="en-IE" dirty="0"/>
              <a:t>Ultra-processed Plant-based foods</a:t>
            </a:r>
          </a:p>
        </p:txBody>
      </p:sp>
      <p:sp>
        <p:nvSpPr>
          <p:cNvPr id="6" name="Arrow: Right 5">
            <a:extLst>
              <a:ext uri="{FF2B5EF4-FFF2-40B4-BE49-F238E27FC236}">
                <a16:creationId xmlns:a16="http://schemas.microsoft.com/office/drawing/2014/main" id="{2CFC2DD9-BED0-78B4-4AA0-2AE5320911B4}"/>
              </a:ext>
            </a:extLst>
          </p:cNvPr>
          <p:cNvSpPr/>
          <p:nvPr/>
        </p:nvSpPr>
        <p:spPr>
          <a:xfrm>
            <a:off x="4383465" y="4230262"/>
            <a:ext cx="1828800" cy="992187"/>
          </a:xfrm>
          <a:prstGeom prst="rightArrow">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2000" b="1" dirty="0"/>
              <a:t>WATCH</a:t>
            </a:r>
          </a:p>
        </p:txBody>
      </p:sp>
      <p:pic>
        <p:nvPicPr>
          <p:cNvPr id="7" name="Online Media 6" title="A transformative new way of classifying foods 🍔🍕🍟 BBC">
            <a:hlinkClick r:id="" action="ppaction://media"/>
            <a:extLst>
              <a:ext uri="{FF2B5EF4-FFF2-40B4-BE49-F238E27FC236}">
                <a16:creationId xmlns:a16="http://schemas.microsoft.com/office/drawing/2014/main" id="{42EF6C67-CCD8-C81A-8DF6-1C5D98A27466}"/>
              </a:ext>
            </a:extLst>
          </p:cNvPr>
          <p:cNvPicPr>
            <a:picLocks noRot="1" noChangeAspect="1"/>
          </p:cNvPicPr>
          <p:nvPr>
            <a:videoFile r:link="rId1"/>
          </p:nvPr>
        </p:nvPicPr>
        <p:blipFill>
          <a:blip r:embed="rId3"/>
          <a:stretch>
            <a:fillRect/>
          </a:stretch>
        </p:blipFill>
        <p:spPr>
          <a:xfrm>
            <a:off x="6995212" y="1386084"/>
            <a:ext cx="5196788" cy="3704390"/>
          </a:xfrm>
          <a:prstGeom prst="rect">
            <a:avLst/>
          </a:prstGeom>
        </p:spPr>
      </p:pic>
    </p:spTree>
    <p:extLst>
      <p:ext uri="{BB962C8B-B14F-4D97-AF65-F5344CB8AC3E}">
        <p14:creationId xmlns:p14="http://schemas.microsoft.com/office/powerpoint/2010/main" val="72930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lstStyle/>
          <a:p>
            <a:r>
              <a:rPr lang="en-US" dirty="0"/>
              <a:t>Being Aware of Health &amp; Eco- </a:t>
            </a:r>
            <a:r>
              <a:rPr lang="en-US" dirty="0" err="1"/>
              <a:t>CLaims</a:t>
            </a:r>
            <a:endParaRPr lang="en-US" dirty="0"/>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03</a:t>
            </a:r>
          </a:p>
        </p:txBody>
      </p:sp>
    </p:spTree>
    <p:extLst>
      <p:ext uri="{BB962C8B-B14F-4D97-AF65-F5344CB8AC3E}">
        <p14:creationId xmlns:p14="http://schemas.microsoft.com/office/powerpoint/2010/main" val="3156689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347C4D-0514-A812-5628-6D92C11DF39D}"/>
              </a:ext>
            </a:extLst>
          </p:cNvPr>
          <p:cNvSpPr>
            <a:spLocks noGrp="1"/>
          </p:cNvSpPr>
          <p:nvPr>
            <p:ph type="body" sz="quarter" idx="18"/>
          </p:nvPr>
        </p:nvSpPr>
        <p:spPr>
          <a:xfrm>
            <a:off x="898358" y="1660840"/>
            <a:ext cx="5646737" cy="3025975"/>
          </a:xfrm>
        </p:spPr>
        <p:txBody>
          <a:bodyPr/>
          <a:lstStyle/>
          <a:p>
            <a:r>
              <a:rPr lang="en-US" dirty="0"/>
              <a:t>As a food business owner, by being diligent, transparent, and responsible in the communication of your health and eco-claims, you can maintain the </a:t>
            </a:r>
            <a:r>
              <a:rPr lang="en-US" b="1" dirty="0"/>
              <a:t>trust of your customers </a:t>
            </a:r>
            <a:r>
              <a:rPr lang="en-US" dirty="0"/>
              <a:t>and contribute to a more informed and sustainable food industry.</a:t>
            </a:r>
            <a:endParaRPr lang="en-IE" dirty="0"/>
          </a:p>
          <a:p>
            <a:r>
              <a:rPr lang="en-US" dirty="0"/>
              <a:t>Along with good communication (Module 5), as mentioned in Module 2 it is important to comply with regulatory requirements. Over the next few slides, we will recap some key tips of how to remain responsible.</a:t>
            </a:r>
          </a:p>
        </p:txBody>
      </p:sp>
      <p:sp>
        <p:nvSpPr>
          <p:cNvPr id="3" name="Text Placeholder 2">
            <a:extLst>
              <a:ext uri="{FF2B5EF4-FFF2-40B4-BE49-F238E27FC236}">
                <a16:creationId xmlns:a16="http://schemas.microsoft.com/office/drawing/2014/main" id="{942EDF36-3250-E5D4-9247-2FD3CB6ECBDE}"/>
              </a:ext>
            </a:extLst>
          </p:cNvPr>
          <p:cNvSpPr>
            <a:spLocks noGrp="1"/>
          </p:cNvSpPr>
          <p:nvPr>
            <p:ph type="body" sz="quarter" idx="16"/>
          </p:nvPr>
        </p:nvSpPr>
        <p:spPr>
          <a:xfrm>
            <a:off x="607224" y="876729"/>
            <a:ext cx="5937871" cy="992652"/>
          </a:xfrm>
        </p:spPr>
        <p:txBody>
          <a:bodyPr/>
          <a:lstStyle/>
          <a:p>
            <a:r>
              <a:rPr lang="en-IE" b="1" dirty="0"/>
              <a:t>Responsible Communication</a:t>
            </a:r>
          </a:p>
        </p:txBody>
      </p:sp>
      <p:pic>
        <p:nvPicPr>
          <p:cNvPr id="6" name="Picture Placeholder 5" descr="Recycling arrows chat icon">
            <a:extLst>
              <a:ext uri="{FF2B5EF4-FFF2-40B4-BE49-F238E27FC236}">
                <a16:creationId xmlns:a16="http://schemas.microsoft.com/office/drawing/2014/main" id="{D593C8A2-93F8-EDA3-8D8F-1EF8AA979FD1}"/>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993285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BD53DE-947F-9DEC-F069-17092809A83D}"/>
              </a:ext>
            </a:extLst>
          </p:cNvPr>
          <p:cNvSpPr>
            <a:spLocks noGrp="1"/>
          </p:cNvSpPr>
          <p:nvPr>
            <p:ph type="body" sz="quarter" idx="18"/>
          </p:nvPr>
        </p:nvSpPr>
        <p:spPr>
          <a:xfrm>
            <a:off x="898526" y="1922431"/>
            <a:ext cx="5646737" cy="3483006"/>
          </a:xfrm>
        </p:spPr>
        <p:txBody>
          <a:bodyPr/>
          <a:lstStyle/>
          <a:p>
            <a:r>
              <a:rPr lang="en-US" dirty="0"/>
              <a:t>Food products, bearing claims that could mislead consumers are prohibited in the EU market. This not only protects consumers but also promotes innovation and ensures fair competition. </a:t>
            </a:r>
          </a:p>
          <a:p>
            <a:r>
              <a:rPr lang="en-US" dirty="0"/>
              <a:t>The rules ensure the free circulation of foods bearing claims, as any food company may use the same claims on its products anywhere in the European Union.</a:t>
            </a:r>
          </a:p>
          <a:p>
            <a:r>
              <a:rPr lang="en-US" dirty="0"/>
              <a:t>For more information click here…</a:t>
            </a:r>
          </a:p>
          <a:p>
            <a:endParaRPr lang="en-IE" dirty="0"/>
          </a:p>
        </p:txBody>
      </p:sp>
      <p:sp>
        <p:nvSpPr>
          <p:cNvPr id="3" name="Text Placeholder 2">
            <a:extLst>
              <a:ext uri="{FF2B5EF4-FFF2-40B4-BE49-F238E27FC236}">
                <a16:creationId xmlns:a16="http://schemas.microsoft.com/office/drawing/2014/main" id="{E72636B9-BE65-57C6-7B4D-0AD33ED6B6DF}"/>
              </a:ext>
            </a:extLst>
          </p:cNvPr>
          <p:cNvSpPr>
            <a:spLocks noGrp="1"/>
          </p:cNvSpPr>
          <p:nvPr>
            <p:ph type="body" sz="quarter" idx="16"/>
          </p:nvPr>
        </p:nvSpPr>
        <p:spPr>
          <a:xfrm>
            <a:off x="898357" y="682852"/>
            <a:ext cx="4990998" cy="992652"/>
          </a:xfrm>
        </p:spPr>
        <p:txBody>
          <a:bodyPr/>
          <a:lstStyle/>
          <a:p>
            <a:r>
              <a:rPr lang="en-US" dirty="0"/>
              <a:t>Importance of the correct use of CLAIMS</a:t>
            </a:r>
          </a:p>
          <a:p>
            <a:endParaRPr lang="en-IE" dirty="0"/>
          </a:p>
        </p:txBody>
      </p:sp>
      <p:sp>
        <p:nvSpPr>
          <p:cNvPr id="5" name="TextBox 4">
            <a:extLst>
              <a:ext uri="{FF2B5EF4-FFF2-40B4-BE49-F238E27FC236}">
                <a16:creationId xmlns:a16="http://schemas.microsoft.com/office/drawing/2014/main" id="{0A858365-0C41-6D69-6190-38CCCE5AF73D}"/>
              </a:ext>
            </a:extLst>
          </p:cNvPr>
          <p:cNvSpPr txBox="1"/>
          <p:nvPr/>
        </p:nvSpPr>
        <p:spPr>
          <a:xfrm>
            <a:off x="9007961" y="1743336"/>
            <a:ext cx="2258673" cy="923330"/>
          </a:xfrm>
          <a:prstGeom prst="rect">
            <a:avLst/>
          </a:prstGeom>
          <a:noFill/>
        </p:spPr>
        <p:txBody>
          <a:bodyPr wrap="square" rtlCol="0">
            <a:spAutoFit/>
          </a:bodyPr>
          <a:lstStyle/>
          <a:p>
            <a:r>
              <a:rPr lang="en-IE" sz="5400" b="1" dirty="0"/>
              <a:t>Health</a:t>
            </a:r>
          </a:p>
        </p:txBody>
      </p:sp>
      <p:sp>
        <p:nvSpPr>
          <p:cNvPr id="6" name="TextBox 5">
            <a:extLst>
              <a:ext uri="{FF2B5EF4-FFF2-40B4-BE49-F238E27FC236}">
                <a16:creationId xmlns:a16="http://schemas.microsoft.com/office/drawing/2014/main" id="{78476D61-DDB6-38F8-39A4-67AA15971ADE}"/>
              </a:ext>
            </a:extLst>
          </p:cNvPr>
          <p:cNvSpPr txBox="1"/>
          <p:nvPr/>
        </p:nvSpPr>
        <p:spPr>
          <a:xfrm>
            <a:off x="7402119" y="2105673"/>
            <a:ext cx="2735178" cy="1323439"/>
          </a:xfrm>
          <a:prstGeom prst="rect">
            <a:avLst/>
          </a:prstGeom>
          <a:noFill/>
        </p:spPr>
        <p:txBody>
          <a:bodyPr wrap="square" rtlCol="0">
            <a:spAutoFit/>
          </a:bodyPr>
          <a:lstStyle/>
          <a:p>
            <a:r>
              <a:rPr lang="en-IE" sz="8000" b="1" dirty="0">
                <a:solidFill>
                  <a:srgbClr val="005697"/>
                </a:solidFill>
              </a:rPr>
              <a:t>Claim</a:t>
            </a:r>
          </a:p>
        </p:txBody>
      </p:sp>
      <p:sp>
        <p:nvSpPr>
          <p:cNvPr id="7" name="TextBox 6">
            <a:extLst>
              <a:ext uri="{FF2B5EF4-FFF2-40B4-BE49-F238E27FC236}">
                <a16:creationId xmlns:a16="http://schemas.microsoft.com/office/drawing/2014/main" id="{E96A3C9A-21B2-0C37-DB26-48E1F256CFCD}"/>
              </a:ext>
            </a:extLst>
          </p:cNvPr>
          <p:cNvSpPr txBox="1"/>
          <p:nvPr/>
        </p:nvSpPr>
        <p:spPr>
          <a:xfrm>
            <a:off x="8167922" y="3186805"/>
            <a:ext cx="3817541" cy="830997"/>
          </a:xfrm>
          <a:prstGeom prst="rect">
            <a:avLst/>
          </a:prstGeom>
          <a:noFill/>
        </p:spPr>
        <p:txBody>
          <a:bodyPr wrap="square" rtlCol="0">
            <a:spAutoFit/>
          </a:bodyPr>
          <a:lstStyle/>
          <a:p>
            <a:r>
              <a:rPr lang="en-IE" sz="4800" dirty="0">
                <a:solidFill>
                  <a:srgbClr val="28AF95"/>
                </a:solidFill>
              </a:rPr>
              <a:t>Nutrition</a:t>
            </a:r>
          </a:p>
        </p:txBody>
      </p:sp>
      <p:sp>
        <p:nvSpPr>
          <p:cNvPr id="8" name="TextBox 7">
            <a:extLst>
              <a:ext uri="{FF2B5EF4-FFF2-40B4-BE49-F238E27FC236}">
                <a16:creationId xmlns:a16="http://schemas.microsoft.com/office/drawing/2014/main" id="{C97641F7-F483-0D6B-36BC-1D48552DF08E}"/>
              </a:ext>
            </a:extLst>
          </p:cNvPr>
          <p:cNvSpPr txBox="1"/>
          <p:nvPr/>
        </p:nvSpPr>
        <p:spPr>
          <a:xfrm>
            <a:off x="7428375" y="2020335"/>
            <a:ext cx="869982" cy="369332"/>
          </a:xfrm>
          <a:prstGeom prst="rect">
            <a:avLst/>
          </a:prstGeom>
          <a:noFill/>
        </p:spPr>
        <p:txBody>
          <a:bodyPr wrap="none" rtlCol="0">
            <a:spAutoFit/>
          </a:bodyPr>
          <a:lstStyle/>
          <a:p>
            <a:r>
              <a:rPr lang="en-IE" b="1" dirty="0">
                <a:solidFill>
                  <a:schemeClr val="tx2">
                    <a:lumMod val="65000"/>
                  </a:schemeClr>
                </a:solidFill>
              </a:rPr>
              <a:t>natural</a:t>
            </a:r>
          </a:p>
        </p:txBody>
      </p:sp>
      <p:sp>
        <p:nvSpPr>
          <p:cNvPr id="9" name="TextBox 8">
            <a:extLst>
              <a:ext uri="{FF2B5EF4-FFF2-40B4-BE49-F238E27FC236}">
                <a16:creationId xmlns:a16="http://schemas.microsoft.com/office/drawing/2014/main" id="{C7C141E0-5335-1690-1A16-A09E07AC2848}"/>
              </a:ext>
            </a:extLst>
          </p:cNvPr>
          <p:cNvSpPr txBox="1"/>
          <p:nvPr/>
        </p:nvSpPr>
        <p:spPr>
          <a:xfrm>
            <a:off x="8048721" y="1717511"/>
            <a:ext cx="684803" cy="369332"/>
          </a:xfrm>
          <a:prstGeom prst="rect">
            <a:avLst/>
          </a:prstGeom>
          <a:noFill/>
        </p:spPr>
        <p:txBody>
          <a:bodyPr wrap="none" rtlCol="0">
            <a:spAutoFit/>
          </a:bodyPr>
          <a:lstStyle/>
          <a:p>
            <a:r>
              <a:rPr lang="en-IE" b="1" dirty="0">
                <a:solidFill>
                  <a:schemeClr val="accent5">
                    <a:lumMod val="75000"/>
                  </a:schemeClr>
                </a:solidFill>
              </a:rPr>
              <a:t>HIGH</a:t>
            </a:r>
          </a:p>
        </p:txBody>
      </p:sp>
      <p:sp>
        <p:nvSpPr>
          <p:cNvPr id="10" name="TextBox 9">
            <a:extLst>
              <a:ext uri="{FF2B5EF4-FFF2-40B4-BE49-F238E27FC236}">
                <a16:creationId xmlns:a16="http://schemas.microsoft.com/office/drawing/2014/main" id="{0378D627-7B75-C274-178D-660CBAF9F2D3}"/>
              </a:ext>
            </a:extLst>
          </p:cNvPr>
          <p:cNvSpPr txBox="1"/>
          <p:nvPr/>
        </p:nvSpPr>
        <p:spPr>
          <a:xfrm>
            <a:off x="10411910" y="2482000"/>
            <a:ext cx="576953" cy="369332"/>
          </a:xfrm>
          <a:prstGeom prst="rect">
            <a:avLst/>
          </a:prstGeom>
          <a:noFill/>
        </p:spPr>
        <p:txBody>
          <a:bodyPr wrap="none" rtlCol="0">
            <a:spAutoFit/>
          </a:bodyPr>
          <a:lstStyle/>
          <a:p>
            <a:r>
              <a:rPr lang="en-IE" b="1" dirty="0">
                <a:solidFill>
                  <a:srgbClr val="FFC000"/>
                </a:solidFill>
              </a:rPr>
              <a:t>Low</a:t>
            </a:r>
          </a:p>
        </p:txBody>
      </p:sp>
      <p:sp>
        <p:nvSpPr>
          <p:cNvPr id="11" name="TextBox 10">
            <a:extLst>
              <a:ext uri="{FF2B5EF4-FFF2-40B4-BE49-F238E27FC236}">
                <a16:creationId xmlns:a16="http://schemas.microsoft.com/office/drawing/2014/main" id="{19290774-CCEB-C7FA-21B7-026C2FEE11E0}"/>
              </a:ext>
            </a:extLst>
          </p:cNvPr>
          <p:cNvSpPr txBox="1"/>
          <p:nvPr/>
        </p:nvSpPr>
        <p:spPr>
          <a:xfrm>
            <a:off x="7452255" y="3386831"/>
            <a:ext cx="861774" cy="1254061"/>
          </a:xfrm>
          <a:prstGeom prst="rect">
            <a:avLst/>
          </a:prstGeom>
          <a:noFill/>
        </p:spPr>
        <p:txBody>
          <a:bodyPr vert="vert270" wrap="none" rtlCol="0">
            <a:spAutoFit/>
          </a:bodyPr>
          <a:lstStyle/>
          <a:p>
            <a:r>
              <a:rPr lang="en-IE" sz="4400" b="1" dirty="0">
                <a:solidFill>
                  <a:srgbClr val="FFD100"/>
                </a:solidFill>
              </a:rPr>
              <a:t>Food</a:t>
            </a:r>
          </a:p>
        </p:txBody>
      </p:sp>
      <p:sp>
        <p:nvSpPr>
          <p:cNvPr id="12" name="TextBox 11">
            <a:extLst>
              <a:ext uri="{FF2B5EF4-FFF2-40B4-BE49-F238E27FC236}">
                <a16:creationId xmlns:a16="http://schemas.microsoft.com/office/drawing/2014/main" id="{638EFC70-7362-9504-2135-E9388560C870}"/>
              </a:ext>
            </a:extLst>
          </p:cNvPr>
          <p:cNvSpPr txBox="1"/>
          <p:nvPr/>
        </p:nvSpPr>
        <p:spPr>
          <a:xfrm>
            <a:off x="9878579" y="2482000"/>
            <a:ext cx="492443" cy="959275"/>
          </a:xfrm>
          <a:prstGeom prst="rect">
            <a:avLst/>
          </a:prstGeom>
          <a:noFill/>
        </p:spPr>
        <p:txBody>
          <a:bodyPr vert="vert270" wrap="square" rtlCol="0">
            <a:spAutoFit/>
          </a:bodyPr>
          <a:lstStyle/>
          <a:p>
            <a:r>
              <a:rPr lang="en-IE" sz="2000" b="1" dirty="0">
                <a:solidFill>
                  <a:schemeClr val="tx1">
                    <a:lumMod val="40000"/>
                    <a:lumOff val="60000"/>
                  </a:schemeClr>
                </a:solidFill>
              </a:rPr>
              <a:t>Low-fat</a:t>
            </a:r>
          </a:p>
        </p:txBody>
      </p:sp>
      <p:sp>
        <p:nvSpPr>
          <p:cNvPr id="13" name="TextBox 12">
            <a:extLst>
              <a:ext uri="{FF2B5EF4-FFF2-40B4-BE49-F238E27FC236}">
                <a16:creationId xmlns:a16="http://schemas.microsoft.com/office/drawing/2014/main" id="{6961AA27-E00B-6D0F-D61E-7A65E0176338}"/>
              </a:ext>
            </a:extLst>
          </p:cNvPr>
          <p:cNvSpPr txBox="1"/>
          <p:nvPr/>
        </p:nvSpPr>
        <p:spPr>
          <a:xfrm>
            <a:off x="9055272" y="3849786"/>
            <a:ext cx="2317604" cy="584775"/>
          </a:xfrm>
          <a:prstGeom prst="rect">
            <a:avLst/>
          </a:prstGeom>
          <a:noFill/>
        </p:spPr>
        <p:txBody>
          <a:bodyPr wrap="square" rtlCol="0">
            <a:spAutoFit/>
          </a:bodyPr>
          <a:lstStyle/>
          <a:p>
            <a:r>
              <a:rPr lang="en-IE" sz="3200" dirty="0">
                <a:solidFill>
                  <a:srgbClr val="0070C0"/>
                </a:solidFill>
              </a:rPr>
              <a:t>Fat-free</a:t>
            </a:r>
          </a:p>
        </p:txBody>
      </p:sp>
      <p:sp>
        <p:nvSpPr>
          <p:cNvPr id="14" name="TextBox 13">
            <a:extLst>
              <a:ext uri="{FF2B5EF4-FFF2-40B4-BE49-F238E27FC236}">
                <a16:creationId xmlns:a16="http://schemas.microsoft.com/office/drawing/2014/main" id="{8C4F8510-E32D-07D1-8612-054AD914D388}"/>
              </a:ext>
            </a:extLst>
          </p:cNvPr>
          <p:cNvSpPr txBox="1"/>
          <p:nvPr/>
        </p:nvSpPr>
        <p:spPr>
          <a:xfrm>
            <a:off x="8154765" y="3804545"/>
            <a:ext cx="1035211" cy="369332"/>
          </a:xfrm>
          <a:prstGeom prst="rect">
            <a:avLst/>
          </a:prstGeom>
          <a:noFill/>
        </p:spPr>
        <p:txBody>
          <a:bodyPr wrap="square" rtlCol="0">
            <a:spAutoFit/>
          </a:bodyPr>
          <a:lstStyle/>
          <a:p>
            <a:r>
              <a:rPr lang="en-IE" dirty="0">
                <a:solidFill>
                  <a:schemeClr val="accent4">
                    <a:lumMod val="75000"/>
                  </a:schemeClr>
                </a:solidFill>
              </a:rPr>
              <a:t>vitamins</a:t>
            </a:r>
          </a:p>
        </p:txBody>
      </p:sp>
      <p:sp>
        <p:nvSpPr>
          <p:cNvPr id="15" name="TextBox 14">
            <a:extLst>
              <a:ext uri="{FF2B5EF4-FFF2-40B4-BE49-F238E27FC236}">
                <a16:creationId xmlns:a16="http://schemas.microsoft.com/office/drawing/2014/main" id="{290C45BE-8EF6-4689-0C6A-F534A1B8938C}"/>
              </a:ext>
            </a:extLst>
          </p:cNvPr>
          <p:cNvSpPr txBox="1"/>
          <p:nvPr/>
        </p:nvSpPr>
        <p:spPr>
          <a:xfrm>
            <a:off x="8575177" y="3065862"/>
            <a:ext cx="1035211" cy="338554"/>
          </a:xfrm>
          <a:prstGeom prst="rect">
            <a:avLst/>
          </a:prstGeom>
          <a:noFill/>
        </p:spPr>
        <p:txBody>
          <a:bodyPr wrap="square" rtlCol="0">
            <a:spAutoFit/>
          </a:bodyPr>
          <a:lstStyle/>
          <a:p>
            <a:r>
              <a:rPr lang="en-IE" sz="1600" dirty="0">
                <a:solidFill>
                  <a:srgbClr val="002060"/>
                </a:solidFill>
              </a:rPr>
              <a:t>Calcium</a:t>
            </a:r>
          </a:p>
        </p:txBody>
      </p:sp>
      <p:sp>
        <p:nvSpPr>
          <p:cNvPr id="16" name="TextBox 15">
            <a:extLst>
              <a:ext uri="{FF2B5EF4-FFF2-40B4-BE49-F238E27FC236}">
                <a16:creationId xmlns:a16="http://schemas.microsoft.com/office/drawing/2014/main" id="{AB18A38F-B9D7-46FB-79AD-270BC45C360F}"/>
              </a:ext>
            </a:extLst>
          </p:cNvPr>
          <p:cNvSpPr txBox="1"/>
          <p:nvPr/>
        </p:nvSpPr>
        <p:spPr>
          <a:xfrm>
            <a:off x="7157964" y="3153930"/>
            <a:ext cx="1035211" cy="307777"/>
          </a:xfrm>
          <a:prstGeom prst="rect">
            <a:avLst/>
          </a:prstGeom>
          <a:noFill/>
        </p:spPr>
        <p:txBody>
          <a:bodyPr wrap="square" rtlCol="0">
            <a:spAutoFit/>
          </a:bodyPr>
          <a:lstStyle/>
          <a:p>
            <a:r>
              <a:rPr lang="en-IE" sz="1400" b="1" dirty="0">
                <a:solidFill>
                  <a:schemeClr val="accent2">
                    <a:lumMod val="50000"/>
                  </a:schemeClr>
                </a:solidFill>
              </a:rPr>
              <a:t>Minerals</a:t>
            </a:r>
          </a:p>
        </p:txBody>
      </p:sp>
      <p:sp>
        <p:nvSpPr>
          <p:cNvPr id="17" name="TextBox 16">
            <a:extLst>
              <a:ext uri="{FF2B5EF4-FFF2-40B4-BE49-F238E27FC236}">
                <a16:creationId xmlns:a16="http://schemas.microsoft.com/office/drawing/2014/main" id="{19563162-A017-03EE-48CA-4300224B2420}"/>
              </a:ext>
            </a:extLst>
          </p:cNvPr>
          <p:cNvSpPr txBox="1"/>
          <p:nvPr/>
        </p:nvSpPr>
        <p:spPr>
          <a:xfrm>
            <a:off x="10371022" y="3002139"/>
            <a:ext cx="1137491" cy="369332"/>
          </a:xfrm>
          <a:prstGeom prst="rect">
            <a:avLst/>
          </a:prstGeom>
          <a:noFill/>
        </p:spPr>
        <p:txBody>
          <a:bodyPr wrap="none" rtlCol="0">
            <a:spAutoFit/>
          </a:bodyPr>
          <a:lstStyle/>
          <a:p>
            <a:r>
              <a:rPr lang="en-IE" b="1" dirty="0">
                <a:solidFill>
                  <a:schemeClr val="accent2">
                    <a:lumMod val="50000"/>
                  </a:schemeClr>
                </a:solidFill>
              </a:rPr>
              <a:t>High-fibre</a:t>
            </a:r>
          </a:p>
        </p:txBody>
      </p:sp>
      <p:sp>
        <p:nvSpPr>
          <p:cNvPr id="18" name="TextBox 17">
            <a:extLst>
              <a:ext uri="{FF2B5EF4-FFF2-40B4-BE49-F238E27FC236}">
                <a16:creationId xmlns:a16="http://schemas.microsoft.com/office/drawing/2014/main" id="{1EEC9F21-E3DF-39CF-B30D-CCECD2EBBEDB}"/>
              </a:ext>
            </a:extLst>
          </p:cNvPr>
          <p:cNvSpPr txBox="1"/>
          <p:nvPr/>
        </p:nvSpPr>
        <p:spPr>
          <a:xfrm>
            <a:off x="8624059" y="1179178"/>
            <a:ext cx="553998" cy="1043684"/>
          </a:xfrm>
          <a:prstGeom prst="rect">
            <a:avLst/>
          </a:prstGeom>
          <a:noFill/>
        </p:spPr>
        <p:txBody>
          <a:bodyPr vert="vert270" wrap="square" rtlCol="0">
            <a:spAutoFit/>
          </a:bodyPr>
          <a:lstStyle/>
          <a:p>
            <a:r>
              <a:rPr lang="en-IE" sz="2400" b="1" dirty="0">
                <a:solidFill>
                  <a:srgbClr val="FFD100"/>
                </a:solidFill>
              </a:rPr>
              <a:t>Protein</a:t>
            </a:r>
          </a:p>
        </p:txBody>
      </p:sp>
      <p:sp>
        <p:nvSpPr>
          <p:cNvPr id="19" name="TextBox 18">
            <a:extLst>
              <a:ext uri="{FF2B5EF4-FFF2-40B4-BE49-F238E27FC236}">
                <a16:creationId xmlns:a16="http://schemas.microsoft.com/office/drawing/2014/main" id="{B29B25A4-4065-9055-7A3B-01F6EF9282FD}"/>
              </a:ext>
            </a:extLst>
          </p:cNvPr>
          <p:cNvSpPr txBox="1"/>
          <p:nvPr/>
        </p:nvSpPr>
        <p:spPr>
          <a:xfrm>
            <a:off x="10520368" y="3602303"/>
            <a:ext cx="2317604" cy="584775"/>
          </a:xfrm>
          <a:prstGeom prst="rect">
            <a:avLst/>
          </a:prstGeom>
          <a:noFill/>
        </p:spPr>
        <p:txBody>
          <a:bodyPr wrap="square" rtlCol="0">
            <a:spAutoFit/>
          </a:bodyPr>
          <a:lstStyle/>
          <a:p>
            <a:r>
              <a:rPr lang="en-IE" sz="3200" b="1" dirty="0">
                <a:solidFill>
                  <a:srgbClr val="002060"/>
                </a:solidFill>
              </a:rPr>
              <a:t>SALT</a:t>
            </a:r>
          </a:p>
        </p:txBody>
      </p:sp>
      <p:sp>
        <p:nvSpPr>
          <p:cNvPr id="20" name="TextBox 19">
            <a:extLst>
              <a:ext uri="{FF2B5EF4-FFF2-40B4-BE49-F238E27FC236}">
                <a16:creationId xmlns:a16="http://schemas.microsoft.com/office/drawing/2014/main" id="{C7FF8CDA-E1E8-ECB0-0A30-D251A44C34BC}"/>
              </a:ext>
            </a:extLst>
          </p:cNvPr>
          <p:cNvSpPr txBox="1"/>
          <p:nvPr/>
        </p:nvSpPr>
        <p:spPr>
          <a:xfrm>
            <a:off x="8116910" y="4238413"/>
            <a:ext cx="2317604" cy="584775"/>
          </a:xfrm>
          <a:prstGeom prst="rect">
            <a:avLst/>
          </a:prstGeom>
          <a:noFill/>
        </p:spPr>
        <p:txBody>
          <a:bodyPr wrap="square" rtlCol="0">
            <a:spAutoFit/>
          </a:bodyPr>
          <a:lstStyle/>
          <a:p>
            <a:r>
              <a:rPr lang="en-IE" sz="3200" b="1" dirty="0">
                <a:solidFill>
                  <a:srgbClr val="002060"/>
                </a:solidFill>
              </a:rPr>
              <a:t>Sugar</a:t>
            </a:r>
          </a:p>
        </p:txBody>
      </p:sp>
      <p:sp>
        <p:nvSpPr>
          <p:cNvPr id="21" name="TextBox 20">
            <a:extLst>
              <a:ext uri="{FF2B5EF4-FFF2-40B4-BE49-F238E27FC236}">
                <a16:creationId xmlns:a16="http://schemas.microsoft.com/office/drawing/2014/main" id="{7CE3B76C-381F-9408-A8F6-BC1A461959FB}"/>
              </a:ext>
            </a:extLst>
          </p:cNvPr>
          <p:cNvSpPr txBox="1"/>
          <p:nvPr/>
        </p:nvSpPr>
        <p:spPr>
          <a:xfrm>
            <a:off x="10468704" y="4315442"/>
            <a:ext cx="1306127" cy="369332"/>
          </a:xfrm>
          <a:prstGeom prst="rect">
            <a:avLst/>
          </a:prstGeom>
          <a:noFill/>
        </p:spPr>
        <p:txBody>
          <a:bodyPr wrap="none" rtlCol="0">
            <a:spAutoFit/>
          </a:bodyPr>
          <a:lstStyle/>
          <a:p>
            <a:r>
              <a:rPr lang="en-IE" b="1" dirty="0">
                <a:solidFill>
                  <a:schemeClr val="tx2">
                    <a:lumMod val="65000"/>
                  </a:schemeClr>
                </a:solidFill>
              </a:rPr>
              <a:t>FREE-FROM</a:t>
            </a:r>
          </a:p>
        </p:txBody>
      </p:sp>
      <p:sp>
        <p:nvSpPr>
          <p:cNvPr id="22" name="TextBox 21">
            <a:extLst>
              <a:ext uri="{FF2B5EF4-FFF2-40B4-BE49-F238E27FC236}">
                <a16:creationId xmlns:a16="http://schemas.microsoft.com/office/drawing/2014/main" id="{8118CE7C-BAFE-61A1-F76F-E74AF749C764}"/>
              </a:ext>
            </a:extLst>
          </p:cNvPr>
          <p:cNvSpPr txBox="1"/>
          <p:nvPr/>
        </p:nvSpPr>
        <p:spPr>
          <a:xfrm>
            <a:off x="7026936" y="3704789"/>
            <a:ext cx="708271" cy="461665"/>
          </a:xfrm>
          <a:prstGeom prst="rect">
            <a:avLst/>
          </a:prstGeom>
          <a:noFill/>
        </p:spPr>
        <p:txBody>
          <a:bodyPr wrap="none" rtlCol="0">
            <a:spAutoFit/>
          </a:bodyPr>
          <a:lstStyle/>
          <a:p>
            <a:r>
              <a:rPr lang="en-IE" sz="2400" b="1" dirty="0">
                <a:solidFill>
                  <a:srgbClr val="70B2BE"/>
                </a:solidFill>
              </a:rPr>
              <a:t>Low</a:t>
            </a:r>
          </a:p>
        </p:txBody>
      </p:sp>
      <p:sp>
        <p:nvSpPr>
          <p:cNvPr id="23" name="TextBox 22">
            <a:extLst>
              <a:ext uri="{FF2B5EF4-FFF2-40B4-BE49-F238E27FC236}">
                <a16:creationId xmlns:a16="http://schemas.microsoft.com/office/drawing/2014/main" id="{3D3E5B8B-A535-A07A-F391-3CBE8FDEC24C}"/>
              </a:ext>
            </a:extLst>
          </p:cNvPr>
          <p:cNvSpPr txBox="1"/>
          <p:nvPr/>
        </p:nvSpPr>
        <p:spPr>
          <a:xfrm>
            <a:off x="11022355" y="2668373"/>
            <a:ext cx="684803" cy="369332"/>
          </a:xfrm>
          <a:prstGeom prst="rect">
            <a:avLst/>
          </a:prstGeom>
          <a:noFill/>
        </p:spPr>
        <p:txBody>
          <a:bodyPr wrap="none" rtlCol="0">
            <a:spAutoFit/>
          </a:bodyPr>
          <a:lstStyle/>
          <a:p>
            <a:r>
              <a:rPr lang="en-IE" b="1" dirty="0">
                <a:solidFill>
                  <a:srgbClr val="70B2BE"/>
                </a:solidFill>
              </a:rPr>
              <a:t>HIGH</a:t>
            </a:r>
          </a:p>
        </p:txBody>
      </p:sp>
      <p:sp>
        <p:nvSpPr>
          <p:cNvPr id="24" name="TextBox 23">
            <a:extLst>
              <a:ext uri="{FF2B5EF4-FFF2-40B4-BE49-F238E27FC236}">
                <a16:creationId xmlns:a16="http://schemas.microsoft.com/office/drawing/2014/main" id="{E2A0B07E-C1DD-792A-DBC7-10E6E02B7098}"/>
              </a:ext>
            </a:extLst>
          </p:cNvPr>
          <p:cNvSpPr txBox="1"/>
          <p:nvPr/>
        </p:nvSpPr>
        <p:spPr>
          <a:xfrm>
            <a:off x="7047509" y="4527348"/>
            <a:ext cx="1035211" cy="338554"/>
          </a:xfrm>
          <a:prstGeom prst="rect">
            <a:avLst/>
          </a:prstGeom>
          <a:noFill/>
        </p:spPr>
        <p:txBody>
          <a:bodyPr wrap="square" rtlCol="0">
            <a:spAutoFit/>
          </a:bodyPr>
          <a:lstStyle/>
          <a:p>
            <a:r>
              <a:rPr lang="en-IE" sz="1600" dirty="0">
                <a:solidFill>
                  <a:srgbClr val="002060"/>
                </a:solidFill>
              </a:rPr>
              <a:t>Source</a:t>
            </a:r>
          </a:p>
        </p:txBody>
      </p:sp>
      <p:sp>
        <p:nvSpPr>
          <p:cNvPr id="25" name="TextBox 24">
            <a:extLst>
              <a:ext uri="{FF2B5EF4-FFF2-40B4-BE49-F238E27FC236}">
                <a16:creationId xmlns:a16="http://schemas.microsoft.com/office/drawing/2014/main" id="{EEE4DB8D-1349-FEB5-A495-DB748C8EAB28}"/>
              </a:ext>
            </a:extLst>
          </p:cNvPr>
          <p:cNvSpPr txBox="1"/>
          <p:nvPr/>
        </p:nvSpPr>
        <p:spPr>
          <a:xfrm>
            <a:off x="9557745" y="4582220"/>
            <a:ext cx="1035211" cy="369332"/>
          </a:xfrm>
          <a:prstGeom prst="rect">
            <a:avLst/>
          </a:prstGeom>
          <a:noFill/>
        </p:spPr>
        <p:txBody>
          <a:bodyPr wrap="square" rtlCol="0">
            <a:spAutoFit/>
          </a:bodyPr>
          <a:lstStyle/>
          <a:p>
            <a:r>
              <a:rPr lang="en-IE" b="1" dirty="0">
                <a:solidFill>
                  <a:srgbClr val="70B2BE"/>
                </a:solidFill>
              </a:rPr>
              <a:t>vitamins</a:t>
            </a:r>
          </a:p>
        </p:txBody>
      </p:sp>
      <p:sp>
        <p:nvSpPr>
          <p:cNvPr id="26" name="TextBox 25">
            <a:extLst>
              <a:ext uri="{FF2B5EF4-FFF2-40B4-BE49-F238E27FC236}">
                <a16:creationId xmlns:a16="http://schemas.microsoft.com/office/drawing/2014/main" id="{7A66AF54-1589-BBEE-FA4F-2CDA03178E62}"/>
              </a:ext>
            </a:extLst>
          </p:cNvPr>
          <p:cNvSpPr txBox="1"/>
          <p:nvPr/>
        </p:nvSpPr>
        <p:spPr>
          <a:xfrm>
            <a:off x="7666762" y="4898777"/>
            <a:ext cx="1887055" cy="369332"/>
          </a:xfrm>
          <a:prstGeom prst="rect">
            <a:avLst/>
          </a:prstGeom>
          <a:noFill/>
        </p:spPr>
        <p:txBody>
          <a:bodyPr wrap="none" rtlCol="0">
            <a:spAutoFit/>
          </a:bodyPr>
          <a:lstStyle/>
          <a:p>
            <a:r>
              <a:rPr lang="en-IE" b="1" dirty="0">
                <a:solidFill>
                  <a:schemeClr val="accent2">
                    <a:lumMod val="50000"/>
                  </a:schemeClr>
                </a:solidFill>
              </a:rPr>
              <a:t>Sustainably Made</a:t>
            </a:r>
          </a:p>
        </p:txBody>
      </p:sp>
      <p:sp>
        <p:nvSpPr>
          <p:cNvPr id="27" name="TextBox 26">
            <a:extLst>
              <a:ext uri="{FF2B5EF4-FFF2-40B4-BE49-F238E27FC236}">
                <a16:creationId xmlns:a16="http://schemas.microsoft.com/office/drawing/2014/main" id="{22A6B276-F6C0-CFC5-B56D-6CF0C32E26C3}"/>
              </a:ext>
            </a:extLst>
          </p:cNvPr>
          <p:cNvSpPr txBox="1"/>
          <p:nvPr/>
        </p:nvSpPr>
        <p:spPr>
          <a:xfrm>
            <a:off x="10646461" y="5083443"/>
            <a:ext cx="1322029" cy="369332"/>
          </a:xfrm>
          <a:prstGeom prst="rect">
            <a:avLst/>
          </a:prstGeom>
          <a:noFill/>
        </p:spPr>
        <p:txBody>
          <a:bodyPr wrap="none" rtlCol="0">
            <a:spAutoFit/>
          </a:bodyPr>
          <a:lstStyle/>
          <a:p>
            <a:r>
              <a:rPr lang="en-IE" b="1" dirty="0">
                <a:solidFill>
                  <a:srgbClr val="70B2BE"/>
                </a:solidFill>
              </a:rPr>
              <a:t>Eco-friendly</a:t>
            </a:r>
          </a:p>
        </p:txBody>
      </p:sp>
      <p:sp>
        <p:nvSpPr>
          <p:cNvPr id="28" name="TextBox 27">
            <a:extLst>
              <a:ext uri="{FF2B5EF4-FFF2-40B4-BE49-F238E27FC236}">
                <a16:creationId xmlns:a16="http://schemas.microsoft.com/office/drawing/2014/main" id="{E10B0A17-EB81-C64D-6391-6D4415BDF3D0}"/>
              </a:ext>
            </a:extLst>
          </p:cNvPr>
          <p:cNvSpPr txBox="1"/>
          <p:nvPr/>
        </p:nvSpPr>
        <p:spPr>
          <a:xfrm>
            <a:off x="9092782" y="5347865"/>
            <a:ext cx="1090170" cy="369332"/>
          </a:xfrm>
          <a:prstGeom prst="rect">
            <a:avLst/>
          </a:prstGeom>
          <a:noFill/>
        </p:spPr>
        <p:txBody>
          <a:bodyPr wrap="none" rtlCol="0">
            <a:spAutoFit/>
          </a:bodyPr>
          <a:lstStyle/>
          <a:p>
            <a:r>
              <a:rPr lang="en-IE" b="1" dirty="0">
                <a:solidFill>
                  <a:srgbClr val="FFC000"/>
                </a:solidFill>
              </a:rPr>
              <a:t>ORGANIC</a:t>
            </a:r>
          </a:p>
        </p:txBody>
      </p:sp>
      <p:sp>
        <p:nvSpPr>
          <p:cNvPr id="29" name="TextBox 28">
            <a:extLst>
              <a:ext uri="{FF2B5EF4-FFF2-40B4-BE49-F238E27FC236}">
                <a16:creationId xmlns:a16="http://schemas.microsoft.com/office/drawing/2014/main" id="{3FA24E5A-50FB-B292-AE14-FDFE809B16AC}"/>
              </a:ext>
            </a:extLst>
          </p:cNvPr>
          <p:cNvSpPr txBox="1"/>
          <p:nvPr/>
        </p:nvSpPr>
        <p:spPr>
          <a:xfrm>
            <a:off x="2108450" y="5687442"/>
            <a:ext cx="2366211" cy="369332"/>
          </a:xfrm>
          <a:prstGeom prst="rect">
            <a:avLst/>
          </a:prstGeom>
          <a:solidFill>
            <a:srgbClr val="F79037"/>
          </a:solidFill>
        </p:spPr>
        <p:txBody>
          <a:bodyPr wrap="square">
            <a:spAutoFit/>
          </a:bodyPr>
          <a:lstStyle/>
          <a:p>
            <a:r>
              <a:rPr lang="en-IE" dirty="0">
                <a:solidFill>
                  <a:srgbClr val="1188A3"/>
                </a:solidFill>
                <a:hlinkClick r:id="rId2">
                  <a:extLst>
                    <a:ext uri="{A12FA001-AC4F-418D-AE19-62706E023703}">
                      <ahyp:hlinkClr xmlns:ahyp="http://schemas.microsoft.com/office/drawing/2018/hyperlinkcolor" val="tx"/>
                    </a:ext>
                  </a:extLst>
                </a:hlinkClick>
              </a:rPr>
              <a:t>ROADMAP (europa.eu)</a:t>
            </a:r>
            <a:endParaRPr lang="en-IE" dirty="0">
              <a:solidFill>
                <a:srgbClr val="1188A3"/>
              </a:solidFill>
            </a:endParaRPr>
          </a:p>
        </p:txBody>
      </p:sp>
    </p:spTree>
    <p:extLst>
      <p:ext uri="{BB962C8B-B14F-4D97-AF65-F5344CB8AC3E}">
        <p14:creationId xmlns:p14="http://schemas.microsoft.com/office/powerpoint/2010/main" val="37857667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9939A3-A3AF-36AA-ABA4-774EE87E1147}"/>
              </a:ext>
            </a:extLst>
          </p:cNvPr>
          <p:cNvSpPr>
            <a:spLocks noGrp="1"/>
          </p:cNvSpPr>
          <p:nvPr>
            <p:ph type="body" sz="quarter" idx="18"/>
          </p:nvPr>
        </p:nvSpPr>
        <p:spPr>
          <a:xfrm>
            <a:off x="898357" y="1772239"/>
            <a:ext cx="5700406" cy="3838148"/>
          </a:xfrm>
        </p:spPr>
        <p:txBody>
          <a:bodyPr/>
          <a:lstStyle/>
          <a:p>
            <a:pPr marL="0" indent="0"/>
            <a:r>
              <a:rPr lang="en-US" b="0" i="0" dirty="0">
                <a:effectLst/>
              </a:rPr>
              <a:t>EFSA is responsible for verifying the scientific substantiation of the submitted claims, some of which are currently in use, some of which are proposed by applicants – </a:t>
            </a:r>
            <a:r>
              <a:rPr lang="en-US" sz="2000" b="0" i="0" dirty="0">
                <a:effectLst/>
              </a:rPr>
              <a:t>(companies who want to submit claims for </a:t>
            </a:r>
            <a:r>
              <a:rPr lang="en-US" sz="2000" b="0" i="0" dirty="0" err="1">
                <a:effectLst/>
              </a:rPr>
              <a:t>authorisation</a:t>
            </a:r>
            <a:r>
              <a:rPr lang="en-US" sz="2000" b="0" i="0" dirty="0">
                <a:effectLst/>
              </a:rPr>
              <a:t> in the EU). </a:t>
            </a:r>
          </a:p>
          <a:p>
            <a:pPr marL="0" indent="0"/>
            <a:r>
              <a:rPr lang="en-US" b="0" i="0" dirty="0">
                <a:effectLst/>
              </a:rPr>
              <a:t>This information serves as a basis for the European Commission and the Member States, which will then decide whether to </a:t>
            </a:r>
            <a:r>
              <a:rPr lang="en-US" b="0" i="0" dirty="0" err="1">
                <a:effectLst/>
              </a:rPr>
              <a:t>authorise</a:t>
            </a:r>
            <a:r>
              <a:rPr lang="en-US" b="0" i="0" dirty="0">
                <a:effectLst/>
              </a:rPr>
              <a:t> the claims.</a:t>
            </a:r>
            <a:endParaRPr lang="en-IE" dirty="0"/>
          </a:p>
          <a:p>
            <a:endParaRPr lang="en-IE" dirty="0"/>
          </a:p>
        </p:txBody>
      </p:sp>
      <p:sp>
        <p:nvSpPr>
          <p:cNvPr id="3" name="Text Placeholder 2">
            <a:extLst>
              <a:ext uri="{FF2B5EF4-FFF2-40B4-BE49-F238E27FC236}">
                <a16:creationId xmlns:a16="http://schemas.microsoft.com/office/drawing/2014/main" id="{15130F2D-36AE-C2FD-7197-8FC7D59EB46E}"/>
              </a:ext>
            </a:extLst>
          </p:cNvPr>
          <p:cNvSpPr>
            <a:spLocks noGrp="1"/>
          </p:cNvSpPr>
          <p:nvPr>
            <p:ph type="body" sz="quarter" idx="16"/>
          </p:nvPr>
        </p:nvSpPr>
        <p:spPr>
          <a:xfrm>
            <a:off x="898357" y="579157"/>
            <a:ext cx="5785246" cy="992652"/>
          </a:xfrm>
        </p:spPr>
        <p:txBody>
          <a:bodyPr/>
          <a:lstStyle/>
          <a:p>
            <a:r>
              <a:rPr lang="en-IE" dirty="0"/>
              <a:t>The role of  the European Food Safety Authority </a:t>
            </a:r>
            <a:r>
              <a:rPr lang="en-IE" dirty="0">
                <a:solidFill>
                  <a:srgbClr val="1188A3"/>
                </a:solidFill>
                <a:hlinkClick r:id="rId3">
                  <a:extLst>
                    <a:ext uri="{A12FA001-AC4F-418D-AE19-62706E023703}">
                      <ahyp:hlinkClr xmlns:ahyp="http://schemas.microsoft.com/office/drawing/2018/hyperlinkcolor" val="tx"/>
                    </a:ext>
                  </a:extLst>
                </a:hlinkClick>
              </a:rPr>
              <a:t>EFSA</a:t>
            </a:r>
            <a:endParaRPr lang="en-IE" dirty="0">
              <a:solidFill>
                <a:srgbClr val="1188A3"/>
              </a:solidFill>
            </a:endParaRPr>
          </a:p>
          <a:p>
            <a:endParaRPr lang="en-IE" dirty="0"/>
          </a:p>
        </p:txBody>
      </p:sp>
      <p:sp>
        <p:nvSpPr>
          <p:cNvPr id="5" name="TextBox 4">
            <a:extLst>
              <a:ext uri="{FF2B5EF4-FFF2-40B4-BE49-F238E27FC236}">
                <a16:creationId xmlns:a16="http://schemas.microsoft.com/office/drawing/2014/main" id="{7ED44B5E-19B9-0DDA-9519-E748C387D9B8}"/>
              </a:ext>
            </a:extLst>
          </p:cNvPr>
          <p:cNvSpPr txBox="1"/>
          <p:nvPr/>
        </p:nvSpPr>
        <p:spPr>
          <a:xfrm>
            <a:off x="224634" y="5810817"/>
            <a:ext cx="4616787" cy="646331"/>
          </a:xfrm>
          <a:prstGeom prst="rect">
            <a:avLst/>
          </a:prstGeom>
          <a:noFill/>
          <a:ln>
            <a:noFill/>
          </a:ln>
        </p:spPr>
        <p:txBody>
          <a:bodyPr wrap="square">
            <a:spAutoFit/>
          </a:bodyPr>
          <a:lstStyle/>
          <a:p>
            <a:r>
              <a:rPr lang="en-IE" dirty="0">
                <a:solidFill>
                  <a:srgbClr val="000000"/>
                </a:solidFill>
                <a:hlinkClick r:id="rId4">
                  <a:extLst>
                    <a:ext uri="{A12FA001-AC4F-418D-AE19-62706E023703}">
                      <ahyp:hlinkClr xmlns:ahyp="http://schemas.microsoft.com/office/drawing/2018/hyperlinkcolor" val="tx"/>
                    </a:ext>
                  </a:extLst>
                </a:hlinkClick>
              </a:rPr>
              <a:t>Nutrition applications: regulations and guidance | EFSA (europa.eu)</a:t>
            </a:r>
            <a:endParaRPr lang="en-IE" dirty="0">
              <a:solidFill>
                <a:srgbClr val="000000"/>
              </a:solidFill>
            </a:endParaRPr>
          </a:p>
        </p:txBody>
      </p:sp>
      <p:sp>
        <p:nvSpPr>
          <p:cNvPr id="7" name="TextBox 6">
            <a:extLst>
              <a:ext uri="{FF2B5EF4-FFF2-40B4-BE49-F238E27FC236}">
                <a16:creationId xmlns:a16="http://schemas.microsoft.com/office/drawing/2014/main" id="{C4B2C4C2-825F-8579-F16B-1B62973FD96A}"/>
              </a:ext>
            </a:extLst>
          </p:cNvPr>
          <p:cNvSpPr txBox="1"/>
          <p:nvPr/>
        </p:nvSpPr>
        <p:spPr>
          <a:xfrm>
            <a:off x="7255681" y="5980093"/>
            <a:ext cx="6208938" cy="307777"/>
          </a:xfrm>
          <a:prstGeom prst="rect">
            <a:avLst/>
          </a:prstGeom>
          <a:noFill/>
        </p:spPr>
        <p:txBody>
          <a:bodyPr wrap="square">
            <a:spAutoFit/>
          </a:bodyPr>
          <a:lstStyle/>
          <a:p>
            <a:r>
              <a:rPr lang="en-US" sz="1400" dirty="0">
                <a:solidFill>
                  <a:srgbClr val="F79037"/>
                </a:solidFill>
                <a:hlinkClick r:id="rId5">
                  <a:extLst>
                    <a:ext uri="{A12FA001-AC4F-418D-AE19-62706E023703}">
                      <ahyp:hlinkClr xmlns:ahyp="http://schemas.microsoft.com/office/drawing/2018/hyperlinkcolor" val="tx"/>
                    </a:ext>
                  </a:extLst>
                </a:hlinkClick>
              </a:rPr>
              <a:t>What are health claims and how are they assessed? - YouTube</a:t>
            </a:r>
            <a:endParaRPr lang="en-IE" sz="1400" dirty="0">
              <a:solidFill>
                <a:srgbClr val="F79037"/>
              </a:solidFill>
            </a:endParaRPr>
          </a:p>
        </p:txBody>
      </p:sp>
      <p:pic>
        <p:nvPicPr>
          <p:cNvPr id="8" name="Online Media 4" title="What are health claims and how are they assessed?">
            <a:hlinkClick r:id="" action="ppaction://media"/>
            <a:extLst>
              <a:ext uri="{FF2B5EF4-FFF2-40B4-BE49-F238E27FC236}">
                <a16:creationId xmlns:a16="http://schemas.microsoft.com/office/drawing/2014/main" id="{F98FEEB8-D3CB-4EDA-3070-AB892282B3EA}"/>
              </a:ext>
            </a:extLst>
          </p:cNvPr>
          <p:cNvPicPr>
            <a:picLocks noGrp="1" noRot="1" noChangeAspect="1"/>
          </p:cNvPicPr>
          <p:nvPr>
            <p:ph type="pic" sz="quarter" idx="10"/>
            <a:videoFile r:link="rId1"/>
          </p:nvPr>
        </p:nvPicPr>
        <p:blipFill>
          <a:blip r:embed="rId6"/>
          <a:srcRect l="12960" r="12960"/>
          <a:stretch>
            <a:fillRect/>
          </a:stretch>
        </p:blipFill>
        <p:spPr>
          <a:xfrm>
            <a:off x="7061200" y="1420813"/>
            <a:ext cx="5130800" cy="3913187"/>
          </a:xfrm>
          <a:prstGeom prst="rect">
            <a:avLst/>
          </a:prstGeom>
        </p:spPr>
      </p:pic>
    </p:spTree>
    <p:extLst>
      <p:ext uri="{BB962C8B-B14F-4D97-AF65-F5344CB8AC3E}">
        <p14:creationId xmlns:p14="http://schemas.microsoft.com/office/powerpoint/2010/main" val="49186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fill="hold" display="0">
                  <p:stCondLst>
                    <p:cond delay="indefinite"/>
                  </p:stCondLst>
                </p:cTn>
                <p:tgtEl>
                  <p:spTgt spid="8"/>
                </p:tgtEl>
              </p:cMediaNode>
            </p:vide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DB2AAE-1097-ED8B-A41A-12EEEC25B31D}"/>
              </a:ext>
            </a:extLst>
          </p:cNvPr>
          <p:cNvSpPr>
            <a:spLocks noGrp="1"/>
          </p:cNvSpPr>
          <p:nvPr>
            <p:ph type="body" sz="quarter" idx="16"/>
          </p:nvPr>
        </p:nvSpPr>
        <p:spPr>
          <a:xfrm>
            <a:off x="898359" y="654572"/>
            <a:ext cx="4990998" cy="992652"/>
          </a:xfrm>
        </p:spPr>
        <p:txBody>
          <a:bodyPr/>
          <a:lstStyle/>
          <a:p>
            <a:r>
              <a:rPr lang="en-IE" dirty="0"/>
              <a:t>Selecting Claims…</a:t>
            </a:r>
          </a:p>
        </p:txBody>
      </p:sp>
      <p:pic>
        <p:nvPicPr>
          <p:cNvPr id="7" name="Picture Placeholder 6" descr="A group of bags of fruit juice&#10;&#10;Description automatically generated">
            <a:extLst>
              <a:ext uri="{FF2B5EF4-FFF2-40B4-BE49-F238E27FC236}">
                <a16:creationId xmlns:a16="http://schemas.microsoft.com/office/drawing/2014/main" id="{D024129E-C6A8-8BC9-0925-9E0192871719}"/>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5" name="Text Placeholder 2">
            <a:extLst>
              <a:ext uri="{FF2B5EF4-FFF2-40B4-BE49-F238E27FC236}">
                <a16:creationId xmlns:a16="http://schemas.microsoft.com/office/drawing/2014/main" id="{D5A5CC4A-FEAC-BD4A-9310-75056520EA94}"/>
              </a:ext>
            </a:extLst>
          </p:cNvPr>
          <p:cNvSpPr>
            <a:spLocks noGrp="1"/>
          </p:cNvSpPr>
          <p:nvPr>
            <p:ph type="body" sz="quarter" idx="18"/>
          </p:nvPr>
        </p:nvSpPr>
        <p:spPr>
          <a:xfrm>
            <a:off x="898359" y="1370971"/>
            <a:ext cx="5646904" cy="5181513"/>
          </a:xfrm>
        </p:spPr>
        <p:txBody>
          <a:bodyPr>
            <a:normAutofit/>
          </a:bodyPr>
          <a:lstStyle/>
          <a:p>
            <a:pPr marL="0" indent="0">
              <a:spcBef>
                <a:spcPts val="600"/>
              </a:spcBef>
            </a:pPr>
            <a:r>
              <a:rPr lang="en-US" dirty="0"/>
              <a:t>For food companies,  getting a new health or nutrition-related claim approved by EFSA is difficult as it needs strong scientific evidence and consensus.</a:t>
            </a:r>
          </a:p>
          <a:p>
            <a:pPr marL="0" indent="0">
              <a:spcBef>
                <a:spcPts val="600"/>
              </a:spcBef>
            </a:pPr>
            <a:r>
              <a:rPr lang="en-US" dirty="0"/>
              <a:t>Therefore, SMEs may use the EU database on “</a:t>
            </a:r>
            <a:r>
              <a:rPr lang="en-US" dirty="0">
                <a:solidFill>
                  <a:srgbClr val="F79037"/>
                </a:solidFill>
                <a:hlinkClick r:id="rId4">
                  <a:extLst>
                    <a:ext uri="{A12FA001-AC4F-418D-AE19-62706E023703}">
                      <ahyp:hlinkClr xmlns:ahyp="http://schemas.microsoft.com/office/drawing/2018/hyperlinkcolor" val="tx"/>
                    </a:ext>
                  </a:extLst>
                </a:hlinkClick>
              </a:rPr>
              <a:t>EU Register of nutrition and health claims made on foods</a:t>
            </a:r>
            <a:r>
              <a:rPr lang="en-US" dirty="0"/>
              <a:t>”, which lists permitted health &amp; nutrition-related claims. </a:t>
            </a:r>
          </a:p>
          <a:p>
            <a:pPr marL="0" indent="0">
              <a:spcBef>
                <a:spcPts val="600"/>
              </a:spcBef>
            </a:pPr>
            <a:r>
              <a:rPr lang="en-US" b="1" dirty="0"/>
              <a:t>ESSENTIAL READING:</a:t>
            </a:r>
          </a:p>
          <a:p>
            <a:pPr marL="342900" indent="-342900">
              <a:spcBef>
                <a:spcPts val="600"/>
              </a:spcBef>
              <a:buFont typeface="Arial" panose="020B0604020202020204" pitchFamily="34" charset="0"/>
              <a:buChar char="•"/>
            </a:pPr>
            <a:r>
              <a:rPr lang="en-US" dirty="0">
                <a:solidFill>
                  <a:srgbClr val="F79037"/>
                </a:solidFill>
                <a:hlinkClick r:id="rId4">
                  <a:extLst>
                    <a:ext uri="{A12FA001-AC4F-418D-AE19-62706E023703}">
                      <ahyp:hlinkClr xmlns:ahyp="http://schemas.microsoft.com/office/drawing/2018/hyperlinkcolor" val="tx"/>
                    </a:ext>
                  </a:extLst>
                </a:hlinkClick>
              </a:rPr>
              <a:t>EU Register of nutrition and health claims made on foods (v.3.6) (europa.eu)</a:t>
            </a:r>
            <a:endParaRPr lang="en-US" dirty="0">
              <a:solidFill>
                <a:srgbClr val="F79037"/>
              </a:solidFill>
            </a:endParaRPr>
          </a:p>
          <a:p>
            <a:pPr marL="342900" indent="-342900">
              <a:spcBef>
                <a:spcPts val="600"/>
              </a:spcBef>
              <a:buFont typeface="Arial" panose="020B0604020202020204" pitchFamily="34" charset="0"/>
              <a:buChar char="•"/>
            </a:pPr>
            <a:r>
              <a:rPr lang="en-IE" dirty="0">
                <a:solidFill>
                  <a:srgbClr val="F79037"/>
                </a:solidFill>
                <a:hlinkClick r:id="rId5">
                  <a:extLst>
                    <a:ext uri="{A12FA001-AC4F-418D-AE19-62706E023703}">
                      <ahyp:hlinkClr xmlns:ahyp="http://schemas.microsoft.com/office/drawing/2018/hyperlinkcolor" val="tx"/>
                    </a:ext>
                  </a:extLst>
                </a:hlinkClick>
              </a:rPr>
              <a:t>Nutrition claims (europa.eu)</a:t>
            </a:r>
            <a:endParaRPr lang="en-IE" dirty="0">
              <a:solidFill>
                <a:srgbClr val="F79037"/>
              </a:solidFill>
            </a:endParaRPr>
          </a:p>
          <a:p>
            <a:pPr marL="0" indent="0"/>
            <a:endParaRPr lang="en-IE" dirty="0">
              <a:solidFill>
                <a:srgbClr val="1188A3"/>
              </a:solidFill>
            </a:endParaRPr>
          </a:p>
          <a:p>
            <a:pPr marL="0" indent="0"/>
            <a:endParaRPr lang="en-IE" dirty="0"/>
          </a:p>
        </p:txBody>
      </p:sp>
    </p:spTree>
    <p:extLst>
      <p:ext uri="{BB962C8B-B14F-4D97-AF65-F5344CB8AC3E}">
        <p14:creationId xmlns:p14="http://schemas.microsoft.com/office/powerpoint/2010/main" val="1787814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9157EF-08DB-4581-58D1-D3C867645B12}"/>
              </a:ext>
            </a:extLst>
          </p:cNvPr>
          <p:cNvSpPr>
            <a:spLocks noGrp="1"/>
          </p:cNvSpPr>
          <p:nvPr>
            <p:ph type="body" sz="quarter" idx="18"/>
          </p:nvPr>
        </p:nvSpPr>
        <p:spPr>
          <a:xfrm>
            <a:off x="1124953" y="1377685"/>
            <a:ext cx="11110876" cy="4172544"/>
          </a:xfrm>
        </p:spPr>
        <p:txBody>
          <a:bodyPr lIns="91440" tIns="45720" rIns="91440" bIns="45720" anchor="t"/>
          <a:lstStyle/>
          <a:p>
            <a:pPr>
              <a:spcBef>
                <a:spcPts val="600"/>
              </a:spcBef>
            </a:pPr>
            <a:r>
              <a:rPr lang="en-IE">
                <a:cs typeface="Calibri"/>
              </a:rPr>
              <a:t>The food supply chain connects three main sectors: </a:t>
            </a:r>
            <a:r>
              <a:rPr lang="en-IE" b="1">
                <a:cs typeface="Calibri"/>
              </a:rPr>
              <a:t>agriculture</a:t>
            </a:r>
            <a:r>
              <a:rPr lang="en-IE">
                <a:cs typeface="Calibri"/>
              </a:rPr>
              <a:t>, the </a:t>
            </a:r>
            <a:r>
              <a:rPr lang="en-IE" b="1">
                <a:cs typeface="Calibri"/>
              </a:rPr>
              <a:t>food-processing industry</a:t>
            </a:r>
            <a:r>
              <a:rPr lang="en-IE">
                <a:cs typeface="Calibri"/>
              </a:rPr>
              <a:t> (including food service) and the</a:t>
            </a:r>
            <a:r>
              <a:rPr lang="en-IE" b="1">
                <a:cs typeface="Calibri"/>
              </a:rPr>
              <a:t> distribution sector</a:t>
            </a:r>
            <a:r>
              <a:rPr lang="en-IE">
                <a:cs typeface="Calibri"/>
              </a:rPr>
              <a:t>, and involves a wide diversity of stakeholders:</a:t>
            </a:r>
            <a:endParaRPr lang="en-US">
              <a:cs typeface="Calibri" panose="020F0502020204030204"/>
            </a:endParaRPr>
          </a:p>
          <a:p>
            <a:pPr marL="342900" indent="-342900">
              <a:spcBef>
                <a:spcPts val="600"/>
              </a:spcBef>
              <a:buChar char="•"/>
            </a:pPr>
            <a:r>
              <a:rPr lang="en-IE">
                <a:cs typeface="Calibri" panose="020F0502020204030204"/>
              </a:rPr>
              <a:t>Farmers </a:t>
            </a:r>
          </a:p>
          <a:p>
            <a:pPr marL="342900" indent="-342900">
              <a:spcBef>
                <a:spcPts val="600"/>
              </a:spcBef>
              <a:buChar char="•"/>
            </a:pPr>
            <a:r>
              <a:rPr lang="en-IE">
                <a:cs typeface="Calibri" panose="020F0502020204030204"/>
              </a:rPr>
              <a:t>Food processors and                                                                                                                        food service </a:t>
            </a:r>
          </a:p>
          <a:p>
            <a:pPr marL="342900" indent="-342900">
              <a:spcBef>
                <a:spcPts val="600"/>
              </a:spcBef>
              <a:buChar char="•"/>
            </a:pPr>
            <a:r>
              <a:rPr lang="en-IE">
                <a:cs typeface="Calibri" panose="020F0502020204030204"/>
              </a:rPr>
              <a:t>Traders and wholesalers </a:t>
            </a:r>
          </a:p>
          <a:p>
            <a:pPr marL="342900" indent="-342900">
              <a:spcBef>
                <a:spcPts val="600"/>
              </a:spcBef>
              <a:buChar char="•"/>
            </a:pPr>
            <a:r>
              <a:rPr lang="en-IE">
                <a:cs typeface="Calibri" panose="020F0502020204030204"/>
              </a:rPr>
              <a:t>Retailers, with both independents and very large companies. </a:t>
            </a:r>
          </a:p>
          <a:p>
            <a:r>
              <a:rPr lang="en-IE">
                <a:cs typeface="Calibri" panose="020F0502020204030204"/>
              </a:rPr>
              <a:t>There are often significant imbalances in bargaining power within the food supply chain, which can lead to unfair trading practices. Small farmers or cooperatives, as well as food businesses, often deal with large buyers which represent their only access to the      market and can exert strong pressure on prices and margins.</a:t>
            </a:r>
            <a:endParaRPr lang="en-IE"/>
          </a:p>
          <a:p>
            <a:endParaRPr lang="en-IE">
              <a:cs typeface="Calibri"/>
            </a:endParaRPr>
          </a:p>
        </p:txBody>
      </p:sp>
      <p:sp>
        <p:nvSpPr>
          <p:cNvPr id="3" name="Text Placeholder 2">
            <a:extLst>
              <a:ext uri="{FF2B5EF4-FFF2-40B4-BE49-F238E27FC236}">
                <a16:creationId xmlns:a16="http://schemas.microsoft.com/office/drawing/2014/main" id="{19E3765B-96BC-816A-7A01-4E48B9330FA8}"/>
              </a:ext>
            </a:extLst>
          </p:cNvPr>
          <p:cNvSpPr>
            <a:spLocks noGrp="1"/>
          </p:cNvSpPr>
          <p:nvPr>
            <p:ph type="body" sz="quarter" idx="16"/>
          </p:nvPr>
        </p:nvSpPr>
        <p:spPr>
          <a:xfrm>
            <a:off x="1129249" y="423907"/>
            <a:ext cx="10595237" cy="803654"/>
          </a:xfrm>
        </p:spPr>
        <p:txBody>
          <a:bodyPr lIns="91440" tIns="45720" rIns="91440" bIns="45720" anchor="t">
            <a:noAutofit/>
          </a:bodyPr>
          <a:lstStyle/>
          <a:p>
            <a:r>
              <a:rPr lang="en-IE" b="1">
                <a:cs typeface="Calibri"/>
              </a:rPr>
              <a:t>Food Supply Chain</a:t>
            </a:r>
            <a:endParaRPr lang="en-US" b="1"/>
          </a:p>
          <a:p>
            <a:endParaRPr lang="en-IE" b="1">
              <a:cs typeface="Calibri"/>
            </a:endParaRPr>
          </a:p>
        </p:txBody>
      </p:sp>
      <p:pic>
        <p:nvPicPr>
          <p:cNvPr id="5" name="Picture 5">
            <a:extLst>
              <a:ext uri="{FF2B5EF4-FFF2-40B4-BE49-F238E27FC236}">
                <a16:creationId xmlns:a16="http://schemas.microsoft.com/office/drawing/2014/main" id="{BCE84F59-076F-C872-E90E-72A8E1384A3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4006" y="2075130"/>
            <a:ext cx="7385383" cy="1845476"/>
          </a:xfrm>
          <a:prstGeom prst="rect">
            <a:avLst/>
          </a:prstGeom>
        </p:spPr>
      </p:pic>
    </p:spTree>
    <p:extLst>
      <p:ext uri="{BB962C8B-B14F-4D97-AF65-F5344CB8AC3E}">
        <p14:creationId xmlns:p14="http://schemas.microsoft.com/office/powerpoint/2010/main" val="3286545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C829A8-5DDF-06BC-09FA-A8C9293AC72E}"/>
              </a:ext>
            </a:extLst>
          </p:cNvPr>
          <p:cNvSpPr>
            <a:spLocks noGrp="1"/>
          </p:cNvSpPr>
          <p:nvPr>
            <p:ph type="body" sz="quarter" idx="18"/>
          </p:nvPr>
        </p:nvSpPr>
        <p:spPr>
          <a:xfrm>
            <a:off x="992950" y="2267643"/>
            <a:ext cx="5552313" cy="3025975"/>
          </a:xfrm>
        </p:spPr>
        <p:txBody>
          <a:bodyPr/>
          <a:lstStyle/>
          <a:p>
            <a:r>
              <a:rPr lang="en-US" dirty="0" err="1"/>
              <a:t>Familiarise</a:t>
            </a:r>
            <a:r>
              <a:rPr lang="en-US" dirty="0"/>
              <a:t> yourself with relevant regulations and guidelines governing health and eco-claims in the food industry. Different regions may have specific rules regarding the use of terms like "healthy," "natural,” “free-range”, "organic," or "sustainable." Ensure that your claims align with legal requirements and seek guidance from regulatory authorities or legal experts if needed. (Module 2)</a:t>
            </a:r>
            <a:endParaRPr lang="en-IE" dirty="0"/>
          </a:p>
        </p:txBody>
      </p:sp>
      <p:sp>
        <p:nvSpPr>
          <p:cNvPr id="3" name="Text Placeholder 2">
            <a:extLst>
              <a:ext uri="{FF2B5EF4-FFF2-40B4-BE49-F238E27FC236}">
                <a16:creationId xmlns:a16="http://schemas.microsoft.com/office/drawing/2014/main" id="{94582252-ABC9-A2F8-BBD7-F23DD0454BD9}"/>
              </a:ext>
            </a:extLst>
          </p:cNvPr>
          <p:cNvSpPr>
            <a:spLocks noGrp="1"/>
          </p:cNvSpPr>
          <p:nvPr>
            <p:ph type="body" sz="quarter" idx="16"/>
          </p:nvPr>
        </p:nvSpPr>
        <p:spPr/>
        <p:txBody>
          <a:bodyPr/>
          <a:lstStyle/>
          <a:p>
            <a:pPr marL="742950" indent="-742950">
              <a:buFont typeface="+mj-lt"/>
              <a:buAutoNum type="arabicPeriod"/>
            </a:pPr>
            <a:r>
              <a:rPr lang="en-IE" b="1" dirty="0"/>
              <a:t>Understand Regulations</a:t>
            </a:r>
          </a:p>
        </p:txBody>
      </p:sp>
      <p:pic>
        <p:nvPicPr>
          <p:cNvPr id="6" name="Picture Placeholder 5" descr="Variety of honey">
            <a:extLst>
              <a:ext uri="{FF2B5EF4-FFF2-40B4-BE49-F238E27FC236}">
                <a16:creationId xmlns:a16="http://schemas.microsoft.com/office/drawing/2014/main" id="{91ADD1EC-B840-687A-2131-197FADC26B61}"/>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0832367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8CAE3D-1B33-9376-2135-BC34F3AF22D2}"/>
              </a:ext>
            </a:extLst>
          </p:cNvPr>
          <p:cNvSpPr>
            <a:spLocks noGrp="1"/>
          </p:cNvSpPr>
          <p:nvPr>
            <p:ph type="body" sz="quarter" idx="18"/>
          </p:nvPr>
        </p:nvSpPr>
        <p:spPr>
          <a:xfrm>
            <a:off x="898357" y="2070539"/>
            <a:ext cx="5323767" cy="3539848"/>
          </a:xfrm>
        </p:spPr>
        <p:txBody>
          <a:bodyPr/>
          <a:lstStyle/>
          <a:p>
            <a:r>
              <a:rPr lang="en-US" dirty="0"/>
              <a:t>It's crucial to substantiate health and eco-claims with </a:t>
            </a:r>
            <a:r>
              <a:rPr lang="en-US" b="1" dirty="0"/>
              <a:t>reliable scientific evidence or certifications</a:t>
            </a:r>
            <a:r>
              <a:rPr lang="en-US" dirty="0"/>
              <a:t> from </a:t>
            </a:r>
            <a:r>
              <a:rPr lang="en-US" dirty="0" err="1"/>
              <a:t>recognised</a:t>
            </a:r>
            <a:r>
              <a:rPr lang="en-US" dirty="0"/>
              <a:t> </a:t>
            </a:r>
            <a:r>
              <a:rPr lang="en-US" dirty="0" err="1"/>
              <a:t>organisations</a:t>
            </a:r>
            <a:r>
              <a:rPr lang="en-US" dirty="0"/>
              <a:t>. Substantiating the claims correctly will validate the specific benefits or attributes you are promoting and help you gain trust and a secure following. Never exaggerate or use misleading claims that cannot be adequately supported.</a:t>
            </a:r>
            <a:endParaRPr lang="en-IE" dirty="0"/>
          </a:p>
        </p:txBody>
      </p:sp>
      <p:sp>
        <p:nvSpPr>
          <p:cNvPr id="3" name="Text Placeholder 2">
            <a:extLst>
              <a:ext uri="{FF2B5EF4-FFF2-40B4-BE49-F238E27FC236}">
                <a16:creationId xmlns:a16="http://schemas.microsoft.com/office/drawing/2014/main" id="{61301EFE-6149-1954-B5A9-F0A92231C87A}"/>
              </a:ext>
            </a:extLst>
          </p:cNvPr>
          <p:cNvSpPr>
            <a:spLocks noGrp="1"/>
          </p:cNvSpPr>
          <p:nvPr>
            <p:ph type="body" sz="quarter" idx="16"/>
          </p:nvPr>
        </p:nvSpPr>
        <p:spPr>
          <a:xfrm>
            <a:off x="898358" y="866084"/>
            <a:ext cx="4990998" cy="992652"/>
          </a:xfrm>
        </p:spPr>
        <p:txBody>
          <a:bodyPr/>
          <a:lstStyle/>
          <a:p>
            <a:pPr marL="742950" indent="-742950">
              <a:buFont typeface="+mj-lt"/>
              <a:buAutoNum type="arabicPeriod" startAt="2"/>
            </a:pPr>
            <a:r>
              <a:rPr lang="en-IE" b="1" dirty="0"/>
              <a:t>Ensure Substantiation:</a:t>
            </a:r>
          </a:p>
        </p:txBody>
      </p:sp>
      <p:pic>
        <p:nvPicPr>
          <p:cNvPr id="6" name="Picture Placeholder 5" descr="Many hands raising thumbs up">
            <a:extLst>
              <a:ext uri="{FF2B5EF4-FFF2-40B4-BE49-F238E27FC236}">
                <a16:creationId xmlns:a16="http://schemas.microsoft.com/office/drawing/2014/main" id="{6914BB86-94DE-7C0E-71B3-7CCE3F902DA2}"/>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6545263" y="1452563"/>
            <a:ext cx="5646737" cy="4656137"/>
          </a:xfrm>
        </p:spPr>
      </p:pic>
      <p:sp>
        <p:nvSpPr>
          <p:cNvPr id="7" name="Speech Bubble: Rectangle with Corners Rounded 6">
            <a:extLst>
              <a:ext uri="{FF2B5EF4-FFF2-40B4-BE49-F238E27FC236}">
                <a16:creationId xmlns:a16="http://schemas.microsoft.com/office/drawing/2014/main" id="{21F41D55-9CCB-F197-5F9D-C2C80E6723D4}"/>
              </a:ext>
            </a:extLst>
          </p:cNvPr>
          <p:cNvSpPr/>
          <p:nvPr/>
        </p:nvSpPr>
        <p:spPr>
          <a:xfrm>
            <a:off x="6295697" y="1292773"/>
            <a:ext cx="5896303" cy="1734207"/>
          </a:xfrm>
          <a:prstGeom prst="wedgeRoundRectCallout">
            <a:avLst>
              <a:gd name="adj1" fmla="val -58525"/>
              <a:gd name="adj2" fmla="val 28561"/>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0" i="0" dirty="0">
                <a:solidFill>
                  <a:schemeClr val="bg1"/>
                </a:solidFill>
                <a:effectLst/>
              </a:rPr>
              <a:t>Certifications from reputable </a:t>
            </a:r>
            <a:r>
              <a:rPr lang="en-US" sz="2000" b="0" i="0" dirty="0" err="1">
                <a:solidFill>
                  <a:schemeClr val="bg1"/>
                </a:solidFill>
                <a:effectLst/>
              </a:rPr>
              <a:t>organisations</a:t>
            </a:r>
            <a:r>
              <a:rPr lang="en-US" sz="2000" b="0" i="0" dirty="0">
                <a:solidFill>
                  <a:schemeClr val="bg1"/>
                </a:solidFill>
                <a:effectLst/>
              </a:rPr>
              <a:t> can provide credibility and assurance to consumers. Examples include </a:t>
            </a:r>
            <a:r>
              <a:rPr lang="en-US" sz="2000" b="1" i="0" dirty="0">
                <a:solidFill>
                  <a:schemeClr val="bg1"/>
                </a:solidFill>
                <a:effectLst/>
              </a:rPr>
              <a:t>organic certifications, fair trade certifications, or eco-labels </a:t>
            </a:r>
            <a:r>
              <a:rPr lang="en-US" sz="2000" b="0" i="0" dirty="0">
                <a:solidFill>
                  <a:schemeClr val="bg1"/>
                </a:solidFill>
                <a:effectLst/>
              </a:rPr>
              <a:t>that demonstrate adherence to specific standards or practices.</a:t>
            </a:r>
            <a:endParaRPr lang="en-IE" sz="2000" dirty="0">
              <a:solidFill>
                <a:schemeClr val="bg1"/>
              </a:solidFill>
            </a:endParaRPr>
          </a:p>
        </p:txBody>
      </p:sp>
    </p:spTree>
    <p:extLst>
      <p:ext uri="{BB962C8B-B14F-4D97-AF65-F5344CB8AC3E}">
        <p14:creationId xmlns:p14="http://schemas.microsoft.com/office/powerpoint/2010/main" val="19339382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B9A515-AAE4-FAC8-18B4-AE997D782644}"/>
              </a:ext>
            </a:extLst>
          </p:cNvPr>
          <p:cNvSpPr>
            <a:spLocks noGrp="1"/>
          </p:cNvSpPr>
          <p:nvPr>
            <p:ph type="body" sz="quarter" idx="18"/>
          </p:nvPr>
        </p:nvSpPr>
        <p:spPr>
          <a:xfrm>
            <a:off x="898358" y="2048384"/>
            <a:ext cx="5302745" cy="3025975"/>
          </a:xfrm>
        </p:spPr>
        <p:txBody>
          <a:bodyPr/>
          <a:lstStyle/>
          <a:p>
            <a:r>
              <a:rPr lang="en-US" dirty="0"/>
              <a:t>Clearly communicate the health or eco-claims in a transparent and accurate manner. Provide detailed information about the specific attributes (e.g. the nutritional value – mentioned in Module 1), practices, or certifications that support your claims. Avoid vague or ambiguous statements or Greenwashing (Module 5) that may mislead consumers. Clearly disclose any limitations or conditions associated with the claims</a:t>
            </a:r>
            <a:endParaRPr lang="en-IE" dirty="0"/>
          </a:p>
        </p:txBody>
      </p:sp>
      <p:sp>
        <p:nvSpPr>
          <p:cNvPr id="3" name="Text Placeholder 2">
            <a:extLst>
              <a:ext uri="{FF2B5EF4-FFF2-40B4-BE49-F238E27FC236}">
                <a16:creationId xmlns:a16="http://schemas.microsoft.com/office/drawing/2014/main" id="{3B6CCBAA-5B1D-B200-73E4-986E97BD3CA0}"/>
              </a:ext>
            </a:extLst>
          </p:cNvPr>
          <p:cNvSpPr>
            <a:spLocks noGrp="1"/>
          </p:cNvSpPr>
          <p:nvPr>
            <p:ph type="body" sz="quarter" idx="16"/>
          </p:nvPr>
        </p:nvSpPr>
        <p:spPr/>
        <p:txBody>
          <a:bodyPr/>
          <a:lstStyle/>
          <a:p>
            <a:pPr marL="742950" indent="-742950">
              <a:buFont typeface="+mj-lt"/>
              <a:buAutoNum type="arabicPeriod" startAt="3"/>
            </a:pPr>
            <a:r>
              <a:rPr lang="en-IE" b="1" dirty="0"/>
              <a:t>Be Transparent and Accurate</a:t>
            </a:r>
          </a:p>
        </p:txBody>
      </p:sp>
      <p:pic>
        <p:nvPicPr>
          <p:cNvPr id="6" name="Picture Placeholder 5" descr="White and yellow flowers">
            <a:extLst>
              <a:ext uri="{FF2B5EF4-FFF2-40B4-BE49-F238E27FC236}">
                <a16:creationId xmlns:a16="http://schemas.microsoft.com/office/drawing/2014/main" id="{4A03F4F4-4207-E78F-18B9-B964B0DFB906}"/>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7850940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5A2DE2-0952-5484-108A-CCFC40C931DD}"/>
              </a:ext>
            </a:extLst>
          </p:cNvPr>
          <p:cNvSpPr>
            <a:spLocks noGrp="1"/>
          </p:cNvSpPr>
          <p:nvPr>
            <p:ph type="body" sz="quarter" idx="18"/>
          </p:nvPr>
        </p:nvSpPr>
        <p:spPr>
          <a:xfrm>
            <a:off x="898357" y="1765739"/>
            <a:ext cx="5533974" cy="3844648"/>
          </a:xfrm>
        </p:spPr>
        <p:txBody>
          <a:bodyPr/>
          <a:lstStyle/>
          <a:p>
            <a:r>
              <a:rPr lang="en-US" dirty="0"/>
              <a:t>Ensure that your team, including marketing and sales personnel, understands the importance of responsible health and eco-claims. Provide training and resources to ensure they are well informed about the claims your food business makes and the requirements for substantiation. </a:t>
            </a:r>
          </a:p>
          <a:p>
            <a:r>
              <a:rPr lang="en-US" dirty="0"/>
              <a:t>This will help ensure consistent and accurate messaging across your </a:t>
            </a:r>
            <a:r>
              <a:rPr lang="en-US" dirty="0" err="1"/>
              <a:t>organisation</a:t>
            </a:r>
            <a:r>
              <a:rPr lang="en-US" dirty="0"/>
              <a:t>.</a:t>
            </a:r>
            <a:endParaRPr lang="en-IE" dirty="0"/>
          </a:p>
        </p:txBody>
      </p:sp>
      <p:sp>
        <p:nvSpPr>
          <p:cNvPr id="3" name="Text Placeholder 2">
            <a:extLst>
              <a:ext uri="{FF2B5EF4-FFF2-40B4-BE49-F238E27FC236}">
                <a16:creationId xmlns:a16="http://schemas.microsoft.com/office/drawing/2014/main" id="{CDF1525E-C267-F84B-4CD7-6CDFCC551A11}"/>
              </a:ext>
            </a:extLst>
          </p:cNvPr>
          <p:cNvSpPr>
            <a:spLocks noGrp="1"/>
          </p:cNvSpPr>
          <p:nvPr>
            <p:ph type="body" sz="quarter" idx="16"/>
          </p:nvPr>
        </p:nvSpPr>
        <p:spPr/>
        <p:txBody>
          <a:bodyPr/>
          <a:lstStyle/>
          <a:p>
            <a:pPr marL="742950" indent="-742950">
              <a:buFont typeface="+mj-lt"/>
              <a:buAutoNum type="arabicPeriod" startAt="4"/>
            </a:pPr>
            <a:r>
              <a:rPr lang="en-IE" b="1" i="0" dirty="0">
                <a:effectLst/>
              </a:rPr>
              <a:t>Educate Your Team</a:t>
            </a:r>
            <a:endParaRPr lang="en-IE" b="1" dirty="0"/>
          </a:p>
        </p:txBody>
      </p:sp>
      <p:pic>
        <p:nvPicPr>
          <p:cNvPr id="6" name="Picture Placeholder 5" descr="Students studying with teacher overlooking">
            <a:extLst>
              <a:ext uri="{FF2B5EF4-FFF2-40B4-BE49-F238E27FC236}">
                <a16:creationId xmlns:a16="http://schemas.microsoft.com/office/drawing/2014/main" id="{712E4DF2-65A3-A37C-F91B-19A38BA27DD6}"/>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775234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E84F9D-0384-A098-34C4-B9E5388C05E4}"/>
              </a:ext>
            </a:extLst>
          </p:cNvPr>
          <p:cNvSpPr>
            <a:spLocks noGrp="1"/>
          </p:cNvSpPr>
          <p:nvPr>
            <p:ph type="body" sz="quarter" idx="18"/>
          </p:nvPr>
        </p:nvSpPr>
        <p:spPr>
          <a:xfrm>
            <a:off x="898527" y="1931607"/>
            <a:ext cx="5646736" cy="3445255"/>
          </a:xfrm>
        </p:spPr>
        <p:txBody>
          <a:bodyPr/>
          <a:lstStyle/>
          <a:p>
            <a:r>
              <a:rPr lang="en-US" dirty="0"/>
              <a:t>Keep track of emerging scientific research, industry trends, and regulatory changes related to health and eco-claims. Regularly review your claims to ensure they align with the latest information and requirements. Update your messaging or practices as needed to maintain accuracy and compliance. If necessary, seek professional advice, regulatory experts, food consultants, or legal advisors can provide guidance and ensure your claims are 	compliant and ethical.</a:t>
            </a:r>
            <a:endParaRPr lang="en-IE" dirty="0"/>
          </a:p>
        </p:txBody>
      </p:sp>
      <p:sp>
        <p:nvSpPr>
          <p:cNvPr id="3" name="Text Placeholder 2">
            <a:extLst>
              <a:ext uri="{FF2B5EF4-FFF2-40B4-BE49-F238E27FC236}">
                <a16:creationId xmlns:a16="http://schemas.microsoft.com/office/drawing/2014/main" id="{CC2E7E4E-BD32-5835-3F31-B78A2F7CEDA0}"/>
              </a:ext>
            </a:extLst>
          </p:cNvPr>
          <p:cNvSpPr>
            <a:spLocks noGrp="1"/>
          </p:cNvSpPr>
          <p:nvPr>
            <p:ph type="body" sz="quarter" idx="16"/>
          </p:nvPr>
        </p:nvSpPr>
        <p:spPr>
          <a:xfrm>
            <a:off x="898358" y="768570"/>
            <a:ext cx="4990998" cy="992652"/>
          </a:xfrm>
        </p:spPr>
        <p:txBody>
          <a:bodyPr/>
          <a:lstStyle/>
          <a:p>
            <a:pPr marL="742950" indent="-742950">
              <a:buFont typeface="+mj-lt"/>
              <a:buAutoNum type="arabicPeriod" startAt="5"/>
            </a:pPr>
            <a:r>
              <a:rPr lang="en-IE" b="1" dirty="0"/>
              <a:t>Regularly Review and Update</a:t>
            </a:r>
          </a:p>
        </p:txBody>
      </p:sp>
      <p:pic>
        <p:nvPicPr>
          <p:cNvPr id="6" name="Picture Placeholder 5" descr="Colleagues reviewing documents">
            <a:extLst>
              <a:ext uri="{FF2B5EF4-FFF2-40B4-BE49-F238E27FC236}">
                <a16:creationId xmlns:a16="http://schemas.microsoft.com/office/drawing/2014/main" id="{F61EFEA7-9897-3619-3D14-041978055D23}"/>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6545263" y="1452563"/>
            <a:ext cx="5646737" cy="4656137"/>
          </a:xfrm>
        </p:spPr>
      </p:pic>
    </p:spTree>
    <p:extLst>
      <p:ext uri="{BB962C8B-B14F-4D97-AF65-F5344CB8AC3E}">
        <p14:creationId xmlns:p14="http://schemas.microsoft.com/office/powerpoint/2010/main" val="19179224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1EA7F5E6-0BAA-B1C7-4E8E-6CAADA601EBD}"/>
              </a:ext>
            </a:extLst>
          </p:cNvPr>
          <p:cNvSpPr>
            <a:spLocks noGrp="1"/>
          </p:cNvSpPr>
          <p:nvPr>
            <p:ph type="body" sz="quarter" idx="18"/>
          </p:nvPr>
        </p:nvSpPr>
        <p:spPr>
          <a:xfrm>
            <a:off x="734714" y="1878367"/>
            <a:ext cx="4563792" cy="3143612"/>
          </a:xfrm>
        </p:spPr>
        <p:txBody>
          <a:bodyPr>
            <a:noAutofit/>
          </a:bodyPr>
          <a:lstStyle/>
          <a:p>
            <a:pPr algn="l" fontAlgn="base">
              <a:buFont typeface="Arial" panose="020B0604020202020204" pitchFamily="34" charset="0"/>
              <a:buChar char="•"/>
            </a:pPr>
            <a:r>
              <a:rPr lang="en-US" sz="2000" b="0" i="0" dirty="0">
                <a:effectLst/>
              </a:rPr>
              <a:t>name of the food</a:t>
            </a:r>
          </a:p>
          <a:p>
            <a:pPr algn="l" fontAlgn="base">
              <a:buFont typeface="Arial" panose="020B0604020202020204" pitchFamily="34" charset="0"/>
              <a:buChar char="•"/>
            </a:pPr>
            <a:r>
              <a:rPr lang="en-US" sz="2000" b="0" i="0" dirty="0">
                <a:effectLst/>
              </a:rPr>
              <a:t>ingredient list (including any </a:t>
            </a:r>
            <a:r>
              <a:rPr lang="en-US" sz="2000" b="0" i="0" dirty="0">
                <a:solidFill>
                  <a:srgbClr val="1188A3"/>
                </a:solidFill>
                <a:effectLst/>
                <a:hlinkClick r:id="rId2" tooltip="additives">
                  <a:extLst>
                    <a:ext uri="{A12FA001-AC4F-418D-AE19-62706E023703}">
                      <ahyp:hlinkClr xmlns:ahyp="http://schemas.microsoft.com/office/drawing/2018/hyperlinkcolor" val="tx"/>
                    </a:ext>
                  </a:extLst>
                </a:hlinkClick>
              </a:rPr>
              <a:t>additives</a:t>
            </a:r>
            <a:r>
              <a:rPr lang="en-US" sz="2000" b="0" i="0" dirty="0">
                <a:effectLst/>
              </a:rPr>
              <a:t>)</a:t>
            </a:r>
          </a:p>
          <a:p>
            <a:pPr algn="l" fontAlgn="base">
              <a:buFont typeface="Arial" panose="020B0604020202020204" pitchFamily="34" charset="0"/>
              <a:buChar char="•"/>
            </a:pPr>
            <a:r>
              <a:rPr lang="en-US" sz="2000" b="0" i="0" dirty="0">
                <a:effectLst/>
              </a:rPr>
              <a:t>allergen information</a:t>
            </a:r>
          </a:p>
          <a:p>
            <a:pPr algn="l" fontAlgn="base">
              <a:buFont typeface="Arial" panose="020B0604020202020204" pitchFamily="34" charset="0"/>
              <a:buChar char="•"/>
            </a:pPr>
            <a:r>
              <a:rPr lang="en-US" sz="2000" b="0" i="0" dirty="0">
                <a:effectLst/>
              </a:rPr>
              <a:t>quantity of certain ingredients</a:t>
            </a:r>
          </a:p>
          <a:p>
            <a:pPr algn="l" fontAlgn="base">
              <a:buFont typeface="Arial" panose="020B0604020202020204" pitchFamily="34" charset="0"/>
              <a:buChar char="•"/>
            </a:pPr>
            <a:r>
              <a:rPr lang="en-US" sz="2000" b="0" i="0" dirty="0">
                <a:effectLst/>
              </a:rPr>
              <a:t>date marking (best before / use by)</a:t>
            </a:r>
          </a:p>
          <a:p>
            <a:pPr algn="l" fontAlgn="base">
              <a:buFont typeface="Arial" panose="020B0604020202020204" pitchFamily="34" charset="0"/>
              <a:buChar char="•"/>
            </a:pPr>
            <a:r>
              <a:rPr lang="en-US" sz="2000" b="0" i="0" dirty="0">
                <a:effectLst/>
              </a:rPr>
              <a:t>country of origin, if required for consumer clarity e.g</a:t>
            </a:r>
            <a:r>
              <a:rPr lang="en-US" sz="2000" dirty="0"/>
              <a:t>. Country Flag</a:t>
            </a:r>
            <a:endParaRPr lang="en-US" sz="2000" b="0" i="0" dirty="0">
              <a:effectLst/>
            </a:endParaRPr>
          </a:p>
          <a:p>
            <a:endParaRPr lang="en-IE" sz="2000" dirty="0"/>
          </a:p>
        </p:txBody>
      </p:sp>
      <p:sp>
        <p:nvSpPr>
          <p:cNvPr id="5" name="Text Placeholder 2">
            <a:extLst>
              <a:ext uri="{FF2B5EF4-FFF2-40B4-BE49-F238E27FC236}">
                <a16:creationId xmlns:a16="http://schemas.microsoft.com/office/drawing/2014/main" id="{C29EBE97-5F76-2681-1B80-74F6103AAE8B}"/>
              </a:ext>
            </a:extLst>
          </p:cNvPr>
          <p:cNvSpPr>
            <a:spLocks noGrp="1"/>
          </p:cNvSpPr>
          <p:nvPr>
            <p:ph type="body" sz="quarter" idx="16"/>
          </p:nvPr>
        </p:nvSpPr>
        <p:spPr>
          <a:xfrm>
            <a:off x="734714" y="642972"/>
            <a:ext cx="10808102" cy="582221"/>
          </a:xfrm>
        </p:spPr>
        <p:txBody>
          <a:bodyPr>
            <a:normAutofit lnSpcReduction="10000"/>
          </a:bodyPr>
          <a:lstStyle/>
          <a:p>
            <a:r>
              <a:rPr lang="en-US" sz="3600" b="1" i="0" dirty="0">
                <a:solidFill>
                  <a:srgbClr val="000000"/>
                </a:solidFill>
                <a:effectLst/>
              </a:rPr>
              <a:t>Mandatory information for prepacked foods in the EU…</a:t>
            </a:r>
          </a:p>
          <a:p>
            <a:endParaRPr lang="en-IE" dirty="0"/>
          </a:p>
        </p:txBody>
      </p:sp>
      <p:sp>
        <p:nvSpPr>
          <p:cNvPr id="6" name="TextBox 5">
            <a:extLst>
              <a:ext uri="{FF2B5EF4-FFF2-40B4-BE49-F238E27FC236}">
                <a16:creationId xmlns:a16="http://schemas.microsoft.com/office/drawing/2014/main" id="{DBA1C94D-467A-60B2-E981-F56424E04D0E}"/>
              </a:ext>
            </a:extLst>
          </p:cNvPr>
          <p:cNvSpPr txBox="1"/>
          <p:nvPr/>
        </p:nvSpPr>
        <p:spPr>
          <a:xfrm>
            <a:off x="5833965" y="1878367"/>
            <a:ext cx="5404051" cy="2949525"/>
          </a:xfrm>
          <a:prstGeom prst="rect">
            <a:avLst/>
          </a:prstGeom>
          <a:noFill/>
        </p:spPr>
        <p:txBody>
          <a:bodyPr wrap="square">
            <a:spAutoFit/>
          </a:bodyPr>
          <a:lstStyle/>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name and address of the food business operator established in the EU or importer</a:t>
            </a: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net quantity</a:t>
            </a: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any special storage conditions and/or conditions of use</a:t>
            </a: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instructions for use if needed</a:t>
            </a: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alcohol level for beverages (if higher than 1.2%)</a:t>
            </a: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188A3"/>
                </a:solidFill>
                <a:effectLst/>
                <a:uLnTx/>
                <a:uFillTx/>
                <a:latin typeface="Calibri" panose="020F0502020204030204"/>
                <a:ea typeface="+mn-ea"/>
                <a:cs typeface="+mn-cs"/>
                <a:hlinkClick r:id="rId3" tooltip="nutrition declaration">
                  <a:extLst>
                    <a:ext uri="{A12FA001-AC4F-418D-AE19-62706E023703}">
                      <ahyp:hlinkClr xmlns:ahyp="http://schemas.microsoft.com/office/drawing/2018/hyperlinkcolor" val="tx"/>
                    </a:ext>
                  </a:extLst>
                </a:hlinkClick>
              </a:rPr>
              <a:t>nutrition declaration</a:t>
            </a:r>
            <a:endParaRPr kumimoji="0" lang="en-US" sz="2000" b="0" i="0" u="none" strike="noStrike" kern="1200" cap="none" spc="0" normalizeH="0" baseline="0" noProof="0" dirty="0">
              <a:ln>
                <a:noFill/>
              </a:ln>
              <a:solidFill>
                <a:srgbClr val="1188A3"/>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5CB74F75-857D-2CB8-D235-27C4C996C5C6}"/>
              </a:ext>
            </a:extLst>
          </p:cNvPr>
          <p:cNvSpPr txBox="1"/>
          <p:nvPr/>
        </p:nvSpPr>
        <p:spPr>
          <a:xfrm>
            <a:off x="346842" y="5971823"/>
            <a:ext cx="11845158" cy="646331"/>
          </a:xfrm>
          <a:prstGeom prst="rect">
            <a:avLst/>
          </a:prstGeom>
          <a:solidFill>
            <a:srgbClr val="F79037"/>
          </a:solidFill>
          <a:ln>
            <a:solidFill>
              <a:srgbClr val="F79037"/>
            </a:solidFill>
          </a:ln>
        </p:spPr>
        <p:txBody>
          <a:bodyPr wrap="square">
            <a:spAutoFit/>
          </a:bodyPr>
          <a:lstStyle/>
          <a:p>
            <a:pPr algn="l" fontAlgn="base"/>
            <a:r>
              <a:rPr lang="en-US" sz="1800" b="0" i="0" dirty="0">
                <a:solidFill>
                  <a:srgbClr val="000000"/>
                </a:solidFill>
                <a:effectLst/>
              </a:rPr>
              <a:t>Under EU law and/or national law, some food products might also need to show specific warnings referring, for example,  ingredients not recommended for consumption by children (such as caffeine).</a:t>
            </a:r>
          </a:p>
        </p:txBody>
      </p:sp>
      <p:sp>
        <p:nvSpPr>
          <p:cNvPr id="8" name="TextBox 7">
            <a:extLst>
              <a:ext uri="{FF2B5EF4-FFF2-40B4-BE49-F238E27FC236}">
                <a16:creationId xmlns:a16="http://schemas.microsoft.com/office/drawing/2014/main" id="{7DF7C03F-B567-15D0-96A1-6815207C7D6A}"/>
              </a:ext>
            </a:extLst>
          </p:cNvPr>
          <p:cNvSpPr txBox="1"/>
          <p:nvPr/>
        </p:nvSpPr>
        <p:spPr>
          <a:xfrm>
            <a:off x="2679380" y="4999018"/>
            <a:ext cx="7868742" cy="461665"/>
          </a:xfrm>
          <a:prstGeom prst="rect">
            <a:avLst/>
          </a:prstGeom>
          <a:noFill/>
        </p:spPr>
        <p:txBody>
          <a:bodyPr wrap="square">
            <a:spAutoFit/>
          </a:bodyPr>
          <a:lstStyle/>
          <a:p>
            <a:r>
              <a:rPr lang="en-US" sz="2400" dirty="0">
                <a:solidFill>
                  <a:srgbClr val="1188A3"/>
                </a:solidFill>
                <a:hlinkClick r:id="rId4">
                  <a:extLst>
                    <a:ext uri="{A12FA001-AC4F-418D-AE19-62706E023703}">
                      <ahyp:hlinkClr xmlns:ahyp="http://schemas.microsoft.com/office/drawing/2018/hyperlinkcolor" val="tx"/>
                    </a:ext>
                  </a:extLst>
                </a:hlinkClick>
              </a:rPr>
              <a:t>Food labelling - general EU rules - Your Europe (europa.eu)</a:t>
            </a:r>
            <a:endParaRPr lang="en-IE" sz="2400" dirty="0">
              <a:solidFill>
                <a:srgbClr val="1188A3"/>
              </a:solidFill>
            </a:endParaRPr>
          </a:p>
        </p:txBody>
      </p:sp>
      <p:sp>
        <p:nvSpPr>
          <p:cNvPr id="9" name="Arrow: Right 8">
            <a:extLst>
              <a:ext uri="{FF2B5EF4-FFF2-40B4-BE49-F238E27FC236}">
                <a16:creationId xmlns:a16="http://schemas.microsoft.com/office/drawing/2014/main" id="{E468D67A-118A-F15A-81B3-E2C59B15AFAE}"/>
              </a:ext>
            </a:extLst>
          </p:cNvPr>
          <p:cNvSpPr/>
          <p:nvPr/>
        </p:nvSpPr>
        <p:spPr>
          <a:xfrm>
            <a:off x="1361861" y="4897683"/>
            <a:ext cx="1177860" cy="773564"/>
          </a:xfrm>
          <a:prstGeom prst="rightArrow">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b="1" dirty="0">
                <a:solidFill>
                  <a:srgbClr val="000000"/>
                </a:solidFill>
              </a:rPr>
              <a:t>Click here </a:t>
            </a:r>
          </a:p>
        </p:txBody>
      </p:sp>
      <p:sp>
        <p:nvSpPr>
          <p:cNvPr id="10" name="TextBox 9">
            <a:extLst>
              <a:ext uri="{FF2B5EF4-FFF2-40B4-BE49-F238E27FC236}">
                <a16:creationId xmlns:a16="http://schemas.microsoft.com/office/drawing/2014/main" id="{B00D1B46-7665-1801-B948-E52E715E0B7F}"/>
              </a:ext>
            </a:extLst>
          </p:cNvPr>
          <p:cNvSpPr txBox="1"/>
          <p:nvPr/>
        </p:nvSpPr>
        <p:spPr>
          <a:xfrm>
            <a:off x="2110968" y="1374357"/>
            <a:ext cx="7868741" cy="461665"/>
          </a:xfrm>
          <a:prstGeom prst="rect">
            <a:avLst/>
          </a:prstGeom>
          <a:noFill/>
          <a:ln>
            <a:solidFill>
              <a:srgbClr val="000000"/>
            </a:solidFill>
          </a:ln>
        </p:spPr>
        <p:txBody>
          <a:bodyPr wrap="square">
            <a:spAutoFit/>
          </a:bodyPr>
          <a:lstStyle/>
          <a:p>
            <a:pPr algn="ctr"/>
            <a:r>
              <a:rPr lang="en-US" sz="2400" b="1" i="0" dirty="0">
                <a:solidFill>
                  <a:srgbClr val="000000"/>
                </a:solidFill>
                <a:effectLst/>
              </a:rPr>
              <a:t>What type of information are you required to mention?</a:t>
            </a:r>
          </a:p>
        </p:txBody>
      </p:sp>
    </p:spTree>
    <p:extLst>
      <p:ext uri="{BB962C8B-B14F-4D97-AF65-F5344CB8AC3E}">
        <p14:creationId xmlns:p14="http://schemas.microsoft.com/office/powerpoint/2010/main" val="19218881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FC70A2-08E6-CEDA-A021-4C38B76E7462}"/>
              </a:ext>
            </a:extLst>
          </p:cNvPr>
          <p:cNvSpPr>
            <a:spLocks noGrp="1"/>
          </p:cNvSpPr>
          <p:nvPr>
            <p:ph type="body" sz="quarter" idx="16"/>
          </p:nvPr>
        </p:nvSpPr>
        <p:spPr/>
        <p:txBody>
          <a:bodyPr/>
          <a:lstStyle/>
          <a:p>
            <a:r>
              <a:rPr lang="en-IE"/>
              <a:t>Ethical Food Packaging</a:t>
            </a:r>
          </a:p>
          <a:p>
            <a:endParaRPr lang="en-IE"/>
          </a:p>
        </p:txBody>
      </p:sp>
      <p:sp>
        <p:nvSpPr>
          <p:cNvPr id="3" name="Text Placeholder 2">
            <a:extLst>
              <a:ext uri="{FF2B5EF4-FFF2-40B4-BE49-F238E27FC236}">
                <a16:creationId xmlns:a16="http://schemas.microsoft.com/office/drawing/2014/main" id="{B994AA22-4509-9C1C-D37C-406A8DED824C}"/>
              </a:ext>
            </a:extLst>
          </p:cNvPr>
          <p:cNvSpPr>
            <a:spLocks noGrp="1"/>
          </p:cNvSpPr>
          <p:nvPr>
            <p:ph type="body" sz="quarter" idx="17"/>
          </p:nvPr>
        </p:nvSpPr>
        <p:spPr/>
        <p:txBody>
          <a:bodyPr/>
          <a:lstStyle/>
          <a:p>
            <a:r>
              <a:rPr lang="en-IE"/>
              <a:t>04</a:t>
            </a:r>
          </a:p>
        </p:txBody>
      </p:sp>
    </p:spTree>
    <p:extLst>
      <p:ext uri="{BB962C8B-B14F-4D97-AF65-F5344CB8AC3E}">
        <p14:creationId xmlns:p14="http://schemas.microsoft.com/office/powerpoint/2010/main" val="6371930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039385-1D49-D74F-771C-127885D995EB}"/>
              </a:ext>
            </a:extLst>
          </p:cNvPr>
          <p:cNvSpPr>
            <a:spLocks noGrp="1"/>
          </p:cNvSpPr>
          <p:nvPr>
            <p:ph type="body" sz="quarter" idx="18"/>
          </p:nvPr>
        </p:nvSpPr>
        <p:spPr>
          <a:xfrm>
            <a:off x="897850" y="1315267"/>
            <a:ext cx="5646737" cy="4157823"/>
          </a:xfrm>
        </p:spPr>
        <p:txBody>
          <a:bodyPr/>
          <a:lstStyle/>
          <a:p>
            <a:pPr marL="0" indent="0"/>
            <a:r>
              <a:rPr lang="en-US" sz="2350" dirty="0"/>
              <a:t>Food packaging prevents foods from spoiling and enables traceability, marketing, and sharing of information with customers.</a:t>
            </a:r>
          </a:p>
          <a:p>
            <a:pPr marL="0" indent="0"/>
            <a:r>
              <a:rPr lang="en-US" sz="2350" dirty="0"/>
              <a:t>Most materials used for packaging foods belong to the following classes: metals, glass, paper &amp; polymers. Some packaging media consist of a combination of two or more materials of the classes listed above. While disposable packaging has been an essential part of most modern food supply chains, environmental problems related to packaging waste have grown exponentially during the last decades. </a:t>
            </a:r>
            <a:endParaRPr lang="en-IE" sz="2350" dirty="0"/>
          </a:p>
        </p:txBody>
      </p:sp>
      <p:sp>
        <p:nvSpPr>
          <p:cNvPr id="3" name="Text Placeholder 2">
            <a:extLst>
              <a:ext uri="{FF2B5EF4-FFF2-40B4-BE49-F238E27FC236}">
                <a16:creationId xmlns:a16="http://schemas.microsoft.com/office/drawing/2014/main" id="{77433F43-5481-C3AE-2998-070AFDFE7D16}"/>
              </a:ext>
            </a:extLst>
          </p:cNvPr>
          <p:cNvSpPr>
            <a:spLocks noGrp="1"/>
          </p:cNvSpPr>
          <p:nvPr>
            <p:ph type="body" sz="quarter" idx="16"/>
          </p:nvPr>
        </p:nvSpPr>
        <p:spPr>
          <a:xfrm>
            <a:off x="897850" y="628039"/>
            <a:ext cx="4990998" cy="992652"/>
          </a:xfrm>
        </p:spPr>
        <p:txBody>
          <a:bodyPr/>
          <a:lstStyle/>
          <a:p>
            <a:r>
              <a:rPr lang="en-IE" b="1" dirty="0"/>
              <a:t>Food Packaging</a:t>
            </a:r>
          </a:p>
        </p:txBody>
      </p:sp>
      <p:pic>
        <p:nvPicPr>
          <p:cNvPr id="6" name="Picture Placeholder 5" descr="A collage of different products&#10;&#10;Description automatically generated">
            <a:extLst>
              <a:ext uri="{FF2B5EF4-FFF2-40B4-BE49-F238E27FC236}">
                <a16:creationId xmlns:a16="http://schemas.microsoft.com/office/drawing/2014/main" id="{2E4ABD7B-0CF1-E190-2682-40385BF9B861}"/>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6545263" y="1452563"/>
            <a:ext cx="5646737" cy="4656137"/>
          </a:xfrm>
        </p:spPr>
      </p:pic>
      <p:sp>
        <p:nvSpPr>
          <p:cNvPr id="9" name="Freeform 10">
            <a:extLst>
              <a:ext uri="{FF2B5EF4-FFF2-40B4-BE49-F238E27FC236}">
                <a16:creationId xmlns:a16="http://schemas.microsoft.com/office/drawing/2014/main" id="{184BF415-125C-01E8-C138-A2D4C2FACCAD}"/>
              </a:ext>
            </a:extLst>
          </p:cNvPr>
          <p:cNvSpPr/>
          <p:nvPr/>
        </p:nvSpPr>
        <p:spPr>
          <a:xfrm>
            <a:off x="0" y="5959357"/>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8" name="TextBox 7">
            <a:extLst>
              <a:ext uri="{FF2B5EF4-FFF2-40B4-BE49-F238E27FC236}">
                <a16:creationId xmlns:a16="http://schemas.microsoft.com/office/drawing/2014/main" id="{5168A096-DE21-7CEE-B7BC-E9B5365417BC}"/>
              </a:ext>
            </a:extLst>
          </p:cNvPr>
          <p:cNvSpPr txBox="1"/>
          <p:nvPr/>
        </p:nvSpPr>
        <p:spPr>
          <a:xfrm>
            <a:off x="1559132" y="5948636"/>
            <a:ext cx="5646737" cy="646331"/>
          </a:xfrm>
          <a:prstGeom prst="rect">
            <a:avLst/>
          </a:prstGeom>
          <a:noFill/>
        </p:spPr>
        <p:txBody>
          <a:bodyPr wrap="square">
            <a:spAutoFit/>
          </a:bodyPr>
          <a:lstStyle/>
          <a:p>
            <a:r>
              <a:rPr lang="en-US" dirty="0">
                <a:solidFill>
                  <a:srgbClr val="000000"/>
                </a:solidFill>
                <a:hlinkClick r:id="rId4">
                  <a:extLst>
                    <a:ext uri="{A12FA001-AC4F-418D-AE19-62706E023703}">
                      <ahyp:hlinkClr xmlns:ahyp="http://schemas.microsoft.com/office/drawing/2018/hyperlinkcolor" val="tx"/>
                    </a:ext>
                  </a:extLst>
                </a:hlinkClick>
              </a:rPr>
              <a:t>Food Packaging | Regulations &amp; Types of Materials (highspeedtraining.co.uk)</a:t>
            </a:r>
            <a:endParaRPr lang="en-IE" dirty="0">
              <a:solidFill>
                <a:srgbClr val="000000"/>
              </a:solidFill>
            </a:endParaRPr>
          </a:p>
        </p:txBody>
      </p:sp>
      <p:sp>
        <p:nvSpPr>
          <p:cNvPr id="10" name="TextBox 9">
            <a:extLst>
              <a:ext uri="{FF2B5EF4-FFF2-40B4-BE49-F238E27FC236}">
                <a16:creationId xmlns:a16="http://schemas.microsoft.com/office/drawing/2014/main" id="{69155031-C353-2DE9-67C0-AC2CD65521B0}"/>
              </a:ext>
            </a:extLst>
          </p:cNvPr>
          <p:cNvSpPr txBox="1"/>
          <p:nvPr/>
        </p:nvSpPr>
        <p:spPr>
          <a:xfrm>
            <a:off x="586408" y="6087135"/>
            <a:ext cx="776580" cy="369332"/>
          </a:xfrm>
          <a:prstGeom prst="rect">
            <a:avLst/>
          </a:prstGeom>
          <a:solidFill>
            <a:schemeClr val="bg1"/>
          </a:solidFill>
        </p:spPr>
        <p:txBody>
          <a:bodyPr wrap="square" rtlCol="0">
            <a:spAutoFit/>
          </a:bodyPr>
          <a:lstStyle/>
          <a:p>
            <a:r>
              <a:rPr lang="en-IE" b="1" dirty="0">
                <a:solidFill>
                  <a:srgbClr val="000000"/>
                </a:solidFill>
              </a:rPr>
              <a:t>READ</a:t>
            </a:r>
          </a:p>
        </p:txBody>
      </p:sp>
    </p:spTree>
    <p:extLst>
      <p:ext uri="{BB962C8B-B14F-4D97-AF65-F5344CB8AC3E}">
        <p14:creationId xmlns:p14="http://schemas.microsoft.com/office/powerpoint/2010/main" val="6671709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898526" y="1814165"/>
            <a:ext cx="5646737" cy="3682195"/>
          </a:xfrm>
        </p:spPr>
        <p:txBody>
          <a:bodyPr/>
          <a:lstStyle/>
          <a:p>
            <a:pPr marL="0" indent="0"/>
            <a:r>
              <a:rPr lang="en-US" dirty="0"/>
              <a:t>Ethical food packaging refers to the practice of using packaging materials and designs that </a:t>
            </a:r>
            <a:r>
              <a:rPr lang="en-US" b="1" dirty="0"/>
              <a:t>prioritise environmental sustainability</a:t>
            </a:r>
            <a:r>
              <a:rPr lang="en-US" dirty="0"/>
              <a:t>, </a:t>
            </a:r>
            <a:r>
              <a:rPr lang="en-US" b="1" dirty="0"/>
              <a:t>social responsibility, and consumer safety</a:t>
            </a:r>
            <a:r>
              <a:rPr lang="en-US" dirty="0"/>
              <a:t>. It encompasses various principles and considerations that aim to </a:t>
            </a:r>
            <a:r>
              <a:rPr lang="en-US" dirty="0" err="1"/>
              <a:t>minimise</a:t>
            </a:r>
            <a:r>
              <a:rPr lang="en-US" dirty="0"/>
              <a:t> the negative impact of packaging on the environment and promote ethical practices throughout the packaging lifecycle. It </a:t>
            </a:r>
            <a:r>
              <a:rPr lang="en-US" dirty="0" err="1"/>
              <a:t>optimises</a:t>
            </a:r>
            <a:r>
              <a:rPr lang="en-US" dirty="0"/>
              <a:t> the use of recycled or renewable source materials. </a:t>
            </a: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898357" y="622398"/>
            <a:ext cx="5898369" cy="992652"/>
          </a:xfrm>
        </p:spPr>
        <p:txBody>
          <a:bodyPr/>
          <a:lstStyle/>
          <a:p>
            <a:r>
              <a:rPr lang="en-US" b="1" dirty="0"/>
              <a:t>What is ethical food packaging?</a:t>
            </a:r>
          </a:p>
          <a:p>
            <a:endParaRPr lang="en-US" b="1" dirty="0"/>
          </a:p>
        </p:txBody>
      </p:sp>
      <p:pic>
        <p:nvPicPr>
          <p:cNvPr id="6" name="Picture Placeholder 5">
            <a:extLst>
              <a:ext uri="{FF2B5EF4-FFF2-40B4-BE49-F238E27FC236}">
                <a16:creationId xmlns:a16="http://schemas.microsoft.com/office/drawing/2014/main" id="{E86EBF9E-9837-3D56-6985-A634A8E8398C}"/>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p:pic>
      <p:pic>
        <p:nvPicPr>
          <p:cNvPr id="2" name="Picture 1">
            <a:hlinkClick r:id="rId4"/>
            <a:extLst>
              <a:ext uri="{FF2B5EF4-FFF2-40B4-BE49-F238E27FC236}">
                <a16:creationId xmlns:a16="http://schemas.microsoft.com/office/drawing/2014/main" id="{37FFA341-E01D-585B-C128-9FCC6ED8372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71918" y="5654634"/>
            <a:ext cx="2731318" cy="1017882"/>
          </a:xfrm>
          <a:prstGeom prst="rect">
            <a:avLst/>
          </a:prstGeom>
        </p:spPr>
      </p:pic>
      <p:sp>
        <p:nvSpPr>
          <p:cNvPr id="3" name="Arrow: Right 2">
            <a:extLst>
              <a:ext uri="{FF2B5EF4-FFF2-40B4-BE49-F238E27FC236}">
                <a16:creationId xmlns:a16="http://schemas.microsoft.com/office/drawing/2014/main" id="{5D03A693-54D7-4157-DF91-4DFA85835117}"/>
              </a:ext>
            </a:extLst>
          </p:cNvPr>
          <p:cNvSpPr/>
          <p:nvPr/>
        </p:nvSpPr>
        <p:spPr>
          <a:xfrm>
            <a:off x="1" y="5606110"/>
            <a:ext cx="5354424" cy="1251889"/>
          </a:xfrm>
          <a:prstGeom prst="rightArrow">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00"/>
                </a:solidFill>
              </a:rPr>
              <a:t>To be aware of legislation and the implications of using certain materials…CLICK here</a:t>
            </a:r>
            <a:endParaRPr lang="en-IE" b="1" dirty="0">
              <a:solidFill>
                <a:srgbClr val="000000"/>
              </a:solidFill>
            </a:endParaRPr>
          </a:p>
        </p:txBody>
      </p:sp>
    </p:spTree>
    <p:extLst>
      <p:ext uri="{BB962C8B-B14F-4D97-AF65-F5344CB8AC3E}">
        <p14:creationId xmlns:p14="http://schemas.microsoft.com/office/powerpoint/2010/main" val="39335636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EE39FCEB-5F72-1310-DCC5-5EC9C85A5698}"/>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l="-70018" r="-1"/>
          <a:stretch/>
        </p:blipFill>
        <p:spPr>
          <a:xfrm>
            <a:off x="320540" y="335338"/>
            <a:ext cx="11578483" cy="6146707"/>
          </a:xfrm>
          <a:solidFill>
            <a:schemeClr val="bg1"/>
          </a:solidFill>
        </p:spPr>
      </p:pic>
      <p:sp>
        <p:nvSpPr>
          <p:cNvPr id="3" name="Text Placeholder 2">
            <a:extLst>
              <a:ext uri="{FF2B5EF4-FFF2-40B4-BE49-F238E27FC236}">
                <a16:creationId xmlns:a16="http://schemas.microsoft.com/office/drawing/2014/main" id="{DB6674FD-70EA-6037-6D5C-0A61AD90F53A}"/>
              </a:ext>
            </a:extLst>
          </p:cNvPr>
          <p:cNvSpPr>
            <a:spLocks noGrp="1"/>
          </p:cNvSpPr>
          <p:nvPr>
            <p:ph type="body" sz="quarter" idx="13"/>
          </p:nvPr>
        </p:nvSpPr>
        <p:spPr>
          <a:xfrm>
            <a:off x="427670" y="1020954"/>
            <a:ext cx="5055171" cy="5098773"/>
          </a:xfrm>
        </p:spPr>
        <p:txBody>
          <a:bodyPr>
            <a:normAutofit fontScale="92500" lnSpcReduction="20000"/>
          </a:bodyPr>
          <a:lstStyle/>
          <a:p>
            <a:pPr>
              <a:lnSpc>
                <a:spcPct val="120000"/>
              </a:lnSpc>
            </a:pPr>
            <a:r>
              <a:rPr lang="en-US" b="1" dirty="0"/>
              <a:t>Packaging</a:t>
            </a:r>
            <a:r>
              <a:rPr lang="en-US" dirty="0"/>
              <a:t> plays an essential role towards transitioning to a green economy. It helps reduce product and food waste and protects resources across the value chain. As a driver of resource efficiency, packaging is critical for achieving the EU’s environmental ambitions.</a:t>
            </a:r>
          </a:p>
          <a:p>
            <a:pPr>
              <a:lnSpc>
                <a:spcPct val="120000"/>
              </a:lnSpc>
            </a:pPr>
            <a:endParaRPr lang="en-IE" sz="1600" i="0" dirty="0"/>
          </a:p>
          <a:p>
            <a:pPr>
              <a:lnSpc>
                <a:spcPct val="120000"/>
              </a:lnSpc>
            </a:pPr>
            <a:r>
              <a:rPr lang="en-IE" sz="1600" i="0" dirty="0"/>
              <a:t>- </a:t>
            </a:r>
            <a:r>
              <a:rPr lang="en-IE" sz="1600" b="1" i="0" dirty="0" err="1"/>
              <a:t>Europen</a:t>
            </a:r>
            <a:r>
              <a:rPr lang="en-IE" sz="1600" i="0" dirty="0"/>
              <a:t>- The European Organisation for Packaging &amp; the Environment </a:t>
            </a:r>
          </a:p>
        </p:txBody>
      </p:sp>
      <p:grpSp>
        <p:nvGrpSpPr>
          <p:cNvPr id="6" name="Group 5">
            <a:extLst>
              <a:ext uri="{FF2B5EF4-FFF2-40B4-BE49-F238E27FC236}">
                <a16:creationId xmlns:a16="http://schemas.microsoft.com/office/drawing/2014/main" id="{C34A7322-8BF1-E341-B714-647190F4814B}"/>
              </a:ext>
            </a:extLst>
          </p:cNvPr>
          <p:cNvGrpSpPr/>
          <p:nvPr/>
        </p:nvGrpSpPr>
        <p:grpSpPr>
          <a:xfrm>
            <a:off x="2622996" y="165235"/>
            <a:ext cx="1352656" cy="929207"/>
            <a:chOff x="3400450" y="986392"/>
            <a:chExt cx="1487826" cy="1083162"/>
          </a:xfrm>
        </p:grpSpPr>
        <p:sp>
          <p:nvSpPr>
            <p:cNvPr id="7" name="Freeform 9">
              <a:extLst>
                <a:ext uri="{FF2B5EF4-FFF2-40B4-BE49-F238E27FC236}">
                  <a16:creationId xmlns:a16="http://schemas.microsoft.com/office/drawing/2014/main" id="{7356024F-13E7-8D38-4BFA-ECA5098C1E4B}"/>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1A0C2"/>
            </a:solidFill>
            <a:ln w="8971" cap="flat">
              <a:noFill/>
              <a:prstDash val="solid"/>
              <a:miter/>
            </a:ln>
          </p:spPr>
          <p:txBody>
            <a:bodyPr rtlCol="0" anchor="ctr"/>
            <a:lstStyle/>
            <a:p>
              <a:endParaRPr lang="en-US"/>
            </a:p>
          </p:txBody>
        </p:sp>
        <p:sp>
          <p:nvSpPr>
            <p:cNvPr id="8" name="Freeform 10">
              <a:extLst>
                <a:ext uri="{FF2B5EF4-FFF2-40B4-BE49-F238E27FC236}">
                  <a16:creationId xmlns:a16="http://schemas.microsoft.com/office/drawing/2014/main" id="{3E94B68E-970C-8740-BD9C-BE211919B063}"/>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endParaRPr lang="en-US"/>
            </a:p>
          </p:txBody>
        </p:sp>
      </p:grpSp>
    </p:spTree>
    <p:extLst>
      <p:ext uri="{BB962C8B-B14F-4D97-AF65-F5344CB8AC3E}">
        <p14:creationId xmlns:p14="http://schemas.microsoft.com/office/powerpoint/2010/main" val="1975171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F3CD2E-67AB-09BD-DAFE-7B46F4E069D5}"/>
              </a:ext>
            </a:extLst>
          </p:cNvPr>
          <p:cNvSpPr>
            <a:spLocks noGrp="1"/>
          </p:cNvSpPr>
          <p:nvPr>
            <p:ph type="body" sz="quarter" idx="18"/>
          </p:nvPr>
        </p:nvSpPr>
        <p:spPr>
          <a:xfrm>
            <a:off x="898356" y="1814956"/>
            <a:ext cx="6080513" cy="3501141"/>
          </a:xfrm>
        </p:spPr>
        <p:txBody>
          <a:bodyPr/>
          <a:lstStyle/>
          <a:p>
            <a:r>
              <a:rPr lang="en-US"/>
              <a:t>Many food businesses are very mindful of sourcing local food from local farmers, fishers, growers, herders and other local suppliers.  It is part of their unique selling point. </a:t>
            </a:r>
          </a:p>
          <a:p>
            <a:r>
              <a:rPr lang="en-US"/>
              <a:t>Others are budget-confined and purchase from large wholesalers who source mass goods from all over the world.</a:t>
            </a:r>
          </a:p>
          <a:p>
            <a:r>
              <a:rPr lang="en-US"/>
              <a:t>This section takes an aerial view of both short and long supply chains and enables you to make more informed decisions about your purchasing. </a:t>
            </a:r>
          </a:p>
          <a:p>
            <a:endParaRPr lang="en-IE"/>
          </a:p>
        </p:txBody>
      </p:sp>
      <p:sp>
        <p:nvSpPr>
          <p:cNvPr id="3" name="Text Placeholder 2">
            <a:extLst>
              <a:ext uri="{FF2B5EF4-FFF2-40B4-BE49-F238E27FC236}">
                <a16:creationId xmlns:a16="http://schemas.microsoft.com/office/drawing/2014/main" id="{905B8D8C-9874-0042-EC70-5E37AE56F080}"/>
              </a:ext>
            </a:extLst>
          </p:cNvPr>
          <p:cNvSpPr>
            <a:spLocks noGrp="1"/>
          </p:cNvSpPr>
          <p:nvPr>
            <p:ph type="body" sz="quarter" idx="16"/>
          </p:nvPr>
        </p:nvSpPr>
        <p:spPr>
          <a:xfrm>
            <a:off x="898356" y="594550"/>
            <a:ext cx="5502443" cy="992652"/>
          </a:xfrm>
        </p:spPr>
        <p:txBody>
          <a:bodyPr/>
          <a:lstStyle/>
          <a:p>
            <a:r>
              <a:rPr lang="en-IE" b="1"/>
              <a:t>Where do or will you source your food supplies?</a:t>
            </a:r>
          </a:p>
        </p:txBody>
      </p:sp>
      <p:pic>
        <p:nvPicPr>
          <p:cNvPr id="6" name="Picture Placeholder 5" descr="Pins in a map">
            <a:extLst>
              <a:ext uri="{FF2B5EF4-FFF2-40B4-BE49-F238E27FC236}">
                <a16:creationId xmlns:a16="http://schemas.microsoft.com/office/drawing/2014/main" id="{331ADCD2-34F7-B305-A0ED-57F899345D11}"/>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3803724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8AE8EF-B702-3361-6ECA-565275A163AC}"/>
              </a:ext>
            </a:extLst>
          </p:cNvPr>
          <p:cNvSpPr>
            <a:spLocks noGrp="1"/>
          </p:cNvSpPr>
          <p:nvPr>
            <p:ph type="body" sz="quarter" idx="13"/>
          </p:nvPr>
        </p:nvSpPr>
        <p:spPr/>
        <p:txBody>
          <a:bodyPr/>
          <a:lstStyle/>
          <a:p>
            <a:r>
              <a:rPr lang="en-US" dirty="0"/>
              <a:t>Food packaging accounts for nearly half by weight of total packaging sold and almost two-thirds by volume of total packaging waste in solid municipal waste</a:t>
            </a:r>
            <a:endParaRPr lang="en-IE" dirty="0"/>
          </a:p>
        </p:txBody>
      </p:sp>
      <p:pic>
        <p:nvPicPr>
          <p:cNvPr id="7" name="Picture Placeholder 6" descr="A large pile of garbage&#10;&#10;Description automatically generated">
            <a:extLst>
              <a:ext uri="{FF2B5EF4-FFF2-40B4-BE49-F238E27FC236}">
                <a16:creationId xmlns:a16="http://schemas.microsoft.com/office/drawing/2014/main" id="{9F185EB1-D750-693F-0E7D-5EF980628894}"/>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4" name="TextBox 3">
            <a:extLst>
              <a:ext uri="{FF2B5EF4-FFF2-40B4-BE49-F238E27FC236}">
                <a16:creationId xmlns:a16="http://schemas.microsoft.com/office/drawing/2014/main" id="{015614FD-7FB5-3B74-F87E-BCF7AF7B1463}"/>
              </a:ext>
            </a:extLst>
          </p:cNvPr>
          <p:cNvSpPr txBox="1"/>
          <p:nvPr/>
        </p:nvSpPr>
        <p:spPr>
          <a:xfrm>
            <a:off x="4028661" y="5122019"/>
            <a:ext cx="2067339" cy="369332"/>
          </a:xfrm>
          <a:prstGeom prst="rect">
            <a:avLst/>
          </a:prstGeom>
          <a:noFill/>
        </p:spPr>
        <p:txBody>
          <a:bodyPr wrap="square" lIns="91440" tIns="45720" rIns="91440" bIns="45720" rtlCol="0" anchor="t">
            <a:spAutoFit/>
          </a:bodyPr>
          <a:lstStyle/>
          <a:p>
            <a:r>
              <a:rPr lang="en-IE" b="1" dirty="0">
                <a:solidFill>
                  <a:srgbClr val="F79037"/>
                </a:solidFill>
                <a:hlinkClick r:id="rId4">
                  <a:extLst>
                    <a:ext uri="{A12FA001-AC4F-418D-AE19-62706E023703}">
                      <ahyp:hlinkClr xmlns:ahyp="http://schemas.microsoft.com/office/drawing/2018/hyperlinkcolor" val="tx"/>
                    </a:ext>
                  </a:extLst>
                </a:hlinkClick>
              </a:rPr>
              <a:t>Source</a:t>
            </a:r>
            <a:endParaRPr lang="en-IE" b="1">
              <a:solidFill>
                <a:srgbClr val="F79037"/>
              </a:solidFill>
              <a:ea typeface="Calibri"/>
              <a:cs typeface="Calibri"/>
              <a:hlinkClick r:id="rId4">
                <a:extLst>
                  <a:ext uri="{A12FA001-AC4F-418D-AE19-62706E023703}">
                    <ahyp:hlinkClr xmlns:ahyp="http://schemas.microsoft.com/office/drawing/2018/hyperlinkcolor" val="tx"/>
                  </a:ext>
                </a:extLst>
              </a:hlinkClick>
            </a:endParaRPr>
          </a:p>
        </p:txBody>
      </p:sp>
      <p:sp>
        <p:nvSpPr>
          <p:cNvPr id="5" name="TextBox 4">
            <a:extLst>
              <a:ext uri="{FF2B5EF4-FFF2-40B4-BE49-F238E27FC236}">
                <a16:creationId xmlns:a16="http://schemas.microsoft.com/office/drawing/2014/main" id="{E638E794-9275-BEFA-FB40-CF732983F026}"/>
              </a:ext>
            </a:extLst>
          </p:cNvPr>
          <p:cNvSpPr txBox="1"/>
          <p:nvPr/>
        </p:nvSpPr>
        <p:spPr>
          <a:xfrm>
            <a:off x="856356" y="745435"/>
            <a:ext cx="4620105" cy="646331"/>
          </a:xfrm>
          <a:prstGeom prst="rect">
            <a:avLst/>
          </a:prstGeom>
          <a:noFill/>
        </p:spPr>
        <p:txBody>
          <a:bodyPr wrap="square" rtlCol="0">
            <a:spAutoFit/>
          </a:bodyPr>
          <a:lstStyle/>
          <a:p>
            <a:r>
              <a:rPr lang="en-IE" sz="3600" b="1" dirty="0">
                <a:solidFill>
                  <a:srgbClr val="000000"/>
                </a:solidFill>
                <a:highlight>
                  <a:srgbClr val="F79037"/>
                </a:highlight>
              </a:rPr>
              <a:t>A Startling Fact… </a:t>
            </a:r>
          </a:p>
        </p:txBody>
      </p:sp>
    </p:spTree>
    <p:extLst>
      <p:ext uri="{BB962C8B-B14F-4D97-AF65-F5344CB8AC3E}">
        <p14:creationId xmlns:p14="http://schemas.microsoft.com/office/powerpoint/2010/main" val="15000731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565257"/>
            <a:ext cx="10595237" cy="4460999"/>
          </a:xfrm>
        </p:spPr>
        <p:txBody>
          <a:bodyPr/>
          <a:lstStyle/>
          <a:p>
            <a:pPr marL="0" indent="0"/>
            <a:r>
              <a:rPr lang="en-US" b="0" i="0" dirty="0">
                <a:effectLst/>
              </a:rPr>
              <a:t>Collaborative efforts among retailers, packaging designers, and manufacturers are pushing for a comprehensive and sustainable approach to packaging across industries. The transition towards sustainable and recyclable packaging is becoming increasingly essential for all brands and the environment alike.</a:t>
            </a:r>
          </a:p>
          <a:p>
            <a:pPr marL="0" indent="0"/>
            <a:r>
              <a:rPr lang="en-US" b="0" i="0" dirty="0">
                <a:effectLst/>
              </a:rPr>
              <a:t>Ethical food packaging involves using sustainable materials that have minimal environmental impact. This includes opting for </a:t>
            </a:r>
            <a:r>
              <a:rPr lang="en-US" b="1" i="0" dirty="0">
                <a:effectLst/>
              </a:rPr>
              <a:t>materials that are renewable, recyclable, compostable, or biodegradable</a:t>
            </a:r>
            <a:r>
              <a:rPr lang="en-US" b="0" i="0" dirty="0">
                <a:effectLst/>
              </a:rPr>
              <a:t>. Examples of sustainable packaging materials include glass, recycled paper, cardboard, bioplastics derived from plant sources, and plant-based or bio-based films.</a:t>
            </a:r>
          </a:p>
          <a:p>
            <a:pPr marL="0" indent="0"/>
            <a:r>
              <a:rPr lang="en-US" b="0" i="0" dirty="0">
                <a:effectLst/>
              </a:rPr>
              <a:t>It is anticipated that in 2024, the trend of replacing plastics with bioplastics and paper will continue to gain momentum.</a:t>
            </a:r>
            <a:br>
              <a:rPr lang="en-US" b="0" i="0" dirty="0">
                <a:effectLst/>
              </a:rPr>
            </a:br>
            <a:br>
              <a:rPr lang="en-US" b="0" i="0" dirty="0">
                <a:effectLst/>
                <a:latin typeface="Zen Kaku Gothic New"/>
              </a:rPr>
            </a:br>
            <a:br>
              <a:rPr lang="en-US" b="1" i="0" dirty="0">
                <a:effectLst/>
                <a:latin typeface="Zen Kaku Gothic New"/>
              </a:rPr>
            </a:br>
            <a:br>
              <a:rPr lang="en-US" b="0" i="0" dirty="0">
                <a:effectLst/>
                <a:latin typeface="Zen Kaku Gothic New"/>
              </a:rPr>
            </a:br>
            <a:br>
              <a:rPr lang="en-US" b="0" i="0" dirty="0">
                <a:effectLst/>
                <a:latin typeface="Zen Kaku Gothic New"/>
              </a:rPr>
            </a:b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b="1" i="0" dirty="0">
                <a:effectLst/>
              </a:rPr>
              <a:t>Sustainability</a:t>
            </a:r>
            <a:endParaRPr lang="en-US" dirty="0"/>
          </a:p>
        </p:txBody>
      </p:sp>
      <p:grpSp>
        <p:nvGrpSpPr>
          <p:cNvPr id="2" name="Group 1">
            <a:extLst>
              <a:ext uri="{FF2B5EF4-FFF2-40B4-BE49-F238E27FC236}">
                <a16:creationId xmlns:a16="http://schemas.microsoft.com/office/drawing/2014/main" id="{02AEA3FE-31D6-CD37-BD37-524099581396}"/>
              </a:ext>
            </a:extLst>
          </p:cNvPr>
          <p:cNvGrpSpPr/>
          <p:nvPr/>
        </p:nvGrpSpPr>
        <p:grpSpPr>
          <a:xfrm>
            <a:off x="10614360" y="5148544"/>
            <a:ext cx="1183081" cy="1090091"/>
            <a:chOff x="5297313" y="4260296"/>
            <a:chExt cx="2997029" cy="2761463"/>
          </a:xfrm>
        </p:grpSpPr>
        <p:sp>
          <p:nvSpPr>
            <p:cNvPr id="3" name="Freeform 587">
              <a:extLst>
                <a:ext uri="{FF2B5EF4-FFF2-40B4-BE49-F238E27FC236}">
                  <a16:creationId xmlns:a16="http://schemas.microsoft.com/office/drawing/2014/main" id="{DC6CB531-7C67-33F1-20BE-71D891CFCC4B}"/>
                </a:ext>
              </a:extLst>
            </p:cNvPr>
            <p:cNvSpPr/>
            <p:nvPr/>
          </p:nvSpPr>
          <p:spPr>
            <a:xfrm>
              <a:off x="6126228" y="4440508"/>
              <a:ext cx="1489301" cy="1405043"/>
            </a:xfrm>
            <a:custGeom>
              <a:avLst/>
              <a:gdLst>
                <a:gd name="connsiteX0" fmla="*/ 5711 w 1489301"/>
                <a:gd name="connsiteY0" fmla="*/ 403362 h 1405043"/>
                <a:gd name="connsiteX1" fmla="*/ 260779 w 1489301"/>
                <a:gd name="connsiteY1" fmla="*/ 26383 h 1405043"/>
                <a:gd name="connsiteX2" fmla="*/ 698582 w 1489301"/>
                <a:gd name="connsiteY2" fmla="*/ 134907 h 1405043"/>
                <a:gd name="connsiteX3" fmla="*/ 703340 w 1489301"/>
                <a:gd name="connsiteY3" fmla="*/ 140619 h 1405043"/>
                <a:gd name="connsiteX4" fmla="*/ 789949 w 1489301"/>
                <a:gd name="connsiteY4" fmla="*/ 141571 h 1405043"/>
                <a:gd name="connsiteX5" fmla="*/ 973636 w 1489301"/>
                <a:gd name="connsiteY5" fmla="*/ 18767 h 1405043"/>
                <a:gd name="connsiteX6" fmla="*/ 1476158 w 1489301"/>
                <a:gd name="connsiteY6" fmla="*/ 295790 h 1405043"/>
                <a:gd name="connsiteX7" fmla="*/ 1441895 w 1489301"/>
                <a:gd name="connsiteY7" fmla="*/ 626122 h 1405043"/>
                <a:gd name="connsiteX8" fmla="*/ 1161130 w 1489301"/>
                <a:gd name="connsiteY8" fmla="*/ 1046891 h 1405043"/>
                <a:gd name="connsiteX9" fmla="*/ 769011 w 1489301"/>
                <a:gd name="connsiteY9" fmla="*/ 1395311 h 1405043"/>
                <a:gd name="connsiteX10" fmla="*/ 730941 w 1489301"/>
                <a:gd name="connsiteY10" fmla="*/ 1399119 h 1405043"/>
                <a:gd name="connsiteX11" fmla="*/ 206529 w 1489301"/>
                <a:gd name="connsiteY11" fmla="*/ 894577 h 1405043"/>
                <a:gd name="connsiteX12" fmla="*/ 35215 w 1489301"/>
                <a:gd name="connsiteY12" fmla="*/ 573764 h 1405043"/>
                <a:gd name="connsiteX13" fmla="*/ 0 w 1489301"/>
                <a:gd name="connsiteY13" fmla="*/ 404314 h 1405043"/>
                <a:gd name="connsiteX14" fmla="*/ 5711 w 1489301"/>
                <a:gd name="connsiteY14" fmla="*/ 403362 h 140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301" h="1405043">
                  <a:moveTo>
                    <a:pt x="5711" y="403362"/>
                  </a:moveTo>
                  <a:cubicBezTo>
                    <a:pt x="2855" y="236768"/>
                    <a:pt x="103741" y="87309"/>
                    <a:pt x="260779" y="26383"/>
                  </a:cubicBezTo>
                  <a:cubicBezTo>
                    <a:pt x="413058" y="-32639"/>
                    <a:pt x="589131" y="11152"/>
                    <a:pt x="698582" y="134907"/>
                  </a:cubicBezTo>
                  <a:cubicBezTo>
                    <a:pt x="700485" y="136811"/>
                    <a:pt x="701437" y="138715"/>
                    <a:pt x="703340" y="140619"/>
                  </a:cubicBezTo>
                  <a:cubicBezTo>
                    <a:pt x="734748" y="176794"/>
                    <a:pt x="759493" y="176794"/>
                    <a:pt x="789949" y="141571"/>
                  </a:cubicBezTo>
                  <a:cubicBezTo>
                    <a:pt x="839440" y="83501"/>
                    <a:pt x="901303" y="43519"/>
                    <a:pt x="973636" y="18767"/>
                  </a:cubicBezTo>
                  <a:cubicBezTo>
                    <a:pt x="1185876" y="-50726"/>
                    <a:pt x="1422860" y="79693"/>
                    <a:pt x="1476158" y="295790"/>
                  </a:cubicBezTo>
                  <a:cubicBezTo>
                    <a:pt x="1504711" y="410026"/>
                    <a:pt x="1483772" y="519502"/>
                    <a:pt x="1441895" y="626122"/>
                  </a:cubicBezTo>
                  <a:cubicBezTo>
                    <a:pt x="1379080" y="787004"/>
                    <a:pt x="1276292" y="921232"/>
                    <a:pt x="1161130" y="1046891"/>
                  </a:cubicBezTo>
                  <a:cubicBezTo>
                    <a:pt x="1042162" y="1176359"/>
                    <a:pt x="909869" y="1290595"/>
                    <a:pt x="769011" y="1395311"/>
                  </a:cubicBezTo>
                  <a:cubicBezTo>
                    <a:pt x="756638" y="1404831"/>
                    <a:pt x="746169" y="1409590"/>
                    <a:pt x="730941" y="1399119"/>
                  </a:cubicBezTo>
                  <a:cubicBezTo>
                    <a:pt x="534881" y="1252516"/>
                    <a:pt x="354050" y="1090682"/>
                    <a:pt x="206529" y="894577"/>
                  </a:cubicBezTo>
                  <a:cubicBezTo>
                    <a:pt x="132293" y="796524"/>
                    <a:pt x="69477" y="691808"/>
                    <a:pt x="35215" y="573764"/>
                  </a:cubicBezTo>
                  <a:cubicBezTo>
                    <a:pt x="19035" y="518550"/>
                    <a:pt x="11421" y="461432"/>
                    <a:pt x="0" y="404314"/>
                  </a:cubicBezTo>
                  <a:cubicBezTo>
                    <a:pt x="1904" y="403362"/>
                    <a:pt x="3807" y="403362"/>
                    <a:pt x="5711" y="403362"/>
                  </a:cubicBezTo>
                  <a:close/>
                </a:path>
              </a:pathLst>
            </a:custGeom>
            <a:solidFill>
              <a:srgbClr val="F1A0C2"/>
            </a:solidFill>
            <a:ln w="9514" cap="flat">
              <a:noFill/>
              <a:prstDash val="solid"/>
              <a:miter/>
            </a:ln>
          </p:spPr>
          <p:txBody>
            <a:bodyPr rtlCol="0" anchor="ctr"/>
            <a:lstStyle/>
            <a:p>
              <a:endParaRPr lang="en-US"/>
            </a:p>
          </p:txBody>
        </p:sp>
        <p:grpSp>
          <p:nvGrpSpPr>
            <p:cNvPr id="6" name="Graphic 500">
              <a:extLst>
                <a:ext uri="{FF2B5EF4-FFF2-40B4-BE49-F238E27FC236}">
                  <a16:creationId xmlns:a16="http://schemas.microsoft.com/office/drawing/2014/main" id="{D0529FFF-917C-A40F-4E32-AEC171BC079A}"/>
                </a:ext>
              </a:extLst>
            </p:cNvPr>
            <p:cNvGrpSpPr/>
            <p:nvPr/>
          </p:nvGrpSpPr>
          <p:grpSpPr>
            <a:xfrm>
              <a:off x="5297313" y="4260296"/>
              <a:ext cx="2997029" cy="2761463"/>
              <a:chOff x="6245479" y="2229503"/>
              <a:chExt cx="2997029" cy="2761463"/>
            </a:xfrm>
            <a:solidFill>
              <a:srgbClr val="000000"/>
            </a:solidFill>
          </p:grpSpPr>
          <p:sp>
            <p:nvSpPr>
              <p:cNvPr id="7" name="Freeform 589">
                <a:extLst>
                  <a:ext uri="{FF2B5EF4-FFF2-40B4-BE49-F238E27FC236}">
                    <a16:creationId xmlns:a16="http://schemas.microsoft.com/office/drawing/2014/main" id="{BCA001FE-2149-A427-9CA3-ABAF8F0CFC76}"/>
                  </a:ext>
                </a:extLst>
              </p:cNvPr>
              <p:cNvSpPr/>
              <p:nvPr/>
            </p:nvSpPr>
            <p:spPr>
              <a:xfrm>
                <a:off x="7886515" y="3011002"/>
                <a:ext cx="1355993" cy="1979963"/>
              </a:xfrm>
              <a:custGeom>
                <a:avLst/>
                <a:gdLst>
                  <a:gd name="connsiteX0" fmla="*/ 134867 w 1355993"/>
                  <a:gd name="connsiteY0" fmla="*/ 1802156 h 1979963"/>
                  <a:gd name="connsiteX1" fmla="*/ 133915 w 1355993"/>
                  <a:gd name="connsiteY1" fmla="*/ 1681257 h 1979963"/>
                  <a:gd name="connsiteX2" fmla="*/ 121542 w 1355993"/>
                  <a:gd name="connsiteY2" fmla="*/ 1646986 h 1979963"/>
                  <a:gd name="connsiteX3" fmla="*/ 160564 w 1355993"/>
                  <a:gd name="connsiteY3" fmla="*/ 974897 h 1979963"/>
                  <a:gd name="connsiteX4" fmla="*/ 296663 w 1355993"/>
                  <a:gd name="connsiteY4" fmla="*/ 871133 h 1979963"/>
                  <a:gd name="connsiteX5" fmla="*/ 527938 w 1355993"/>
                  <a:gd name="connsiteY5" fmla="*/ 704539 h 1979963"/>
                  <a:gd name="connsiteX6" fmla="*/ 657375 w 1355993"/>
                  <a:gd name="connsiteY6" fmla="*/ 648373 h 1979963"/>
                  <a:gd name="connsiteX7" fmla="*/ 688783 w 1355993"/>
                  <a:gd name="connsiteY7" fmla="*/ 615054 h 1979963"/>
                  <a:gd name="connsiteX8" fmla="*/ 795378 w 1355993"/>
                  <a:gd name="connsiteY8" fmla="*/ 289482 h 1979963"/>
                  <a:gd name="connsiteX9" fmla="*/ 1019039 w 1355993"/>
                  <a:gd name="connsiteY9" fmla="*/ 122887 h 1979963"/>
                  <a:gd name="connsiteX10" fmla="*/ 1054253 w 1355993"/>
                  <a:gd name="connsiteY10" fmla="*/ 103848 h 1979963"/>
                  <a:gd name="connsiteX11" fmla="*/ 1316935 w 1355993"/>
                  <a:gd name="connsiteY11" fmla="*/ 5796 h 1979963"/>
                  <a:gd name="connsiteX12" fmla="*/ 1355005 w 1355993"/>
                  <a:gd name="connsiteY12" fmla="*/ 63865 h 1979963"/>
                  <a:gd name="connsiteX13" fmla="*/ 1305514 w 1355993"/>
                  <a:gd name="connsiteY13" fmla="*/ 405622 h 1979963"/>
                  <a:gd name="connsiteX14" fmla="*/ 1243651 w 1355993"/>
                  <a:gd name="connsiteY14" fmla="*/ 836862 h 1979963"/>
                  <a:gd name="connsiteX15" fmla="*/ 1096130 w 1355993"/>
                  <a:gd name="connsiteY15" fmla="*/ 1128164 h 1979963"/>
                  <a:gd name="connsiteX16" fmla="*/ 683073 w 1355993"/>
                  <a:gd name="connsiteY16" fmla="*/ 1526086 h 1979963"/>
                  <a:gd name="connsiteX17" fmla="*/ 668796 w 1355993"/>
                  <a:gd name="connsiteY17" fmla="*/ 1577492 h 1979963"/>
                  <a:gd name="connsiteX18" fmla="*/ 760164 w 1355993"/>
                  <a:gd name="connsiteY18" fmla="*/ 1914488 h 1979963"/>
                  <a:gd name="connsiteX19" fmla="*/ 762067 w 1355993"/>
                  <a:gd name="connsiteY19" fmla="*/ 1921152 h 1979963"/>
                  <a:gd name="connsiteX20" fmla="*/ 734466 w 1355993"/>
                  <a:gd name="connsiteY20" fmla="*/ 1978270 h 1979963"/>
                  <a:gd name="connsiteX21" fmla="*/ 681169 w 1355993"/>
                  <a:gd name="connsiteY21" fmla="*/ 1943999 h 1979963"/>
                  <a:gd name="connsiteX22" fmla="*/ 616450 w 1355993"/>
                  <a:gd name="connsiteY22" fmla="*/ 1707912 h 1979963"/>
                  <a:gd name="connsiteX23" fmla="*/ 575525 w 1355993"/>
                  <a:gd name="connsiteY23" fmla="*/ 1558453 h 1979963"/>
                  <a:gd name="connsiteX24" fmla="*/ 595512 w 1355993"/>
                  <a:gd name="connsiteY24" fmla="*/ 1490863 h 1979963"/>
                  <a:gd name="connsiteX25" fmla="*/ 953368 w 1355993"/>
                  <a:gd name="connsiteY25" fmla="*/ 1145299 h 1979963"/>
                  <a:gd name="connsiteX26" fmla="*/ 1054253 w 1355993"/>
                  <a:gd name="connsiteY26" fmla="*/ 1047247 h 1979963"/>
                  <a:gd name="connsiteX27" fmla="*/ 1157993 w 1355993"/>
                  <a:gd name="connsiteY27" fmla="*/ 830198 h 1979963"/>
                  <a:gd name="connsiteX28" fmla="*/ 1220809 w 1355993"/>
                  <a:gd name="connsiteY28" fmla="*/ 392294 h 1979963"/>
                  <a:gd name="connsiteX29" fmla="*/ 1261734 w 1355993"/>
                  <a:gd name="connsiteY29" fmla="*/ 114320 h 1979963"/>
                  <a:gd name="connsiteX30" fmla="*/ 1233182 w 1355993"/>
                  <a:gd name="connsiteY30" fmla="*/ 85761 h 1979963"/>
                  <a:gd name="connsiteX31" fmla="*/ 1112310 w 1355993"/>
                  <a:gd name="connsiteY31" fmla="*/ 180005 h 1979963"/>
                  <a:gd name="connsiteX32" fmla="*/ 949561 w 1355993"/>
                  <a:gd name="connsiteY32" fmla="*/ 689308 h 1979963"/>
                  <a:gd name="connsiteX33" fmla="*/ 926719 w 1355993"/>
                  <a:gd name="connsiteY33" fmla="*/ 761657 h 1979963"/>
                  <a:gd name="connsiteX34" fmla="*/ 902926 w 1355993"/>
                  <a:gd name="connsiteY34" fmla="*/ 798784 h 1979963"/>
                  <a:gd name="connsiteX35" fmla="*/ 503192 w 1355993"/>
                  <a:gd name="connsiteY35" fmla="*/ 1132924 h 1979963"/>
                  <a:gd name="connsiteX36" fmla="*/ 482254 w 1355993"/>
                  <a:gd name="connsiteY36" fmla="*/ 1148155 h 1979963"/>
                  <a:gd name="connsiteX37" fmla="*/ 429908 w 1355993"/>
                  <a:gd name="connsiteY37" fmla="*/ 1140540 h 1979963"/>
                  <a:gd name="connsiteX38" fmla="*/ 428956 w 1355993"/>
                  <a:gd name="connsiteY38" fmla="*/ 1086278 h 1979963"/>
                  <a:gd name="connsiteX39" fmla="*/ 449895 w 1355993"/>
                  <a:gd name="connsiteY39" fmla="*/ 1067238 h 1979963"/>
                  <a:gd name="connsiteX40" fmla="*/ 788716 w 1355993"/>
                  <a:gd name="connsiteY40" fmla="*/ 782600 h 1979963"/>
                  <a:gd name="connsiteX41" fmla="*/ 781102 w 1355993"/>
                  <a:gd name="connsiteY41" fmla="*/ 741666 h 1979963"/>
                  <a:gd name="connsiteX42" fmla="*/ 595512 w 1355993"/>
                  <a:gd name="connsiteY42" fmla="*/ 760705 h 1979963"/>
                  <a:gd name="connsiteX43" fmla="*/ 236704 w 1355993"/>
                  <a:gd name="connsiteY43" fmla="*/ 1019640 h 1979963"/>
                  <a:gd name="connsiteX44" fmla="*/ 157709 w 1355993"/>
                  <a:gd name="connsiteY44" fmla="*/ 1554645 h 1979963"/>
                  <a:gd name="connsiteX45" fmla="*/ 186261 w 1355993"/>
                  <a:gd name="connsiteY45" fmla="*/ 1587012 h 1979963"/>
                  <a:gd name="connsiteX46" fmla="*/ 220524 w 1355993"/>
                  <a:gd name="connsiteY46" fmla="*/ 1670785 h 1979963"/>
                  <a:gd name="connsiteX47" fmla="*/ 219572 w 1355993"/>
                  <a:gd name="connsiteY47" fmla="*/ 1908777 h 1979963"/>
                  <a:gd name="connsiteX48" fmla="*/ 219572 w 1355993"/>
                  <a:gd name="connsiteY48" fmla="*/ 1932576 h 1979963"/>
                  <a:gd name="connsiteX49" fmla="*/ 177695 w 1355993"/>
                  <a:gd name="connsiteY49" fmla="*/ 1978270 h 1979963"/>
                  <a:gd name="connsiteX50" fmla="*/ 134867 w 1355993"/>
                  <a:gd name="connsiteY50" fmla="*/ 1930672 h 1979963"/>
                  <a:gd name="connsiteX51" fmla="*/ 134867 w 1355993"/>
                  <a:gd name="connsiteY51" fmla="*/ 1802156 h 1979963"/>
                  <a:gd name="connsiteX52" fmla="*/ 134867 w 1355993"/>
                  <a:gd name="connsiteY52" fmla="*/ 1802156 h 1979963"/>
                  <a:gd name="connsiteX53" fmla="*/ 1009521 w 1355993"/>
                  <a:gd name="connsiteY53" fmla="*/ 207612 h 1979963"/>
                  <a:gd name="connsiteX54" fmla="*/ 970499 w 1355993"/>
                  <a:gd name="connsiteY54" fmla="*/ 215228 h 1979963"/>
                  <a:gd name="connsiteX55" fmla="*/ 881036 w 1355993"/>
                  <a:gd name="connsiteY55" fmla="*/ 303761 h 1979963"/>
                  <a:gd name="connsiteX56" fmla="*/ 778247 w 1355993"/>
                  <a:gd name="connsiteY56" fmla="*/ 616958 h 1979963"/>
                  <a:gd name="connsiteX57" fmla="*/ 800137 w 1355993"/>
                  <a:gd name="connsiteY57" fmla="*/ 657893 h 1979963"/>
                  <a:gd name="connsiteX58" fmla="*/ 830593 w 1355993"/>
                  <a:gd name="connsiteY58" fmla="*/ 670268 h 1979963"/>
                  <a:gd name="connsiteX59" fmla="*/ 870566 w 1355993"/>
                  <a:gd name="connsiteY59" fmla="*/ 653133 h 1979963"/>
                  <a:gd name="connsiteX60" fmla="*/ 975258 w 1355993"/>
                  <a:gd name="connsiteY60" fmla="*/ 319945 h 1979963"/>
                  <a:gd name="connsiteX61" fmla="*/ 1009521 w 1355993"/>
                  <a:gd name="connsiteY61" fmla="*/ 207612 h 197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993" h="1979963">
                    <a:moveTo>
                      <a:pt x="134867" y="1802156"/>
                    </a:moveTo>
                    <a:cubicBezTo>
                      <a:pt x="134867" y="1762174"/>
                      <a:pt x="135819" y="1721239"/>
                      <a:pt x="133915" y="1681257"/>
                    </a:cubicBezTo>
                    <a:cubicBezTo>
                      <a:pt x="133915" y="1669833"/>
                      <a:pt x="130108" y="1654601"/>
                      <a:pt x="121542" y="1646986"/>
                    </a:cubicBezTo>
                    <a:cubicBezTo>
                      <a:pt x="-54530" y="1466112"/>
                      <a:pt x="-37399" y="1150059"/>
                      <a:pt x="160564" y="974897"/>
                    </a:cubicBezTo>
                    <a:cubicBezTo>
                      <a:pt x="203392" y="936819"/>
                      <a:pt x="250980" y="905404"/>
                      <a:pt x="296663" y="871133"/>
                    </a:cubicBezTo>
                    <a:cubicBezTo>
                      <a:pt x="373755" y="814967"/>
                      <a:pt x="450846" y="759753"/>
                      <a:pt x="527938" y="704539"/>
                    </a:cubicBezTo>
                    <a:cubicBezTo>
                      <a:pt x="566959" y="675980"/>
                      <a:pt x="608836" y="654085"/>
                      <a:pt x="657375" y="648373"/>
                    </a:cubicBezTo>
                    <a:cubicBezTo>
                      <a:pt x="678314" y="645517"/>
                      <a:pt x="684024" y="631238"/>
                      <a:pt x="688783" y="615054"/>
                    </a:cubicBezTo>
                    <a:cubicBezTo>
                      <a:pt x="723998" y="506530"/>
                      <a:pt x="759212" y="398006"/>
                      <a:pt x="795378" y="289482"/>
                    </a:cubicBezTo>
                    <a:cubicBezTo>
                      <a:pt x="828690" y="185717"/>
                      <a:pt x="910539" y="124792"/>
                      <a:pt x="1019039" y="122887"/>
                    </a:cubicBezTo>
                    <a:cubicBezTo>
                      <a:pt x="1035219" y="122887"/>
                      <a:pt x="1044736" y="117176"/>
                      <a:pt x="1054253" y="103848"/>
                    </a:cubicBezTo>
                    <a:cubicBezTo>
                      <a:pt x="1119924" y="13411"/>
                      <a:pt x="1210339" y="-13244"/>
                      <a:pt x="1316935" y="5796"/>
                    </a:cubicBezTo>
                    <a:cubicBezTo>
                      <a:pt x="1347391" y="11507"/>
                      <a:pt x="1359764" y="31499"/>
                      <a:pt x="1355005" y="63865"/>
                    </a:cubicBezTo>
                    <a:cubicBezTo>
                      <a:pt x="1338825" y="178101"/>
                      <a:pt x="1321694" y="291386"/>
                      <a:pt x="1305514" y="405622"/>
                    </a:cubicBezTo>
                    <a:cubicBezTo>
                      <a:pt x="1284576" y="549368"/>
                      <a:pt x="1263638" y="693115"/>
                      <a:pt x="1243651" y="836862"/>
                    </a:cubicBezTo>
                    <a:cubicBezTo>
                      <a:pt x="1227471" y="951098"/>
                      <a:pt x="1179883" y="1048199"/>
                      <a:pt x="1096130" y="1128164"/>
                    </a:cubicBezTo>
                    <a:cubicBezTo>
                      <a:pt x="958127" y="1260487"/>
                      <a:pt x="821076" y="1393763"/>
                      <a:pt x="683073" y="1526086"/>
                    </a:cubicBezTo>
                    <a:cubicBezTo>
                      <a:pt x="666893" y="1541317"/>
                      <a:pt x="662134" y="1555597"/>
                      <a:pt x="668796" y="1577492"/>
                    </a:cubicBezTo>
                    <a:cubicBezTo>
                      <a:pt x="700204" y="1689824"/>
                      <a:pt x="729708" y="1802156"/>
                      <a:pt x="760164" y="1914488"/>
                    </a:cubicBezTo>
                    <a:cubicBezTo>
                      <a:pt x="761115" y="1916392"/>
                      <a:pt x="761115" y="1919248"/>
                      <a:pt x="762067" y="1921152"/>
                    </a:cubicBezTo>
                    <a:cubicBezTo>
                      <a:pt x="768730" y="1949711"/>
                      <a:pt x="758260" y="1971606"/>
                      <a:pt x="734466" y="1978270"/>
                    </a:cubicBezTo>
                    <a:cubicBezTo>
                      <a:pt x="711625" y="1984934"/>
                      <a:pt x="688783" y="1971606"/>
                      <a:pt x="681169" y="1943999"/>
                    </a:cubicBezTo>
                    <a:cubicBezTo>
                      <a:pt x="659279" y="1864986"/>
                      <a:pt x="637388" y="1786925"/>
                      <a:pt x="616450" y="1707912"/>
                    </a:cubicBezTo>
                    <a:cubicBezTo>
                      <a:pt x="603126" y="1658409"/>
                      <a:pt x="590753" y="1607955"/>
                      <a:pt x="575525" y="1558453"/>
                    </a:cubicBezTo>
                    <a:cubicBezTo>
                      <a:pt x="566959" y="1529894"/>
                      <a:pt x="575525" y="1509903"/>
                      <a:pt x="595512" y="1490863"/>
                    </a:cubicBezTo>
                    <a:cubicBezTo>
                      <a:pt x="715432" y="1375675"/>
                      <a:pt x="834400" y="1260487"/>
                      <a:pt x="953368" y="1145299"/>
                    </a:cubicBezTo>
                    <a:cubicBezTo>
                      <a:pt x="986679" y="1112933"/>
                      <a:pt x="1020942" y="1080566"/>
                      <a:pt x="1054253" y="1047247"/>
                    </a:cubicBezTo>
                    <a:cubicBezTo>
                      <a:pt x="1114213" y="987273"/>
                      <a:pt x="1146572" y="913020"/>
                      <a:pt x="1157993" y="830198"/>
                    </a:cubicBezTo>
                    <a:cubicBezTo>
                      <a:pt x="1178932" y="684548"/>
                      <a:pt x="1199870" y="537945"/>
                      <a:pt x="1220809" y="392294"/>
                    </a:cubicBezTo>
                    <a:cubicBezTo>
                      <a:pt x="1234133" y="299953"/>
                      <a:pt x="1248409" y="207612"/>
                      <a:pt x="1261734" y="114320"/>
                    </a:cubicBezTo>
                    <a:cubicBezTo>
                      <a:pt x="1265541" y="85761"/>
                      <a:pt x="1261734" y="81953"/>
                      <a:pt x="1233182" y="85761"/>
                    </a:cubicBezTo>
                    <a:cubicBezTo>
                      <a:pt x="1175125" y="94328"/>
                      <a:pt x="1131345" y="122887"/>
                      <a:pt x="1112310" y="180005"/>
                    </a:cubicBezTo>
                    <a:cubicBezTo>
                      <a:pt x="1057109" y="349455"/>
                      <a:pt x="1003810" y="519858"/>
                      <a:pt x="949561" y="689308"/>
                    </a:cubicBezTo>
                    <a:cubicBezTo>
                      <a:pt x="941947" y="713107"/>
                      <a:pt x="936237" y="738810"/>
                      <a:pt x="926719" y="761657"/>
                    </a:cubicBezTo>
                    <a:cubicBezTo>
                      <a:pt x="921961" y="774984"/>
                      <a:pt x="913395" y="789264"/>
                      <a:pt x="902926" y="798784"/>
                    </a:cubicBezTo>
                    <a:cubicBezTo>
                      <a:pt x="770633" y="911116"/>
                      <a:pt x="636437" y="1021544"/>
                      <a:pt x="503192" y="1132924"/>
                    </a:cubicBezTo>
                    <a:cubicBezTo>
                      <a:pt x="496530" y="1138636"/>
                      <a:pt x="489868" y="1144347"/>
                      <a:pt x="482254" y="1148155"/>
                    </a:cubicBezTo>
                    <a:cubicBezTo>
                      <a:pt x="463219" y="1157675"/>
                      <a:pt x="445136" y="1155771"/>
                      <a:pt x="429908" y="1140540"/>
                    </a:cubicBezTo>
                    <a:cubicBezTo>
                      <a:pt x="415632" y="1125308"/>
                      <a:pt x="414680" y="1102461"/>
                      <a:pt x="428956" y="1086278"/>
                    </a:cubicBezTo>
                    <a:cubicBezTo>
                      <a:pt x="434667" y="1078662"/>
                      <a:pt x="442280" y="1072950"/>
                      <a:pt x="449895" y="1067238"/>
                    </a:cubicBezTo>
                    <a:cubicBezTo>
                      <a:pt x="563152" y="972042"/>
                      <a:pt x="676410" y="877797"/>
                      <a:pt x="788716" y="782600"/>
                    </a:cubicBezTo>
                    <a:cubicBezTo>
                      <a:pt x="815365" y="759753"/>
                      <a:pt x="815365" y="754993"/>
                      <a:pt x="781102" y="741666"/>
                    </a:cubicBezTo>
                    <a:cubicBezTo>
                      <a:pt x="715432" y="715962"/>
                      <a:pt x="652617" y="720722"/>
                      <a:pt x="595512" y="760705"/>
                    </a:cubicBezTo>
                    <a:cubicBezTo>
                      <a:pt x="474640" y="845430"/>
                      <a:pt x="353768" y="930155"/>
                      <a:pt x="236704" y="1019640"/>
                    </a:cubicBezTo>
                    <a:cubicBezTo>
                      <a:pt x="71099" y="1147203"/>
                      <a:pt x="36837" y="1395667"/>
                      <a:pt x="157709" y="1554645"/>
                    </a:cubicBezTo>
                    <a:cubicBezTo>
                      <a:pt x="166274" y="1566069"/>
                      <a:pt x="174840" y="1578444"/>
                      <a:pt x="186261" y="1587012"/>
                    </a:cubicBezTo>
                    <a:cubicBezTo>
                      <a:pt x="214813" y="1608907"/>
                      <a:pt x="221476" y="1636514"/>
                      <a:pt x="220524" y="1670785"/>
                    </a:cubicBezTo>
                    <a:cubicBezTo>
                      <a:pt x="218620" y="1749798"/>
                      <a:pt x="219572" y="1829763"/>
                      <a:pt x="219572" y="1908777"/>
                    </a:cubicBezTo>
                    <a:cubicBezTo>
                      <a:pt x="219572" y="1916392"/>
                      <a:pt x="219572" y="1924960"/>
                      <a:pt x="219572" y="1932576"/>
                    </a:cubicBezTo>
                    <a:cubicBezTo>
                      <a:pt x="217669" y="1960183"/>
                      <a:pt x="201489" y="1978270"/>
                      <a:pt x="177695" y="1978270"/>
                    </a:cubicBezTo>
                    <a:cubicBezTo>
                      <a:pt x="153902" y="1978270"/>
                      <a:pt x="135819" y="1960183"/>
                      <a:pt x="134867" y="1930672"/>
                    </a:cubicBezTo>
                    <a:cubicBezTo>
                      <a:pt x="133915" y="1888785"/>
                      <a:pt x="134867" y="1845947"/>
                      <a:pt x="134867" y="1802156"/>
                    </a:cubicBezTo>
                    <a:cubicBezTo>
                      <a:pt x="134867" y="1802156"/>
                      <a:pt x="134867" y="1802156"/>
                      <a:pt x="134867" y="1802156"/>
                    </a:cubicBezTo>
                    <a:close/>
                    <a:moveTo>
                      <a:pt x="1009521" y="207612"/>
                    </a:moveTo>
                    <a:cubicBezTo>
                      <a:pt x="991438" y="210469"/>
                      <a:pt x="980969" y="211420"/>
                      <a:pt x="970499" y="215228"/>
                    </a:cubicBezTo>
                    <a:cubicBezTo>
                      <a:pt x="926719" y="231412"/>
                      <a:pt x="896263" y="259971"/>
                      <a:pt x="881036" y="303761"/>
                    </a:cubicBezTo>
                    <a:cubicBezTo>
                      <a:pt x="845821" y="408477"/>
                      <a:pt x="811558" y="513194"/>
                      <a:pt x="778247" y="616958"/>
                    </a:cubicBezTo>
                    <a:cubicBezTo>
                      <a:pt x="768730" y="647421"/>
                      <a:pt x="768730" y="647421"/>
                      <a:pt x="800137" y="657893"/>
                    </a:cubicBezTo>
                    <a:cubicBezTo>
                      <a:pt x="810606" y="661701"/>
                      <a:pt x="821076" y="665508"/>
                      <a:pt x="830593" y="670268"/>
                    </a:cubicBezTo>
                    <a:cubicBezTo>
                      <a:pt x="860097" y="684548"/>
                      <a:pt x="860097" y="684548"/>
                      <a:pt x="870566" y="653133"/>
                    </a:cubicBezTo>
                    <a:cubicBezTo>
                      <a:pt x="905781" y="541753"/>
                      <a:pt x="940044" y="431325"/>
                      <a:pt x="975258" y="319945"/>
                    </a:cubicBezTo>
                    <a:cubicBezTo>
                      <a:pt x="986679" y="285674"/>
                      <a:pt x="997149" y="250451"/>
                      <a:pt x="1009521" y="207612"/>
                    </a:cubicBezTo>
                    <a:close/>
                  </a:path>
                </a:pathLst>
              </a:custGeom>
              <a:solidFill>
                <a:srgbClr val="000000"/>
              </a:solidFill>
              <a:ln w="9514" cap="flat">
                <a:noFill/>
                <a:prstDash val="solid"/>
                <a:miter/>
              </a:ln>
            </p:spPr>
            <p:txBody>
              <a:bodyPr rtlCol="0" anchor="ctr"/>
              <a:lstStyle/>
              <a:p>
                <a:endParaRPr lang="en-US"/>
              </a:p>
            </p:txBody>
          </p:sp>
          <p:sp>
            <p:nvSpPr>
              <p:cNvPr id="8" name="Freeform 590">
                <a:extLst>
                  <a:ext uri="{FF2B5EF4-FFF2-40B4-BE49-F238E27FC236}">
                    <a16:creationId xmlns:a16="http://schemas.microsoft.com/office/drawing/2014/main" id="{B7D30EBC-8283-48C7-A82D-EAC77C96C4D7}"/>
                  </a:ext>
                </a:extLst>
              </p:cNvPr>
              <p:cNvSpPr/>
              <p:nvPr/>
            </p:nvSpPr>
            <p:spPr>
              <a:xfrm>
                <a:off x="6245479" y="3010602"/>
                <a:ext cx="1355268" cy="1980046"/>
              </a:xfrm>
              <a:custGeom>
                <a:avLst/>
                <a:gdLst>
                  <a:gd name="connsiteX0" fmla="*/ 1140136 w 1355268"/>
                  <a:gd name="connsiteY0" fmla="*/ 1789229 h 1980046"/>
                  <a:gd name="connsiteX1" fmla="*/ 1141087 w 1355268"/>
                  <a:gd name="connsiteY1" fmla="*/ 1651194 h 1980046"/>
                  <a:gd name="connsiteX2" fmla="*/ 1161074 w 1355268"/>
                  <a:gd name="connsiteY2" fmla="*/ 1603595 h 1980046"/>
                  <a:gd name="connsiteX3" fmla="*/ 1123005 w 1355268"/>
                  <a:gd name="connsiteY3" fmla="*/ 1021944 h 1980046"/>
                  <a:gd name="connsiteX4" fmla="*/ 764196 w 1355268"/>
                  <a:gd name="connsiteY4" fmla="*/ 763009 h 1980046"/>
                  <a:gd name="connsiteX5" fmla="*/ 571944 w 1355268"/>
                  <a:gd name="connsiteY5" fmla="*/ 745874 h 1980046"/>
                  <a:gd name="connsiteX6" fmla="*/ 567185 w 1355268"/>
                  <a:gd name="connsiteY6" fmla="*/ 780144 h 1980046"/>
                  <a:gd name="connsiteX7" fmla="*/ 907910 w 1355268"/>
                  <a:gd name="connsiteY7" fmla="*/ 1065734 h 1980046"/>
                  <a:gd name="connsiteX8" fmla="*/ 925993 w 1355268"/>
                  <a:gd name="connsiteY8" fmla="*/ 1080966 h 1980046"/>
                  <a:gd name="connsiteX9" fmla="*/ 930752 w 1355268"/>
                  <a:gd name="connsiteY9" fmla="*/ 1140940 h 1980046"/>
                  <a:gd name="connsiteX10" fmla="*/ 870792 w 1355268"/>
                  <a:gd name="connsiteY10" fmla="*/ 1145699 h 1980046"/>
                  <a:gd name="connsiteX11" fmla="*/ 786086 w 1355268"/>
                  <a:gd name="connsiteY11" fmla="*/ 1076206 h 1980046"/>
                  <a:gd name="connsiteX12" fmla="*/ 455831 w 1355268"/>
                  <a:gd name="connsiteY12" fmla="*/ 800136 h 1980046"/>
                  <a:gd name="connsiteX13" fmla="*/ 431085 w 1355268"/>
                  <a:gd name="connsiteY13" fmla="*/ 761105 h 1980046"/>
                  <a:gd name="connsiteX14" fmla="*/ 262626 w 1355268"/>
                  <a:gd name="connsiteY14" fmla="*/ 220388 h 1980046"/>
                  <a:gd name="connsiteX15" fmla="*/ 155079 w 1355268"/>
                  <a:gd name="connsiteY15" fmla="*/ 93777 h 1980046"/>
                  <a:gd name="connsiteX16" fmla="*/ 143658 w 1355268"/>
                  <a:gd name="connsiteY16" fmla="*/ 89969 h 1980046"/>
                  <a:gd name="connsiteX17" fmla="*/ 98926 w 1355268"/>
                  <a:gd name="connsiteY17" fmla="*/ 130903 h 1980046"/>
                  <a:gd name="connsiteX18" fmla="*/ 161741 w 1355268"/>
                  <a:gd name="connsiteY18" fmla="*/ 564048 h 1980046"/>
                  <a:gd name="connsiteX19" fmla="*/ 205521 w 1355268"/>
                  <a:gd name="connsiteY19" fmla="*/ 855350 h 1980046"/>
                  <a:gd name="connsiteX20" fmla="*/ 323538 w 1355268"/>
                  <a:gd name="connsiteY20" fmla="*/ 1067638 h 1980046"/>
                  <a:gd name="connsiteX21" fmla="*/ 718513 w 1355268"/>
                  <a:gd name="connsiteY21" fmla="*/ 1449377 h 1980046"/>
                  <a:gd name="connsiteX22" fmla="*/ 768004 w 1355268"/>
                  <a:gd name="connsiteY22" fmla="*/ 1496975 h 1980046"/>
                  <a:gd name="connsiteX23" fmla="*/ 783231 w 1355268"/>
                  <a:gd name="connsiteY23" fmla="*/ 1555045 h 1980046"/>
                  <a:gd name="connsiteX24" fmla="*/ 682346 w 1355268"/>
                  <a:gd name="connsiteY24" fmla="*/ 1927264 h 1980046"/>
                  <a:gd name="connsiteX25" fmla="*/ 675684 w 1355268"/>
                  <a:gd name="connsiteY25" fmla="*/ 1947255 h 1980046"/>
                  <a:gd name="connsiteX26" fmla="*/ 625241 w 1355268"/>
                  <a:gd name="connsiteY26" fmla="*/ 1978670 h 1980046"/>
                  <a:gd name="connsiteX27" fmla="*/ 594786 w 1355268"/>
                  <a:gd name="connsiteY27" fmla="*/ 1925360 h 1980046"/>
                  <a:gd name="connsiteX28" fmla="*/ 630952 w 1355268"/>
                  <a:gd name="connsiteY28" fmla="*/ 1787325 h 1980046"/>
                  <a:gd name="connsiteX29" fmla="*/ 690912 w 1355268"/>
                  <a:gd name="connsiteY29" fmla="*/ 1567421 h 1980046"/>
                  <a:gd name="connsiteX30" fmla="*/ 676636 w 1355268"/>
                  <a:gd name="connsiteY30" fmla="*/ 1528390 h 1980046"/>
                  <a:gd name="connsiteX31" fmla="*/ 272144 w 1355268"/>
                  <a:gd name="connsiteY31" fmla="*/ 1139036 h 1980046"/>
                  <a:gd name="connsiteX32" fmla="*/ 110347 w 1355268"/>
                  <a:gd name="connsiteY32" fmla="*/ 817271 h 1980046"/>
                  <a:gd name="connsiteX33" fmla="*/ 29448 w 1355268"/>
                  <a:gd name="connsiteY33" fmla="*/ 259419 h 1980046"/>
                  <a:gd name="connsiteX34" fmla="*/ 896 w 1355268"/>
                  <a:gd name="connsiteY34" fmla="*/ 61410 h 1980046"/>
                  <a:gd name="connsiteX35" fmla="*/ 41821 w 1355268"/>
                  <a:gd name="connsiteY35" fmla="*/ 5244 h 1980046"/>
                  <a:gd name="connsiteX36" fmla="*/ 303551 w 1355268"/>
                  <a:gd name="connsiteY36" fmla="*/ 105200 h 1980046"/>
                  <a:gd name="connsiteX37" fmla="*/ 334007 w 1355268"/>
                  <a:gd name="connsiteY37" fmla="*/ 121383 h 1980046"/>
                  <a:gd name="connsiteX38" fmla="*/ 560523 w 1355268"/>
                  <a:gd name="connsiteY38" fmla="*/ 291786 h 1980046"/>
                  <a:gd name="connsiteX39" fmla="*/ 665215 w 1355268"/>
                  <a:gd name="connsiteY39" fmla="*/ 612598 h 1980046"/>
                  <a:gd name="connsiteX40" fmla="*/ 707092 w 1355268"/>
                  <a:gd name="connsiteY40" fmla="*/ 650677 h 1980046"/>
                  <a:gd name="connsiteX41" fmla="*/ 816542 w 1355268"/>
                  <a:gd name="connsiteY41" fmla="*/ 699227 h 1980046"/>
                  <a:gd name="connsiteX42" fmla="*/ 1162026 w 1355268"/>
                  <a:gd name="connsiteY42" fmla="*/ 947691 h 1980046"/>
                  <a:gd name="connsiteX43" fmla="*/ 1300981 w 1355268"/>
                  <a:gd name="connsiteY43" fmla="*/ 1553141 h 1980046"/>
                  <a:gd name="connsiteX44" fmla="*/ 1238166 w 1355268"/>
                  <a:gd name="connsiteY44" fmla="*/ 1641674 h 1980046"/>
                  <a:gd name="connsiteX45" fmla="*/ 1221986 w 1355268"/>
                  <a:gd name="connsiteY45" fmla="*/ 1683560 h 1980046"/>
                  <a:gd name="connsiteX46" fmla="*/ 1221034 w 1355268"/>
                  <a:gd name="connsiteY46" fmla="*/ 1913936 h 1980046"/>
                  <a:gd name="connsiteX47" fmla="*/ 1220083 w 1355268"/>
                  <a:gd name="connsiteY47" fmla="*/ 1939639 h 1980046"/>
                  <a:gd name="connsiteX48" fmla="*/ 1177254 w 1355268"/>
                  <a:gd name="connsiteY48" fmla="*/ 1979622 h 1980046"/>
                  <a:gd name="connsiteX49" fmla="*/ 1136329 w 1355268"/>
                  <a:gd name="connsiteY49" fmla="*/ 1937736 h 1980046"/>
                  <a:gd name="connsiteX50" fmla="*/ 1140136 w 1355268"/>
                  <a:gd name="connsiteY50" fmla="*/ 1789229 h 1980046"/>
                  <a:gd name="connsiteX51" fmla="*/ 1140136 w 1355268"/>
                  <a:gd name="connsiteY51" fmla="*/ 1789229 h 1980046"/>
                  <a:gd name="connsiteX52" fmla="*/ 352090 w 1355268"/>
                  <a:gd name="connsiteY52" fmla="*/ 208965 h 1980046"/>
                  <a:gd name="connsiteX53" fmla="*/ 357801 w 1355268"/>
                  <a:gd name="connsiteY53" fmla="*/ 236571 h 1980046"/>
                  <a:gd name="connsiteX54" fmla="*/ 391112 w 1355268"/>
                  <a:gd name="connsiteY54" fmla="*/ 343192 h 1980046"/>
                  <a:gd name="connsiteX55" fmla="*/ 491045 w 1355268"/>
                  <a:gd name="connsiteY55" fmla="*/ 663053 h 1980046"/>
                  <a:gd name="connsiteX56" fmla="*/ 521501 w 1355268"/>
                  <a:gd name="connsiteY56" fmla="*/ 676380 h 1980046"/>
                  <a:gd name="connsiteX57" fmla="*/ 570040 w 1355268"/>
                  <a:gd name="connsiteY57" fmla="*/ 656389 h 1980046"/>
                  <a:gd name="connsiteX58" fmla="*/ 585268 w 1355268"/>
                  <a:gd name="connsiteY58" fmla="*/ 628782 h 1980046"/>
                  <a:gd name="connsiteX59" fmla="*/ 478673 w 1355268"/>
                  <a:gd name="connsiteY59" fmla="*/ 306065 h 1980046"/>
                  <a:gd name="connsiteX60" fmla="*/ 390160 w 1355268"/>
                  <a:gd name="connsiteY60" fmla="*/ 216580 h 1980046"/>
                  <a:gd name="connsiteX61" fmla="*/ 352090 w 1355268"/>
                  <a:gd name="connsiteY61" fmla="*/ 208965 h 19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268" h="1980046">
                    <a:moveTo>
                      <a:pt x="1140136" y="1789229"/>
                    </a:moveTo>
                    <a:cubicBezTo>
                      <a:pt x="1140136" y="1743535"/>
                      <a:pt x="1138232" y="1696888"/>
                      <a:pt x="1141087" y="1651194"/>
                    </a:cubicBezTo>
                    <a:cubicBezTo>
                      <a:pt x="1142040" y="1635010"/>
                      <a:pt x="1149653" y="1614067"/>
                      <a:pt x="1161074" y="1603595"/>
                    </a:cubicBezTo>
                    <a:cubicBezTo>
                      <a:pt x="1325726" y="1453185"/>
                      <a:pt x="1308595" y="1165691"/>
                      <a:pt x="1123005" y="1021944"/>
                    </a:cubicBezTo>
                    <a:cubicBezTo>
                      <a:pt x="1005940" y="931507"/>
                      <a:pt x="885068" y="847734"/>
                      <a:pt x="764196" y="763009"/>
                    </a:cubicBezTo>
                    <a:cubicBezTo>
                      <a:pt x="704236" y="721122"/>
                      <a:pt x="638566" y="718267"/>
                      <a:pt x="571944" y="745874"/>
                    </a:cubicBezTo>
                    <a:cubicBezTo>
                      <a:pt x="547198" y="756345"/>
                      <a:pt x="547198" y="763009"/>
                      <a:pt x="567185" y="780144"/>
                    </a:cubicBezTo>
                    <a:cubicBezTo>
                      <a:pt x="680443" y="875341"/>
                      <a:pt x="794652" y="970538"/>
                      <a:pt x="907910" y="1065734"/>
                    </a:cubicBezTo>
                    <a:cubicBezTo>
                      <a:pt x="913621" y="1070494"/>
                      <a:pt x="920283" y="1076206"/>
                      <a:pt x="925993" y="1080966"/>
                    </a:cubicBezTo>
                    <a:cubicBezTo>
                      <a:pt x="945028" y="1100005"/>
                      <a:pt x="946932" y="1122852"/>
                      <a:pt x="930752" y="1140940"/>
                    </a:cubicBezTo>
                    <a:cubicBezTo>
                      <a:pt x="916476" y="1158075"/>
                      <a:pt x="890778" y="1160931"/>
                      <a:pt x="870792" y="1145699"/>
                    </a:cubicBezTo>
                    <a:cubicBezTo>
                      <a:pt x="842240" y="1122852"/>
                      <a:pt x="814639" y="1099053"/>
                      <a:pt x="786086" y="1076206"/>
                    </a:cubicBezTo>
                    <a:cubicBezTo>
                      <a:pt x="675684" y="983865"/>
                      <a:pt x="565282" y="892476"/>
                      <a:pt x="455831" y="800136"/>
                    </a:cubicBezTo>
                    <a:cubicBezTo>
                      <a:pt x="444410" y="790616"/>
                      <a:pt x="435844" y="775385"/>
                      <a:pt x="431085" y="761105"/>
                    </a:cubicBezTo>
                    <a:cubicBezTo>
                      <a:pt x="373981" y="581183"/>
                      <a:pt x="317828" y="401262"/>
                      <a:pt x="262626" y="220388"/>
                    </a:cubicBezTo>
                    <a:cubicBezTo>
                      <a:pt x="244543" y="162318"/>
                      <a:pt x="216942" y="113768"/>
                      <a:pt x="155079" y="93777"/>
                    </a:cubicBezTo>
                    <a:cubicBezTo>
                      <a:pt x="151272" y="92825"/>
                      <a:pt x="147465" y="90921"/>
                      <a:pt x="143658" y="89969"/>
                    </a:cubicBezTo>
                    <a:cubicBezTo>
                      <a:pt x="97974" y="78545"/>
                      <a:pt x="92264" y="84257"/>
                      <a:pt x="98926" y="130903"/>
                    </a:cubicBezTo>
                    <a:cubicBezTo>
                      <a:pt x="120816" y="275602"/>
                      <a:pt x="140803" y="419349"/>
                      <a:pt x="161741" y="564048"/>
                    </a:cubicBezTo>
                    <a:cubicBezTo>
                      <a:pt x="176017" y="661149"/>
                      <a:pt x="189342" y="758249"/>
                      <a:pt x="205521" y="855350"/>
                    </a:cubicBezTo>
                    <a:cubicBezTo>
                      <a:pt x="218846" y="940075"/>
                      <a:pt x="261675" y="1008616"/>
                      <a:pt x="323538" y="1067638"/>
                    </a:cubicBezTo>
                    <a:cubicBezTo>
                      <a:pt x="455831" y="1194250"/>
                      <a:pt x="587172" y="1321813"/>
                      <a:pt x="718513" y="1449377"/>
                    </a:cubicBezTo>
                    <a:cubicBezTo>
                      <a:pt x="734692" y="1465560"/>
                      <a:pt x="751824" y="1481744"/>
                      <a:pt x="768004" y="1496975"/>
                    </a:cubicBezTo>
                    <a:cubicBezTo>
                      <a:pt x="785135" y="1513159"/>
                      <a:pt x="789894" y="1531246"/>
                      <a:pt x="783231" y="1555045"/>
                    </a:cubicBezTo>
                    <a:cubicBezTo>
                      <a:pt x="748969" y="1678801"/>
                      <a:pt x="715657" y="1802556"/>
                      <a:pt x="682346" y="1927264"/>
                    </a:cubicBezTo>
                    <a:cubicBezTo>
                      <a:pt x="680443" y="1933928"/>
                      <a:pt x="678539" y="1940591"/>
                      <a:pt x="675684" y="1947255"/>
                    </a:cubicBezTo>
                    <a:cubicBezTo>
                      <a:pt x="667118" y="1972006"/>
                      <a:pt x="646180" y="1984382"/>
                      <a:pt x="625241" y="1978670"/>
                    </a:cubicBezTo>
                    <a:cubicBezTo>
                      <a:pt x="601448" y="1972006"/>
                      <a:pt x="588123" y="1951063"/>
                      <a:pt x="594786" y="1925360"/>
                    </a:cubicBezTo>
                    <a:cubicBezTo>
                      <a:pt x="606206" y="1879666"/>
                      <a:pt x="618579" y="1833019"/>
                      <a:pt x="630952" y="1787325"/>
                    </a:cubicBezTo>
                    <a:cubicBezTo>
                      <a:pt x="650939" y="1714023"/>
                      <a:pt x="669974" y="1640722"/>
                      <a:pt x="690912" y="1567421"/>
                    </a:cubicBezTo>
                    <a:cubicBezTo>
                      <a:pt x="695671" y="1549333"/>
                      <a:pt x="688057" y="1539813"/>
                      <a:pt x="676636" y="1528390"/>
                    </a:cubicBezTo>
                    <a:cubicBezTo>
                      <a:pt x="541488" y="1398923"/>
                      <a:pt x="408243" y="1267551"/>
                      <a:pt x="272144" y="1139036"/>
                    </a:cubicBezTo>
                    <a:cubicBezTo>
                      <a:pt x="178873" y="1050503"/>
                      <a:pt x="127478" y="944834"/>
                      <a:pt x="110347" y="817271"/>
                    </a:cubicBezTo>
                    <a:cubicBezTo>
                      <a:pt x="86553" y="630686"/>
                      <a:pt x="57049" y="445052"/>
                      <a:pt x="29448" y="259419"/>
                    </a:cubicBezTo>
                    <a:cubicBezTo>
                      <a:pt x="19931" y="193733"/>
                      <a:pt x="9462" y="128047"/>
                      <a:pt x="896" y="61410"/>
                    </a:cubicBezTo>
                    <a:cubicBezTo>
                      <a:pt x="-3863" y="29995"/>
                      <a:pt x="10413" y="10955"/>
                      <a:pt x="41821" y="5244"/>
                    </a:cubicBezTo>
                    <a:cubicBezTo>
                      <a:pt x="148417" y="-12844"/>
                      <a:pt x="237881" y="14763"/>
                      <a:pt x="303551" y="105200"/>
                    </a:cubicBezTo>
                    <a:cubicBezTo>
                      <a:pt x="310213" y="113768"/>
                      <a:pt x="323538" y="121383"/>
                      <a:pt x="334007" y="121383"/>
                    </a:cubicBezTo>
                    <a:cubicBezTo>
                      <a:pt x="447265" y="126143"/>
                      <a:pt x="525308" y="184213"/>
                      <a:pt x="560523" y="291786"/>
                    </a:cubicBezTo>
                    <a:cubicBezTo>
                      <a:pt x="595737" y="398406"/>
                      <a:pt x="630952" y="505978"/>
                      <a:pt x="665215" y="612598"/>
                    </a:cubicBezTo>
                    <a:cubicBezTo>
                      <a:pt x="671877" y="635445"/>
                      <a:pt x="684250" y="643061"/>
                      <a:pt x="707092" y="650677"/>
                    </a:cubicBezTo>
                    <a:cubicBezTo>
                      <a:pt x="745161" y="662101"/>
                      <a:pt x="784183" y="676380"/>
                      <a:pt x="816542" y="699227"/>
                    </a:cubicBezTo>
                    <a:cubicBezTo>
                      <a:pt x="933607" y="780144"/>
                      <a:pt x="1048769" y="862014"/>
                      <a:pt x="1162026" y="947691"/>
                    </a:cubicBezTo>
                    <a:cubicBezTo>
                      <a:pt x="1349520" y="1088581"/>
                      <a:pt x="1410432" y="1354180"/>
                      <a:pt x="1300981" y="1553141"/>
                    </a:cubicBezTo>
                    <a:cubicBezTo>
                      <a:pt x="1283849" y="1584556"/>
                      <a:pt x="1258153" y="1612163"/>
                      <a:pt x="1238166" y="1641674"/>
                    </a:cubicBezTo>
                    <a:cubicBezTo>
                      <a:pt x="1229600" y="1654049"/>
                      <a:pt x="1221986" y="1669281"/>
                      <a:pt x="1221986" y="1683560"/>
                    </a:cubicBezTo>
                    <a:cubicBezTo>
                      <a:pt x="1220083" y="1760670"/>
                      <a:pt x="1221034" y="1837779"/>
                      <a:pt x="1221034" y="1913936"/>
                    </a:cubicBezTo>
                    <a:cubicBezTo>
                      <a:pt x="1221034" y="1922504"/>
                      <a:pt x="1221034" y="1931072"/>
                      <a:pt x="1220083" y="1939639"/>
                    </a:cubicBezTo>
                    <a:cubicBezTo>
                      <a:pt x="1216276" y="1963439"/>
                      <a:pt x="1199144" y="1979622"/>
                      <a:pt x="1177254" y="1979622"/>
                    </a:cubicBezTo>
                    <a:cubicBezTo>
                      <a:pt x="1155364" y="1978670"/>
                      <a:pt x="1137281" y="1962487"/>
                      <a:pt x="1136329" y="1937736"/>
                    </a:cubicBezTo>
                    <a:cubicBezTo>
                      <a:pt x="1139184" y="1889185"/>
                      <a:pt x="1140136" y="1838731"/>
                      <a:pt x="1140136" y="1789229"/>
                    </a:cubicBezTo>
                    <a:cubicBezTo>
                      <a:pt x="1140136" y="1789229"/>
                      <a:pt x="1140136" y="1789229"/>
                      <a:pt x="1140136" y="1789229"/>
                    </a:cubicBezTo>
                    <a:close/>
                    <a:moveTo>
                      <a:pt x="352090" y="208965"/>
                    </a:moveTo>
                    <a:cubicBezTo>
                      <a:pt x="354946" y="222292"/>
                      <a:pt x="355897" y="229908"/>
                      <a:pt x="357801" y="236571"/>
                    </a:cubicBezTo>
                    <a:cubicBezTo>
                      <a:pt x="368270" y="271794"/>
                      <a:pt x="379691" y="307969"/>
                      <a:pt x="391112" y="343192"/>
                    </a:cubicBezTo>
                    <a:cubicBezTo>
                      <a:pt x="424423" y="449812"/>
                      <a:pt x="457734" y="556432"/>
                      <a:pt x="491045" y="663053"/>
                    </a:cubicBezTo>
                    <a:cubicBezTo>
                      <a:pt x="496756" y="681140"/>
                      <a:pt x="504370" y="685900"/>
                      <a:pt x="521501" y="676380"/>
                    </a:cubicBezTo>
                    <a:cubicBezTo>
                      <a:pt x="536729" y="667812"/>
                      <a:pt x="552909" y="662101"/>
                      <a:pt x="570040" y="656389"/>
                    </a:cubicBezTo>
                    <a:cubicBezTo>
                      <a:pt x="584316" y="651629"/>
                      <a:pt x="590027" y="644965"/>
                      <a:pt x="585268" y="628782"/>
                    </a:cubicBezTo>
                    <a:cubicBezTo>
                      <a:pt x="549102" y="521209"/>
                      <a:pt x="514839" y="413637"/>
                      <a:pt x="478673" y="306065"/>
                    </a:cubicBezTo>
                    <a:cubicBezTo>
                      <a:pt x="464396" y="262275"/>
                      <a:pt x="433940" y="231812"/>
                      <a:pt x="390160" y="216580"/>
                    </a:cubicBezTo>
                    <a:cubicBezTo>
                      <a:pt x="379691" y="211820"/>
                      <a:pt x="368270" y="211820"/>
                      <a:pt x="352090" y="208965"/>
                    </a:cubicBezTo>
                    <a:close/>
                  </a:path>
                </a:pathLst>
              </a:custGeom>
              <a:solidFill>
                <a:srgbClr val="000000"/>
              </a:solidFill>
              <a:ln w="9514" cap="flat">
                <a:noFill/>
                <a:prstDash val="solid"/>
                <a:miter/>
              </a:ln>
            </p:spPr>
            <p:txBody>
              <a:bodyPr rtlCol="0" anchor="ctr"/>
              <a:lstStyle/>
              <a:p>
                <a:endParaRPr lang="en-US"/>
              </a:p>
            </p:txBody>
          </p:sp>
          <p:sp>
            <p:nvSpPr>
              <p:cNvPr id="9" name="Freeform 591">
                <a:extLst>
                  <a:ext uri="{FF2B5EF4-FFF2-40B4-BE49-F238E27FC236}">
                    <a16:creationId xmlns:a16="http://schemas.microsoft.com/office/drawing/2014/main" id="{A8F2C5C7-B097-557F-85FC-3950F3558763}"/>
                  </a:ext>
                </a:extLst>
              </p:cNvPr>
              <p:cNvSpPr/>
              <p:nvPr/>
            </p:nvSpPr>
            <p:spPr>
              <a:xfrm>
                <a:off x="6916393" y="2229503"/>
                <a:ext cx="1657477" cy="1593611"/>
              </a:xfrm>
              <a:custGeom>
                <a:avLst/>
                <a:gdLst>
                  <a:gd name="connsiteX0" fmla="*/ 501581 w 1657477"/>
                  <a:gd name="connsiteY0" fmla="*/ 19 h 1593611"/>
                  <a:gd name="connsiteX1" fmla="*/ 809947 w 1657477"/>
                  <a:gd name="connsiteY1" fmla="*/ 127583 h 1593611"/>
                  <a:gd name="connsiteX2" fmla="*/ 848969 w 1657477"/>
                  <a:gd name="connsiteY2" fmla="*/ 128535 h 1593611"/>
                  <a:gd name="connsiteX3" fmla="*/ 1638918 w 1657477"/>
                  <a:gd name="connsiteY3" fmla="*/ 353199 h 1593611"/>
                  <a:gd name="connsiteX4" fmla="*/ 1628448 w 1657477"/>
                  <a:gd name="connsiteY4" fmla="*/ 670204 h 1593611"/>
                  <a:gd name="connsiteX5" fmla="*/ 1363863 w 1657477"/>
                  <a:gd name="connsiteY5" fmla="*/ 1128100 h 1593611"/>
                  <a:gd name="connsiteX6" fmla="*/ 870859 w 1657477"/>
                  <a:gd name="connsiteY6" fmla="*/ 1573620 h 1593611"/>
                  <a:gd name="connsiteX7" fmla="*/ 788057 w 1657477"/>
                  <a:gd name="connsiteY7" fmla="*/ 1573620 h 1593611"/>
                  <a:gd name="connsiteX8" fmla="*/ 218913 w 1657477"/>
                  <a:gd name="connsiteY8" fmla="*/ 1033855 h 1593611"/>
                  <a:gd name="connsiteX9" fmla="*/ 19046 w 1657477"/>
                  <a:gd name="connsiteY9" fmla="*/ 636885 h 1593611"/>
                  <a:gd name="connsiteX10" fmla="*/ 195119 w 1657477"/>
                  <a:gd name="connsiteY10" fmla="*/ 96168 h 1593611"/>
                  <a:gd name="connsiteX11" fmla="*/ 501581 w 1657477"/>
                  <a:gd name="connsiteY11" fmla="*/ 19 h 1593611"/>
                  <a:gd name="connsiteX12" fmla="*/ 87572 w 1657477"/>
                  <a:gd name="connsiteY12" fmla="*/ 487426 h 1593611"/>
                  <a:gd name="connsiteX13" fmla="*/ 81861 w 1657477"/>
                  <a:gd name="connsiteY13" fmla="*/ 488378 h 1593611"/>
                  <a:gd name="connsiteX14" fmla="*/ 117076 w 1657477"/>
                  <a:gd name="connsiteY14" fmla="*/ 657828 h 1593611"/>
                  <a:gd name="connsiteX15" fmla="*/ 288390 w 1657477"/>
                  <a:gd name="connsiteY15" fmla="*/ 978641 h 1593611"/>
                  <a:gd name="connsiteX16" fmla="*/ 812802 w 1657477"/>
                  <a:gd name="connsiteY16" fmla="*/ 1483183 h 1593611"/>
                  <a:gd name="connsiteX17" fmla="*/ 850872 w 1657477"/>
                  <a:gd name="connsiteY17" fmla="*/ 1479375 h 1593611"/>
                  <a:gd name="connsiteX18" fmla="*/ 1242991 w 1657477"/>
                  <a:gd name="connsiteY18" fmla="*/ 1130955 h 1593611"/>
                  <a:gd name="connsiteX19" fmla="*/ 1523756 w 1657477"/>
                  <a:gd name="connsiteY19" fmla="*/ 710186 h 1593611"/>
                  <a:gd name="connsiteX20" fmla="*/ 1558019 w 1657477"/>
                  <a:gd name="connsiteY20" fmla="*/ 379854 h 1593611"/>
                  <a:gd name="connsiteX21" fmla="*/ 1055497 w 1657477"/>
                  <a:gd name="connsiteY21" fmla="*/ 102832 h 1593611"/>
                  <a:gd name="connsiteX22" fmla="*/ 871810 w 1657477"/>
                  <a:gd name="connsiteY22" fmla="*/ 225635 h 1593611"/>
                  <a:gd name="connsiteX23" fmla="*/ 785202 w 1657477"/>
                  <a:gd name="connsiteY23" fmla="*/ 224683 h 1593611"/>
                  <a:gd name="connsiteX24" fmla="*/ 780443 w 1657477"/>
                  <a:gd name="connsiteY24" fmla="*/ 218972 h 1593611"/>
                  <a:gd name="connsiteX25" fmla="*/ 342640 w 1657477"/>
                  <a:gd name="connsiteY25" fmla="*/ 110447 h 1593611"/>
                  <a:gd name="connsiteX26" fmla="*/ 87572 w 1657477"/>
                  <a:gd name="connsiteY26" fmla="*/ 487426 h 15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7477" h="1593611">
                    <a:moveTo>
                      <a:pt x="501581" y="19"/>
                    </a:moveTo>
                    <a:cubicBezTo>
                      <a:pt x="609129" y="1923"/>
                      <a:pt x="718579" y="42858"/>
                      <a:pt x="809947" y="127583"/>
                    </a:cubicBezTo>
                    <a:cubicBezTo>
                      <a:pt x="824223" y="140910"/>
                      <a:pt x="833740" y="141862"/>
                      <a:pt x="848969" y="128535"/>
                    </a:cubicBezTo>
                    <a:cubicBezTo>
                      <a:pt x="1116409" y="-115169"/>
                      <a:pt x="1538985" y="4779"/>
                      <a:pt x="1638918" y="353199"/>
                    </a:cubicBezTo>
                    <a:cubicBezTo>
                      <a:pt x="1669373" y="459819"/>
                      <a:pt x="1659856" y="565487"/>
                      <a:pt x="1628448" y="670204"/>
                    </a:cubicBezTo>
                    <a:cubicBezTo>
                      <a:pt x="1578006" y="844414"/>
                      <a:pt x="1479024" y="991016"/>
                      <a:pt x="1363863" y="1128100"/>
                    </a:cubicBezTo>
                    <a:cubicBezTo>
                      <a:pt x="1219198" y="1298501"/>
                      <a:pt x="1052642" y="1444153"/>
                      <a:pt x="870859" y="1573620"/>
                    </a:cubicBezTo>
                    <a:cubicBezTo>
                      <a:pt x="833740" y="1600275"/>
                      <a:pt x="824223" y="1600275"/>
                      <a:pt x="788057" y="1573620"/>
                    </a:cubicBezTo>
                    <a:cubicBezTo>
                      <a:pt x="573914" y="1419401"/>
                      <a:pt x="378806" y="1246143"/>
                      <a:pt x="218913" y="1033855"/>
                    </a:cubicBezTo>
                    <a:cubicBezTo>
                      <a:pt x="128497" y="913907"/>
                      <a:pt x="57116" y="783488"/>
                      <a:pt x="19046" y="636885"/>
                    </a:cubicBezTo>
                    <a:cubicBezTo>
                      <a:pt x="-36155" y="425548"/>
                      <a:pt x="30467" y="220875"/>
                      <a:pt x="195119" y="96168"/>
                    </a:cubicBezTo>
                    <a:cubicBezTo>
                      <a:pt x="277921" y="33338"/>
                      <a:pt x="382613" y="-933"/>
                      <a:pt x="501581" y="19"/>
                    </a:cubicBezTo>
                    <a:close/>
                    <a:moveTo>
                      <a:pt x="87572" y="487426"/>
                    </a:moveTo>
                    <a:cubicBezTo>
                      <a:pt x="85668" y="487426"/>
                      <a:pt x="83765" y="488378"/>
                      <a:pt x="81861" y="488378"/>
                    </a:cubicBezTo>
                    <a:cubicBezTo>
                      <a:pt x="93282" y="544544"/>
                      <a:pt x="100896" y="602614"/>
                      <a:pt x="117076" y="657828"/>
                    </a:cubicBezTo>
                    <a:cubicBezTo>
                      <a:pt x="151339" y="776824"/>
                      <a:pt x="215106" y="880588"/>
                      <a:pt x="288390" y="978641"/>
                    </a:cubicBezTo>
                    <a:cubicBezTo>
                      <a:pt x="435911" y="1174746"/>
                      <a:pt x="616743" y="1336580"/>
                      <a:pt x="812802" y="1483183"/>
                    </a:cubicBezTo>
                    <a:cubicBezTo>
                      <a:pt x="828030" y="1494607"/>
                      <a:pt x="838499" y="1488895"/>
                      <a:pt x="850872" y="1479375"/>
                    </a:cubicBezTo>
                    <a:cubicBezTo>
                      <a:pt x="991731" y="1374659"/>
                      <a:pt x="1124023" y="1259471"/>
                      <a:pt x="1242991" y="1130955"/>
                    </a:cubicBezTo>
                    <a:cubicBezTo>
                      <a:pt x="1359104" y="1005296"/>
                      <a:pt x="1461893" y="871069"/>
                      <a:pt x="1523756" y="710186"/>
                    </a:cubicBezTo>
                    <a:cubicBezTo>
                      <a:pt x="1565633" y="603566"/>
                      <a:pt x="1586572" y="494090"/>
                      <a:pt x="1558019" y="379854"/>
                    </a:cubicBezTo>
                    <a:cubicBezTo>
                      <a:pt x="1504721" y="163758"/>
                      <a:pt x="1267737" y="32386"/>
                      <a:pt x="1055497" y="102832"/>
                    </a:cubicBezTo>
                    <a:cubicBezTo>
                      <a:pt x="983165" y="126631"/>
                      <a:pt x="921301" y="167565"/>
                      <a:pt x="871810" y="225635"/>
                    </a:cubicBezTo>
                    <a:cubicBezTo>
                      <a:pt x="841354" y="260858"/>
                      <a:pt x="816609" y="260858"/>
                      <a:pt x="785202" y="224683"/>
                    </a:cubicBezTo>
                    <a:cubicBezTo>
                      <a:pt x="783298" y="222779"/>
                      <a:pt x="782347" y="220875"/>
                      <a:pt x="780443" y="218972"/>
                    </a:cubicBezTo>
                    <a:cubicBezTo>
                      <a:pt x="670992" y="95216"/>
                      <a:pt x="493967" y="50474"/>
                      <a:pt x="342640" y="110447"/>
                    </a:cubicBezTo>
                    <a:cubicBezTo>
                      <a:pt x="185602" y="172325"/>
                      <a:pt x="84716" y="320832"/>
                      <a:pt x="87572" y="487426"/>
                    </a:cubicBezTo>
                    <a:close/>
                  </a:path>
                </a:pathLst>
              </a:custGeom>
              <a:solidFill>
                <a:srgbClr val="000000"/>
              </a:solidFill>
              <a:ln w="9514"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8837013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898357" y="1452564"/>
            <a:ext cx="5562078" cy="4157824"/>
          </a:xfrm>
        </p:spPr>
        <p:txBody>
          <a:bodyPr/>
          <a:lstStyle/>
          <a:p>
            <a:r>
              <a:rPr lang="en-US" b="0" i="0" dirty="0">
                <a:effectLst/>
              </a:rPr>
              <a:t>Ethical packaging aims to </a:t>
            </a:r>
            <a:r>
              <a:rPr lang="en-US" b="0" i="0" dirty="0" err="1">
                <a:effectLst/>
              </a:rPr>
              <a:t>minimise</a:t>
            </a:r>
            <a:r>
              <a:rPr lang="en-US" b="0" i="0" dirty="0">
                <a:effectLst/>
              </a:rPr>
              <a:t> waste generation throughout the packaging lifecycle. ‘Less is more’ is probably best for ethical food brands by keeping the design classic and uncluttered. Using </a:t>
            </a:r>
            <a:r>
              <a:rPr lang="en-US" b="1" i="0" dirty="0">
                <a:effectLst/>
              </a:rPr>
              <a:t>less ink </a:t>
            </a:r>
            <a:r>
              <a:rPr lang="en-US" b="0" i="0" dirty="0">
                <a:effectLst/>
              </a:rPr>
              <a:t>and ensuring the packaging is </a:t>
            </a:r>
            <a:r>
              <a:rPr lang="en-US" b="1" i="0" dirty="0">
                <a:effectLst/>
              </a:rPr>
              <a:t>sized for purpose </a:t>
            </a:r>
            <a:r>
              <a:rPr lang="en-US" b="0" i="0" dirty="0">
                <a:effectLst/>
              </a:rPr>
              <a:t>is best for the environment and carbon footprint. Designing packaging that is easy to recycle or compost and incorporating strategies such as lightweighting to </a:t>
            </a:r>
            <a:r>
              <a:rPr lang="en-US" b="0" i="0" dirty="0" err="1">
                <a:effectLst/>
              </a:rPr>
              <a:t>minimise</a:t>
            </a:r>
            <a:r>
              <a:rPr lang="en-US" b="0" i="0" dirty="0">
                <a:effectLst/>
              </a:rPr>
              <a:t> material usage. The goal is to reduce the amount of packaging waste that ends up in landfills or as litter.</a:t>
            </a:r>
            <a:br>
              <a:rPr lang="en-US" b="0" i="0" dirty="0">
                <a:effectLst/>
              </a:rPr>
            </a:b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898357" y="627426"/>
            <a:ext cx="4990998" cy="992652"/>
          </a:xfrm>
        </p:spPr>
        <p:txBody>
          <a:bodyPr/>
          <a:lstStyle/>
          <a:p>
            <a:r>
              <a:rPr lang="en-US" b="1" i="0" dirty="0">
                <a:effectLst/>
              </a:rPr>
              <a:t>Less is more</a:t>
            </a:r>
            <a:endParaRPr lang="en-US" dirty="0"/>
          </a:p>
        </p:txBody>
      </p:sp>
      <p:pic>
        <p:nvPicPr>
          <p:cNvPr id="6" name="Picture Placeholder 5">
            <a:extLst>
              <a:ext uri="{FF2B5EF4-FFF2-40B4-BE49-F238E27FC236}">
                <a16:creationId xmlns:a16="http://schemas.microsoft.com/office/drawing/2014/main" id="{FCADDECC-712F-BD35-C612-BE6C19AC4E9D}"/>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2070640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80B520-E7D1-89EA-50DE-2F3C46DA7A6E}"/>
              </a:ext>
            </a:extLst>
          </p:cNvPr>
          <p:cNvSpPr>
            <a:spLocks noGrp="1"/>
          </p:cNvSpPr>
          <p:nvPr>
            <p:ph type="body" sz="quarter" idx="18"/>
          </p:nvPr>
        </p:nvSpPr>
        <p:spPr>
          <a:xfrm>
            <a:off x="898357" y="1681795"/>
            <a:ext cx="5746887" cy="3928591"/>
          </a:xfrm>
        </p:spPr>
        <p:txBody>
          <a:bodyPr/>
          <a:lstStyle/>
          <a:p>
            <a:r>
              <a:rPr lang="en-US" dirty="0"/>
              <a:t>Ethical food packaging strives for resource efficiency by </a:t>
            </a:r>
            <a:r>
              <a:rPr lang="en-US" dirty="0" err="1"/>
              <a:t>optimising</a:t>
            </a:r>
            <a:r>
              <a:rPr lang="en-US" dirty="0"/>
              <a:t> the use of energy, water, and other resources in the manufacturing and production of packaging and adopting efficient recycling or composting systems.</a:t>
            </a:r>
          </a:p>
          <a:p>
            <a:r>
              <a:rPr lang="en-US" dirty="0"/>
              <a:t>Similarly, as discussed in the next section the distribution and transport of the packaged goods need to be considered, as weight and size can reduce transport efficiency.</a:t>
            </a:r>
            <a:endParaRPr lang="en-IE" dirty="0"/>
          </a:p>
        </p:txBody>
      </p:sp>
      <p:sp>
        <p:nvSpPr>
          <p:cNvPr id="3" name="Text Placeholder 2">
            <a:extLst>
              <a:ext uri="{FF2B5EF4-FFF2-40B4-BE49-F238E27FC236}">
                <a16:creationId xmlns:a16="http://schemas.microsoft.com/office/drawing/2014/main" id="{A75E255B-FC13-EDD2-CD91-1AF195A131AB}"/>
              </a:ext>
            </a:extLst>
          </p:cNvPr>
          <p:cNvSpPr>
            <a:spLocks noGrp="1"/>
          </p:cNvSpPr>
          <p:nvPr>
            <p:ph type="body" sz="quarter" idx="16"/>
          </p:nvPr>
        </p:nvSpPr>
        <p:spPr/>
        <p:txBody>
          <a:bodyPr/>
          <a:lstStyle/>
          <a:p>
            <a:r>
              <a:rPr lang="en-IE" b="1" dirty="0"/>
              <a:t>Resource Efficiency</a:t>
            </a:r>
          </a:p>
        </p:txBody>
      </p:sp>
      <p:pic>
        <p:nvPicPr>
          <p:cNvPr id="6" name="Picture Placeholder 5" descr="Model of windmills and trees">
            <a:extLst>
              <a:ext uri="{FF2B5EF4-FFF2-40B4-BE49-F238E27FC236}">
                <a16:creationId xmlns:a16="http://schemas.microsoft.com/office/drawing/2014/main" id="{A5AA7BF9-339E-7C38-DA6A-984D0CEBE2D3}"/>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7" name="Freeform 15">
            <a:extLst>
              <a:ext uri="{FF2B5EF4-FFF2-40B4-BE49-F238E27FC236}">
                <a16:creationId xmlns:a16="http://schemas.microsoft.com/office/drawing/2014/main" id="{4DBBDDB5-1519-E192-B39B-423E652979B2}"/>
              </a:ext>
            </a:extLst>
          </p:cNvPr>
          <p:cNvSpPr/>
          <p:nvPr/>
        </p:nvSpPr>
        <p:spPr>
          <a:xfrm>
            <a:off x="-1" y="5954628"/>
            <a:ext cx="7354957"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r>
              <a:rPr lang="en-US" dirty="0">
                <a:solidFill>
                  <a:srgbClr val="000000"/>
                </a:solidFill>
              </a:rPr>
              <a:t>	</a:t>
            </a:r>
            <a:r>
              <a:rPr lang="en-US" b="1" dirty="0">
                <a:solidFill>
                  <a:srgbClr val="000000"/>
                </a:solidFill>
                <a:highlight>
                  <a:srgbClr val="B2DDDC"/>
                </a:highlight>
              </a:rPr>
              <a:t>READ </a:t>
            </a:r>
            <a:r>
              <a:rPr lang="en-US" dirty="0">
                <a:solidFill>
                  <a:srgbClr val="000000"/>
                </a:solidFill>
              </a:rPr>
              <a:t>	</a:t>
            </a:r>
            <a:r>
              <a:rPr lang="en-IE" dirty="0">
                <a:solidFill>
                  <a:srgbClr val="000000"/>
                </a:solidFill>
                <a:hlinkClick r:id="rId3">
                  <a:extLst>
                    <a:ext uri="{A12FA001-AC4F-418D-AE19-62706E023703}">
                      <ahyp:hlinkClr xmlns:ahyp="http://schemas.microsoft.com/office/drawing/2018/hyperlinkcolor" val="tx"/>
                    </a:ext>
                  </a:extLst>
                </a:hlinkClick>
              </a:rPr>
              <a:t>Delivering-Resource-Efficiency-EUROPEN-Brochure.pdf</a:t>
            </a:r>
            <a:endParaRPr lang="en-US" dirty="0">
              <a:solidFill>
                <a:srgbClr val="000000"/>
              </a:solidFill>
            </a:endParaRPr>
          </a:p>
        </p:txBody>
      </p:sp>
    </p:spTree>
    <p:extLst>
      <p:ext uri="{BB962C8B-B14F-4D97-AF65-F5344CB8AC3E}">
        <p14:creationId xmlns:p14="http://schemas.microsoft.com/office/powerpoint/2010/main" val="19960972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E55070-15F4-ED60-0ABD-EB1C950889D7}"/>
              </a:ext>
            </a:extLst>
          </p:cNvPr>
          <p:cNvSpPr>
            <a:spLocks noGrp="1"/>
          </p:cNvSpPr>
          <p:nvPr>
            <p:ph type="body" sz="quarter" idx="18"/>
          </p:nvPr>
        </p:nvSpPr>
        <p:spPr>
          <a:xfrm>
            <a:off x="896825" y="1492227"/>
            <a:ext cx="6309649" cy="3291086"/>
          </a:xfrm>
        </p:spPr>
        <p:txBody>
          <a:bodyPr/>
          <a:lstStyle/>
          <a:p>
            <a:r>
              <a:rPr lang="en-IE" dirty="0"/>
              <a:t>Check out our </a:t>
            </a:r>
            <a:r>
              <a:rPr lang="en-IE" dirty="0">
                <a:solidFill>
                  <a:srgbClr val="F79037"/>
                </a:solidFill>
                <a:hlinkClick r:id="rId2">
                  <a:extLst>
                    <a:ext uri="{A12FA001-AC4F-418D-AE19-62706E023703}">
                      <ahyp:hlinkClr xmlns:ahyp="http://schemas.microsoft.com/office/drawing/2018/hyperlinkcolor" val="tx"/>
                    </a:ext>
                  </a:extLst>
                </a:hlinkClick>
              </a:rPr>
              <a:t>Good Practice Compendium</a:t>
            </a:r>
            <a:r>
              <a:rPr lang="en-IE" dirty="0"/>
              <a:t> </a:t>
            </a:r>
            <a:endParaRPr lang="en-IE" sz="800" dirty="0">
              <a:solidFill>
                <a:srgbClr val="F79037"/>
              </a:solidFill>
              <a:hlinkClick r:id="rId3">
                <a:extLst>
                  <a:ext uri="{A12FA001-AC4F-418D-AE19-62706E023703}">
                    <ahyp:hlinkClr xmlns:ahyp="http://schemas.microsoft.com/office/drawing/2018/hyperlinkcolor" val="tx"/>
                  </a:ext>
                </a:extLst>
              </a:hlinkClick>
            </a:endParaRPr>
          </a:p>
          <a:p>
            <a:r>
              <a:rPr lang="en-IE" dirty="0">
                <a:solidFill>
                  <a:srgbClr val="F79037"/>
                </a:solidFill>
                <a:hlinkClick r:id="rId4">
                  <a:extLst>
                    <a:ext uri="{A12FA001-AC4F-418D-AE19-62706E023703}">
                      <ahyp:hlinkClr xmlns:ahyp="http://schemas.microsoft.com/office/drawing/2018/hyperlinkcolor" val="tx"/>
                    </a:ext>
                  </a:extLst>
                </a:hlinkClick>
              </a:rPr>
              <a:t>Snellman Group </a:t>
            </a:r>
            <a:r>
              <a:rPr lang="en-IE" dirty="0"/>
              <a:t>was chosen as a good practice example </a:t>
            </a:r>
            <a:r>
              <a:rPr lang="en-US" dirty="0"/>
              <a:t>as Naturalness and sustainability are two fundamental elements of their business. They are present throughout the production chain – from their family farms, to environmentally friendly transport and packaging. The </a:t>
            </a:r>
            <a:r>
              <a:rPr lang="en-US" dirty="0" err="1"/>
              <a:t>Snellman</a:t>
            </a:r>
            <a:r>
              <a:rPr lang="en-US" dirty="0"/>
              <a:t> Group’s constant goal is to reduce the environmental impact of its operations. In concrete terms, they have been switching from oil to biogas and significantly reducing the amount of packaging plastic.</a:t>
            </a:r>
          </a:p>
          <a:p>
            <a:endParaRPr lang="en-IE" dirty="0"/>
          </a:p>
        </p:txBody>
      </p:sp>
      <p:sp>
        <p:nvSpPr>
          <p:cNvPr id="4" name="Text Placeholder 3">
            <a:extLst>
              <a:ext uri="{FF2B5EF4-FFF2-40B4-BE49-F238E27FC236}">
                <a16:creationId xmlns:a16="http://schemas.microsoft.com/office/drawing/2014/main" id="{3EA33F91-EC19-4BB8-914C-137D55B4E6D0}"/>
              </a:ext>
            </a:extLst>
          </p:cNvPr>
          <p:cNvSpPr>
            <a:spLocks noGrp="1"/>
          </p:cNvSpPr>
          <p:nvPr>
            <p:ph type="body" sz="quarter" idx="16"/>
          </p:nvPr>
        </p:nvSpPr>
        <p:spPr>
          <a:xfrm>
            <a:off x="896825" y="750369"/>
            <a:ext cx="4990998" cy="992652"/>
          </a:xfrm>
        </p:spPr>
        <p:txBody>
          <a:bodyPr/>
          <a:lstStyle/>
          <a:p>
            <a:r>
              <a:rPr lang="en-IE" dirty="0">
                <a:highlight>
                  <a:srgbClr val="F79037"/>
                </a:highlight>
              </a:rPr>
              <a:t>Be Inspired…</a:t>
            </a:r>
          </a:p>
        </p:txBody>
      </p:sp>
      <p:pic>
        <p:nvPicPr>
          <p:cNvPr id="7" name="Picture 6">
            <a:hlinkClick r:id="rId2"/>
            <a:extLst>
              <a:ext uri="{FF2B5EF4-FFF2-40B4-BE49-F238E27FC236}">
                <a16:creationId xmlns:a16="http://schemas.microsoft.com/office/drawing/2014/main" id="{05777764-B92E-6F69-C2EE-B9FEEBFA4D8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09693" y="338707"/>
            <a:ext cx="1783419" cy="2482799"/>
          </a:xfrm>
          <a:prstGeom prst="rect">
            <a:avLst/>
          </a:prstGeom>
        </p:spPr>
      </p:pic>
      <p:grpSp>
        <p:nvGrpSpPr>
          <p:cNvPr id="8" name="Graphic 4">
            <a:extLst>
              <a:ext uri="{FF2B5EF4-FFF2-40B4-BE49-F238E27FC236}">
                <a16:creationId xmlns:a16="http://schemas.microsoft.com/office/drawing/2014/main" id="{6E2D29DE-FB03-B325-483E-B7454712323F}"/>
              </a:ext>
            </a:extLst>
          </p:cNvPr>
          <p:cNvGrpSpPr/>
          <p:nvPr/>
        </p:nvGrpSpPr>
        <p:grpSpPr>
          <a:xfrm>
            <a:off x="7250131" y="3247100"/>
            <a:ext cx="622606" cy="1211408"/>
            <a:chOff x="9129274" y="2719113"/>
            <a:chExt cx="717139" cy="1386497"/>
          </a:xfrm>
          <a:solidFill>
            <a:srgbClr val="F79037"/>
          </a:solidFill>
        </p:grpSpPr>
        <p:grpSp>
          <p:nvGrpSpPr>
            <p:cNvPr id="9" name="Graphic 4">
              <a:extLst>
                <a:ext uri="{FF2B5EF4-FFF2-40B4-BE49-F238E27FC236}">
                  <a16:creationId xmlns:a16="http://schemas.microsoft.com/office/drawing/2014/main" id="{4191A4F2-1CD6-C998-EAB1-83A26E896518}"/>
                </a:ext>
              </a:extLst>
            </p:cNvPr>
            <p:cNvGrpSpPr/>
            <p:nvPr/>
          </p:nvGrpSpPr>
          <p:grpSpPr>
            <a:xfrm>
              <a:off x="9159507" y="2719113"/>
              <a:ext cx="446280" cy="440141"/>
              <a:chOff x="9159507" y="2719113"/>
              <a:chExt cx="446280" cy="440141"/>
            </a:xfrm>
            <a:grpFill/>
          </p:grpSpPr>
          <p:sp>
            <p:nvSpPr>
              <p:cNvPr id="18" name="Freeform 18">
                <a:extLst>
                  <a:ext uri="{FF2B5EF4-FFF2-40B4-BE49-F238E27FC236}">
                    <a16:creationId xmlns:a16="http://schemas.microsoft.com/office/drawing/2014/main" id="{D6E72E1C-09D1-44A2-82CC-F7975DC122D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endParaRPr lang="en-US" sz="1799"/>
              </a:p>
            </p:txBody>
          </p:sp>
          <p:sp>
            <p:nvSpPr>
              <p:cNvPr id="19" name="Freeform 19">
                <a:extLst>
                  <a:ext uri="{FF2B5EF4-FFF2-40B4-BE49-F238E27FC236}">
                    <a16:creationId xmlns:a16="http://schemas.microsoft.com/office/drawing/2014/main" id="{BE0B4F70-8728-FC77-4C4D-E67C22A7AA6D}"/>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endParaRPr lang="en-US" sz="1799"/>
              </a:p>
            </p:txBody>
          </p:sp>
        </p:grpSp>
        <p:grpSp>
          <p:nvGrpSpPr>
            <p:cNvPr id="10" name="Graphic 4">
              <a:extLst>
                <a:ext uri="{FF2B5EF4-FFF2-40B4-BE49-F238E27FC236}">
                  <a16:creationId xmlns:a16="http://schemas.microsoft.com/office/drawing/2014/main" id="{09D980AC-5E30-3F73-9656-C657AD960C69}"/>
                </a:ext>
              </a:extLst>
            </p:cNvPr>
            <p:cNvGrpSpPr/>
            <p:nvPr/>
          </p:nvGrpSpPr>
          <p:grpSpPr>
            <a:xfrm>
              <a:off x="9129274" y="2893887"/>
              <a:ext cx="717139" cy="1211724"/>
              <a:chOff x="9129274" y="2893887"/>
              <a:chExt cx="717139" cy="1211724"/>
            </a:xfrm>
            <a:grpFill/>
          </p:grpSpPr>
          <p:sp>
            <p:nvSpPr>
              <p:cNvPr id="11" name="Freeform 21">
                <a:extLst>
                  <a:ext uri="{FF2B5EF4-FFF2-40B4-BE49-F238E27FC236}">
                    <a16:creationId xmlns:a16="http://schemas.microsoft.com/office/drawing/2014/main" id="{BD3E1EAB-3D8E-B51D-6877-C4FFDE772DB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sz="1799"/>
              </a:p>
            </p:txBody>
          </p:sp>
          <p:sp>
            <p:nvSpPr>
              <p:cNvPr id="12" name="Freeform 22">
                <a:extLst>
                  <a:ext uri="{FF2B5EF4-FFF2-40B4-BE49-F238E27FC236}">
                    <a16:creationId xmlns:a16="http://schemas.microsoft.com/office/drawing/2014/main" id="{092E71A0-E3F3-7227-7206-221B10BDED25}"/>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sz="1799"/>
              </a:p>
            </p:txBody>
          </p:sp>
          <p:sp>
            <p:nvSpPr>
              <p:cNvPr id="13" name="Freeform 23">
                <a:extLst>
                  <a:ext uri="{FF2B5EF4-FFF2-40B4-BE49-F238E27FC236}">
                    <a16:creationId xmlns:a16="http://schemas.microsoft.com/office/drawing/2014/main" id="{169141A9-C2CB-FA65-7C06-62DCAA0F9012}"/>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sz="1799"/>
              </a:p>
            </p:txBody>
          </p:sp>
          <p:sp>
            <p:nvSpPr>
              <p:cNvPr id="14" name="Freeform 24">
                <a:extLst>
                  <a:ext uri="{FF2B5EF4-FFF2-40B4-BE49-F238E27FC236}">
                    <a16:creationId xmlns:a16="http://schemas.microsoft.com/office/drawing/2014/main" id="{CF42BD7A-B742-CDD8-6045-83320E84B765}"/>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sz="1799"/>
              </a:p>
            </p:txBody>
          </p:sp>
          <p:sp>
            <p:nvSpPr>
              <p:cNvPr id="15" name="Freeform 25">
                <a:extLst>
                  <a:ext uri="{FF2B5EF4-FFF2-40B4-BE49-F238E27FC236}">
                    <a16:creationId xmlns:a16="http://schemas.microsoft.com/office/drawing/2014/main" id="{7F6C926B-4D71-313B-F786-7D55063A9A9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sz="1799"/>
              </a:p>
            </p:txBody>
          </p:sp>
          <p:sp>
            <p:nvSpPr>
              <p:cNvPr id="16" name="Freeform 26">
                <a:extLst>
                  <a:ext uri="{FF2B5EF4-FFF2-40B4-BE49-F238E27FC236}">
                    <a16:creationId xmlns:a16="http://schemas.microsoft.com/office/drawing/2014/main" id="{407819B5-5FF9-4723-64D6-AF4ABFC50E2D}"/>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sz="1799"/>
              </a:p>
            </p:txBody>
          </p:sp>
          <p:sp>
            <p:nvSpPr>
              <p:cNvPr id="17" name="Freeform 27">
                <a:extLst>
                  <a:ext uri="{FF2B5EF4-FFF2-40B4-BE49-F238E27FC236}">
                    <a16:creationId xmlns:a16="http://schemas.microsoft.com/office/drawing/2014/main" id="{0F2825BE-8B59-A9D0-09E0-954E168F0470}"/>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sz="1799"/>
              </a:p>
            </p:txBody>
          </p:sp>
        </p:grpSp>
      </p:grpSp>
      <p:pic>
        <p:nvPicPr>
          <p:cNvPr id="21" name="Picture Placeholder 20">
            <a:hlinkClick r:id="rId2"/>
            <a:extLst>
              <a:ext uri="{FF2B5EF4-FFF2-40B4-BE49-F238E27FC236}">
                <a16:creationId xmlns:a16="http://schemas.microsoft.com/office/drawing/2014/main" id="{A0D31048-D95B-652B-D092-95F07A60CFD0}"/>
              </a:ext>
            </a:extLst>
          </p:cNvPr>
          <p:cNvPicPr>
            <a:picLocks noGrp="1" noChangeAspect="1"/>
          </p:cNvPicPr>
          <p:nvPr>
            <p:ph type="pic" sz="quarter" idx="10"/>
          </p:nvPr>
        </p:nvPicPr>
        <p:blipFill rotWithShape="1">
          <a:blip r:embed="rId6" cstate="screen">
            <a:extLst>
              <a:ext uri="{28A0092B-C50C-407E-A947-70E740481C1C}">
                <a14:useLocalDpi xmlns:a14="http://schemas.microsoft.com/office/drawing/2010/main"/>
              </a:ext>
            </a:extLst>
          </a:blip>
          <a:srcRect/>
          <a:stretch/>
        </p:blipFill>
        <p:spPr>
          <a:xfrm>
            <a:off x="8912202" y="1246695"/>
            <a:ext cx="2444127" cy="4336988"/>
          </a:xfrm>
        </p:spPr>
      </p:pic>
    </p:spTree>
    <p:extLst>
      <p:ext uri="{BB962C8B-B14F-4D97-AF65-F5344CB8AC3E}">
        <p14:creationId xmlns:p14="http://schemas.microsoft.com/office/powerpoint/2010/main" val="14374527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ED0F11-ACF6-4468-94BE-B21D4EB2B47A}"/>
              </a:ext>
            </a:extLst>
          </p:cNvPr>
          <p:cNvSpPr>
            <a:spLocks noGrp="1"/>
          </p:cNvSpPr>
          <p:nvPr>
            <p:ph type="body" sz="quarter" idx="18"/>
          </p:nvPr>
        </p:nvSpPr>
        <p:spPr>
          <a:xfrm>
            <a:off x="898357" y="1918251"/>
            <a:ext cx="6163346" cy="3692135"/>
          </a:xfrm>
        </p:spPr>
        <p:txBody>
          <a:bodyPr/>
          <a:lstStyle/>
          <a:p>
            <a:r>
              <a:rPr lang="en-US" dirty="0"/>
              <a:t>Ethical packaging avoids the use of hazardous substances that can damage human health or the environment. This includes </a:t>
            </a:r>
            <a:r>
              <a:rPr lang="en-US" dirty="0" err="1"/>
              <a:t>minimising</a:t>
            </a:r>
            <a:r>
              <a:rPr lang="en-US" dirty="0"/>
              <a:t> the use of chemicals, such as certain types of inks, dyes, gases, or coatings, that can be harmful during production, use, or disposal. </a:t>
            </a:r>
          </a:p>
          <a:p>
            <a:r>
              <a:rPr lang="en-US" dirty="0"/>
              <a:t>Ethical packaging ensures that materials and substances used are safe and compliant with relevant regulations.</a:t>
            </a:r>
            <a:endParaRPr lang="en-IE" dirty="0"/>
          </a:p>
        </p:txBody>
      </p:sp>
      <p:sp>
        <p:nvSpPr>
          <p:cNvPr id="3" name="Text Placeholder 2">
            <a:extLst>
              <a:ext uri="{FF2B5EF4-FFF2-40B4-BE49-F238E27FC236}">
                <a16:creationId xmlns:a16="http://schemas.microsoft.com/office/drawing/2014/main" id="{C2ED90A2-ECC8-F247-CEB1-5832141D8505}"/>
              </a:ext>
            </a:extLst>
          </p:cNvPr>
          <p:cNvSpPr>
            <a:spLocks noGrp="1"/>
          </p:cNvSpPr>
          <p:nvPr>
            <p:ph type="body" sz="quarter" idx="16"/>
          </p:nvPr>
        </p:nvSpPr>
        <p:spPr>
          <a:xfrm>
            <a:off x="898357" y="579813"/>
            <a:ext cx="5671408" cy="992652"/>
          </a:xfrm>
        </p:spPr>
        <p:txBody>
          <a:bodyPr/>
          <a:lstStyle/>
          <a:p>
            <a:r>
              <a:rPr lang="en-IE" b="1" dirty="0"/>
              <a:t>Hazardous Substance Reduction:</a:t>
            </a:r>
          </a:p>
        </p:txBody>
      </p:sp>
      <p:pic>
        <p:nvPicPr>
          <p:cNvPr id="1026" name="Picture 2" descr="Volunteers packing essentials in carton boxes for charity">
            <a:extLst>
              <a:ext uri="{FF2B5EF4-FFF2-40B4-BE49-F238E27FC236}">
                <a16:creationId xmlns:a16="http://schemas.microsoft.com/office/drawing/2014/main" id="{8E366522-5395-471D-B2CB-64718447F90D}"/>
              </a:ext>
            </a:extLst>
          </p:cNvPr>
          <p:cNvPicPr>
            <a:picLocks noGrp="1" noChangeAspect="1" noChangeArrowheads="1"/>
          </p:cNvPicPr>
          <p:nvPr>
            <p:ph type="pic" sz="quarter" idx="42"/>
          </p:nvPr>
        </p:nvPicPr>
        <p:blipFill>
          <a:blip r:embed="rId2" cstate="screen">
            <a:extLs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3616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E3D809-1E29-34BE-87E0-A000F79683CD}"/>
              </a:ext>
            </a:extLst>
          </p:cNvPr>
          <p:cNvSpPr>
            <a:spLocks noGrp="1"/>
          </p:cNvSpPr>
          <p:nvPr>
            <p:ph type="body" sz="quarter" idx="18"/>
          </p:nvPr>
        </p:nvSpPr>
        <p:spPr>
          <a:xfrm>
            <a:off x="936096" y="1624242"/>
            <a:ext cx="5671408" cy="3861099"/>
          </a:xfrm>
        </p:spPr>
        <p:txBody>
          <a:bodyPr/>
          <a:lstStyle/>
          <a:p>
            <a:r>
              <a:rPr lang="en-US" dirty="0"/>
              <a:t>Ethical food packaging promotes transparency and provides clear and accurate information to consumers. This includes labelling that indicates the </a:t>
            </a:r>
            <a:r>
              <a:rPr lang="en-US" b="1" dirty="0"/>
              <a:t>materials used, recycling instructions, relevant certifications or eco-labels, and information about the environmental impact </a:t>
            </a:r>
            <a:r>
              <a:rPr lang="en-US" dirty="0"/>
              <a:t>of the packaging. Transparent labelling allows consumers to make informed choices and understand the sustainability aspects of the packaging.</a:t>
            </a:r>
            <a:endParaRPr lang="en-IE" dirty="0"/>
          </a:p>
        </p:txBody>
      </p:sp>
      <p:sp>
        <p:nvSpPr>
          <p:cNvPr id="3" name="Text Placeholder 2">
            <a:extLst>
              <a:ext uri="{FF2B5EF4-FFF2-40B4-BE49-F238E27FC236}">
                <a16:creationId xmlns:a16="http://schemas.microsoft.com/office/drawing/2014/main" id="{338B6D26-6F06-0D6F-2B4C-7EEFACB05891}"/>
              </a:ext>
            </a:extLst>
          </p:cNvPr>
          <p:cNvSpPr>
            <a:spLocks noGrp="1"/>
          </p:cNvSpPr>
          <p:nvPr>
            <p:ph type="body" sz="quarter" idx="16"/>
          </p:nvPr>
        </p:nvSpPr>
        <p:spPr>
          <a:xfrm>
            <a:off x="791978" y="679204"/>
            <a:ext cx="5959643" cy="992652"/>
          </a:xfrm>
        </p:spPr>
        <p:txBody>
          <a:bodyPr/>
          <a:lstStyle/>
          <a:p>
            <a:r>
              <a:rPr lang="en-IE" b="1" dirty="0"/>
              <a:t>Transparency &amp; Information:</a:t>
            </a:r>
          </a:p>
        </p:txBody>
      </p:sp>
      <p:pic>
        <p:nvPicPr>
          <p:cNvPr id="2050" name="Picture 2" descr="Food Safe Symbol">
            <a:extLst>
              <a:ext uri="{FF2B5EF4-FFF2-40B4-BE49-F238E27FC236}">
                <a16:creationId xmlns:a16="http://schemas.microsoft.com/office/drawing/2014/main" id="{14B58DC5-C9CD-688A-ACD4-37205405ACD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17047" y="1506033"/>
            <a:ext cx="2251916" cy="218138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lastic Resin IDs">
            <a:extLst>
              <a:ext uri="{FF2B5EF4-FFF2-40B4-BE49-F238E27FC236}">
                <a16:creationId xmlns:a16="http://schemas.microsoft.com/office/drawing/2014/main" id="{1C4363C4-6368-7C5B-DA3D-BEFCC2FA458E}"/>
              </a:ext>
            </a:extLst>
          </p:cNvPr>
          <p:cNvPicPr>
            <a:picLocks noGrp="1" noChangeAspect="1" noChangeArrowheads="1"/>
          </p:cNvPicPr>
          <p:nvPr>
            <p:ph type="pic" sz="quarter" idx="42"/>
          </p:nvPr>
        </p:nvPicPr>
        <p:blipFill rotWithShape="1">
          <a:blip r:embed="rId3" cstate="screen">
            <a:extLst>
              <a:ext uri="{28A0092B-C50C-407E-A947-70E740481C1C}">
                <a14:useLocalDpi xmlns:a14="http://schemas.microsoft.com/office/drawing/2010/main"/>
              </a:ext>
            </a:extLst>
          </a:blip>
          <a:srcRect l="-1474" t="-46900"/>
          <a:stretch/>
        </p:blipFill>
        <p:spPr bwMode="auto">
          <a:xfrm>
            <a:off x="7851913" y="2985603"/>
            <a:ext cx="4025348" cy="3342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6149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4F8E2D-89DB-E39E-F739-EF9CA94B4625}"/>
              </a:ext>
            </a:extLst>
          </p:cNvPr>
          <p:cNvSpPr>
            <a:spLocks noGrp="1"/>
          </p:cNvSpPr>
          <p:nvPr>
            <p:ph type="body" sz="quarter" idx="18"/>
          </p:nvPr>
        </p:nvSpPr>
        <p:spPr>
          <a:xfrm>
            <a:off x="898357" y="1689652"/>
            <a:ext cx="6080941" cy="3920735"/>
          </a:xfrm>
        </p:spPr>
        <p:txBody>
          <a:bodyPr/>
          <a:lstStyle/>
          <a:p>
            <a:br>
              <a:rPr lang="en-US" dirty="0"/>
            </a:br>
            <a:r>
              <a:rPr lang="en-US" b="0" i="0" dirty="0">
                <a:effectLst/>
              </a:rPr>
              <a:t>There is a slow and steady growth in reusing and refilling packaging that is set to continue. It is best to encourage </a:t>
            </a:r>
            <a:r>
              <a:rPr lang="en-US" b="1" i="0" dirty="0">
                <a:effectLst/>
              </a:rPr>
              <a:t>‘keepability over disposability’ </a:t>
            </a:r>
            <a:r>
              <a:rPr lang="en-US" i="0" dirty="0">
                <a:effectLst/>
              </a:rPr>
              <a:t>to </a:t>
            </a:r>
            <a:r>
              <a:rPr lang="en-US" b="0" i="0" dirty="0">
                <a:effectLst/>
              </a:rPr>
              <a:t>consumers and to food producers when they are considering their packaging. Food businesses need to present or promote innovative ideas to foster the use of ‘bags for life’ and other packaging items that can be repurposed rather than be single-use packaging.</a:t>
            </a:r>
            <a:endParaRPr lang="en-IE" dirty="0"/>
          </a:p>
        </p:txBody>
      </p:sp>
      <p:sp>
        <p:nvSpPr>
          <p:cNvPr id="3" name="Text Placeholder 2">
            <a:extLst>
              <a:ext uri="{FF2B5EF4-FFF2-40B4-BE49-F238E27FC236}">
                <a16:creationId xmlns:a16="http://schemas.microsoft.com/office/drawing/2014/main" id="{8A62E5D3-0280-8487-2BD2-043BEEDFC028}"/>
              </a:ext>
            </a:extLst>
          </p:cNvPr>
          <p:cNvSpPr>
            <a:spLocks noGrp="1"/>
          </p:cNvSpPr>
          <p:nvPr>
            <p:ph type="body" sz="quarter" idx="16"/>
          </p:nvPr>
        </p:nvSpPr>
        <p:spPr/>
        <p:txBody>
          <a:bodyPr/>
          <a:lstStyle/>
          <a:p>
            <a:r>
              <a:rPr lang="en-US" b="1" i="0" dirty="0">
                <a:effectLst/>
                <a:latin typeface="Zen Kaku Gothic New"/>
              </a:rPr>
              <a:t>Reuse and Refill</a:t>
            </a:r>
            <a:endParaRPr lang="en-IE" dirty="0"/>
          </a:p>
        </p:txBody>
      </p:sp>
      <p:pic>
        <p:nvPicPr>
          <p:cNvPr id="6" name="Picture Placeholder 5" descr="Two empty milk cartons with plants in them&#10;&#10;Description automatically generated">
            <a:extLst>
              <a:ext uri="{FF2B5EF4-FFF2-40B4-BE49-F238E27FC236}">
                <a16:creationId xmlns:a16="http://schemas.microsoft.com/office/drawing/2014/main" id="{91D2879E-4DD7-3EBA-DE5B-B87065E2488E}"/>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7277878" y="1452563"/>
            <a:ext cx="4914122" cy="4656137"/>
          </a:xfrm>
        </p:spPr>
      </p:pic>
    </p:spTree>
    <p:extLst>
      <p:ext uri="{BB962C8B-B14F-4D97-AF65-F5344CB8AC3E}">
        <p14:creationId xmlns:p14="http://schemas.microsoft.com/office/powerpoint/2010/main" val="24927352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708D63-85F3-9E67-A0FF-392A36ECC2C6}"/>
              </a:ext>
            </a:extLst>
          </p:cNvPr>
          <p:cNvSpPr>
            <a:spLocks noGrp="1"/>
          </p:cNvSpPr>
          <p:nvPr>
            <p:ph type="body" sz="quarter" idx="28"/>
          </p:nvPr>
        </p:nvSpPr>
        <p:spPr>
          <a:xfrm>
            <a:off x="712675" y="1519186"/>
            <a:ext cx="4753220" cy="4671588"/>
          </a:xfrm>
        </p:spPr>
        <p:txBody>
          <a:bodyPr/>
          <a:lstStyle/>
          <a:p>
            <a:pPr indent="0"/>
            <a:r>
              <a:rPr lang="en-US" dirty="0"/>
              <a:t>Smart packaging does not actually refer to one type of packaging; it’s actually an umbrella term for different types of intelligent packaging. This type of packaging has enhanced functionalities and uses technology as part of the experience.</a:t>
            </a:r>
          </a:p>
          <a:p>
            <a:pPr indent="0"/>
            <a:r>
              <a:rPr lang="en-US" dirty="0"/>
              <a:t>The addition of technology is used for health &amp; safety and quality and labelling is now becoming part of the customer experience too!</a:t>
            </a:r>
          </a:p>
          <a:p>
            <a:endParaRPr lang="en-IE" dirty="0"/>
          </a:p>
        </p:txBody>
      </p:sp>
      <p:sp>
        <p:nvSpPr>
          <p:cNvPr id="3" name="Text Placeholder 2">
            <a:extLst>
              <a:ext uri="{FF2B5EF4-FFF2-40B4-BE49-F238E27FC236}">
                <a16:creationId xmlns:a16="http://schemas.microsoft.com/office/drawing/2014/main" id="{C9B1A485-0409-8FB3-D635-A137BDDE2D41}"/>
              </a:ext>
            </a:extLst>
          </p:cNvPr>
          <p:cNvSpPr>
            <a:spLocks noGrp="1"/>
          </p:cNvSpPr>
          <p:nvPr>
            <p:ph type="body" sz="quarter" idx="29"/>
          </p:nvPr>
        </p:nvSpPr>
        <p:spPr/>
        <p:txBody>
          <a:bodyPr/>
          <a:lstStyle/>
          <a:p>
            <a:r>
              <a:rPr lang="en-IE" b="1" dirty="0"/>
              <a:t>1</a:t>
            </a:r>
          </a:p>
        </p:txBody>
      </p:sp>
      <p:sp>
        <p:nvSpPr>
          <p:cNvPr id="4" name="Text Placeholder 3">
            <a:extLst>
              <a:ext uri="{FF2B5EF4-FFF2-40B4-BE49-F238E27FC236}">
                <a16:creationId xmlns:a16="http://schemas.microsoft.com/office/drawing/2014/main" id="{F35F7FAB-A543-83AB-BC32-7ADA7DB3E075}"/>
              </a:ext>
            </a:extLst>
          </p:cNvPr>
          <p:cNvSpPr>
            <a:spLocks noGrp="1"/>
          </p:cNvSpPr>
          <p:nvPr>
            <p:ph type="body" sz="quarter" idx="30"/>
          </p:nvPr>
        </p:nvSpPr>
        <p:spPr/>
        <p:txBody>
          <a:bodyPr/>
          <a:lstStyle/>
          <a:p>
            <a:r>
              <a:rPr lang="en-IE" b="1" dirty="0"/>
              <a:t>Active Packaging</a:t>
            </a:r>
          </a:p>
        </p:txBody>
      </p:sp>
      <p:sp>
        <p:nvSpPr>
          <p:cNvPr id="5" name="Text Placeholder 4">
            <a:extLst>
              <a:ext uri="{FF2B5EF4-FFF2-40B4-BE49-F238E27FC236}">
                <a16:creationId xmlns:a16="http://schemas.microsoft.com/office/drawing/2014/main" id="{C863B0D5-0484-D03E-6377-8D8763E4D883}"/>
              </a:ext>
            </a:extLst>
          </p:cNvPr>
          <p:cNvSpPr>
            <a:spLocks noGrp="1"/>
          </p:cNvSpPr>
          <p:nvPr>
            <p:ph type="body" sz="quarter" idx="31"/>
          </p:nvPr>
        </p:nvSpPr>
        <p:spPr/>
        <p:txBody>
          <a:bodyPr/>
          <a:lstStyle/>
          <a:p>
            <a:r>
              <a:rPr lang="en-IE" b="1" dirty="0"/>
              <a:t>2</a:t>
            </a:r>
          </a:p>
        </p:txBody>
      </p:sp>
      <p:sp>
        <p:nvSpPr>
          <p:cNvPr id="6" name="Text Placeholder 5">
            <a:extLst>
              <a:ext uri="{FF2B5EF4-FFF2-40B4-BE49-F238E27FC236}">
                <a16:creationId xmlns:a16="http://schemas.microsoft.com/office/drawing/2014/main" id="{6986C7F8-05CB-7A95-0A6E-1BA86F8A8617}"/>
              </a:ext>
            </a:extLst>
          </p:cNvPr>
          <p:cNvSpPr>
            <a:spLocks noGrp="1"/>
          </p:cNvSpPr>
          <p:nvPr>
            <p:ph type="body" sz="quarter" idx="32"/>
          </p:nvPr>
        </p:nvSpPr>
        <p:spPr/>
        <p:txBody>
          <a:bodyPr/>
          <a:lstStyle/>
          <a:p>
            <a:r>
              <a:rPr lang="en-IE" b="1" dirty="0"/>
              <a:t>Intelligent Packaging</a:t>
            </a:r>
          </a:p>
        </p:txBody>
      </p:sp>
      <p:sp>
        <p:nvSpPr>
          <p:cNvPr id="7" name="Text Placeholder 6">
            <a:extLst>
              <a:ext uri="{FF2B5EF4-FFF2-40B4-BE49-F238E27FC236}">
                <a16:creationId xmlns:a16="http://schemas.microsoft.com/office/drawing/2014/main" id="{D4AAF8CE-28F0-6FF7-4D07-1D058B6BB4D5}"/>
              </a:ext>
            </a:extLst>
          </p:cNvPr>
          <p:cNvSpPr>
            <a:spLocks noGrp="1"/>
          </p:cNvSpPr>
          <p:nvPr>
            <p:ph type="body" sz="quarter" idx="33"/>
          </p:nvPr>
        </p:nvSpPr>
        <p:spPr/>
        <p:txBody>
          <a:bodyPr/>
          <a:lstStyle/>
          <a:p>
            <a:r>
              <a:rPr lang="en-IE" b="1" dirty="0"/>
              <a:t>3</a:t>
            </a:r>
          </a:p>
        </p:txBody>
      </p:sp>
      <p:sp>
        <p:nvSpPr>
          <p:cNvPr id="8" name="Text Placeholder 7">
            <a:extLst>
              <a:ext uri="{FF2B5EF4-FFF2-40B4-BE49-F238E27FC236}">
                <a16:creationId xmlns:a16="http://schemas.microsoft.com/office/drawing/2014/main" id="{F7EE341C-82A1-D150-FA75-2F194DFBE7F5}"/>
              </a:ext>
            </a:extLst>
          </p:cNvPr>
          <p:cNvSpPr>
            <a:spLocks noGrp="1"/>
          </p:cNvSpPr>
          <p:nvPr>
            <p:ph type="body" sz="quarter" idx="34"/>
          </p:nvPr>
        </p:nvSpPr>
        <p:spPr/>
        <p:txBody>
          <a:bodyPr/>
          <a:lstStyle/>
          <a:p>
            <a:r>
              <a:rPr lang="en-IE" b="1" dirty="0"/>
              <a:t>Connected Packaging</a:t>
            </a:r>
          </a:p>
        </p:txBody>
      </p:sp>
      <p:sp>
        <p:nvSpPr>
          <p:cNvPr id="9" name="Text Placeholder 8">
            <a:extLst>
              <a:ext uri="{FF2B5EF4-FFF2-40B4-BE49-F238E27FC236}">
                <a16:creationId xmlns:a16="http://schemas.microsoft.com/office/drawing/2014/main" id="{509D03A5-592D-072A-59DE-A0B35681458E}"/>
              </a:ext>
            </a:extLst>
          </p:cNvPr>
          <p:cNvSpPr>
            <a:spLocks noGrp="1"/>
          </p:cNvSpPr>
          <p:nvPr>
            <p:ph type="body" sz="quarter" idx="27"/>
          </p:nvPr>
        </p:nvSpPr>
        <p:spPr/>
        <p:txBody>
          <a:bodyPr/>
          <a:lstStyle/>
          <a:p>
            <a:r>
              <a:rPr lang="en-US" b="1" i="0" dirty="0">
                <a:effectLst/>
              </a:rPr>
              <a:t>Smart Packaging</a:t>
            </a:r>
            <a:endParaRPr lang="en-US" dirty="0"/>
          </a:p>
        </p:txBody>
      </p:sp>
      <p:pic>
        <p:nvPicPr>
          <p:cNvPr id="10" name="Picture 9">
            <a:extLst>
              <a:ext uri="{FF2B5EF4-FFF2-40B4-BE49-F238E27FC236}">
                <a16:creationId xmlns:a16="http://schemas.microsoft.com/office/drawing/2014/main" id="{50C1AD6E-F0E6-5EBA-5071-1CEF83A6A923}"/>
              </a:ext>
            </a:extLst>
          </p:cNvPr>
          <p:cNvPicPr>
            <a:picLocks noChangeAspect="1"/>
          </p:cNvPicPr>
          <p:nvPr/>
        </p:nvPicPr>
        <p:blipFill>
          <a:blip r:embed="rId2"/>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30393345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834887" y="1338009"/>
            <a:ext cx="5814391" cy="4885244"/>
          </a:xfrm>
        </p:spPr>
        <p:txBody>
          <a:bodyPr/>
          <a:lstStyle/>
          <a:p>
            <a:pPr marL="0" indent="0" algn="l"/>
            <a:r>
              <a:rPr lang="en-US" dirty="0"/>
              <a:t>This packaging is designed so it interacts with its contents and improves its shelf-life/quality while being stored.</a:t>
            </a:r>
          </a:p>
          <a:p>
            <a:pPr marL="0" indent="0" algn="l"/>
            <a:r>
              <a:rPr lang="en-US" dirty="0"/>
              <a:t>Active packaging uses light-filtering materials, oxygen &amp; ethylene absorbers, antimicrobial surface coatings, or moisture-regulating materials, either by adding them into the packaging or as an insert to interact with the contents.</a:t>
            </a:r>
          </a:p>
          <a:p>
            <a:pPr marL="0" indent="0" algn="l"/>
            <a:r>
              <a:rPr lang="en-US" dirty="0"/>
              <a:t>Active packaging can be a major benefit in food and beverage products as it adds value without affecting the look or feel of the food.</a:t>
            </a: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834887" y="634747"/>
            <a:ext cx="5261113" cy="703262"/>
          </a:xfrm>
        </p:spPr>
        <p:txBody>
          <a:bodyPr/>
          <a:lstStyle/>
          <a:p>
            <a:r>
              <a:rPr lang="en-US" b="1" dirty="0"/>
              <a:t>1. Active Packaging</a:t>
            </a:r>
          </a:p>
        </p:txBody>
      </p:sp>
      <p:pic>
        <p:nvPicPr>
          <p:cNvPr id="6" name="Picture Placeholder 5">
            <a:extLst>
              <a:ext uri="{FF2B5EF4-FFF2-40B4-BE49-F238E27FC236}">
                <a16:creationId xmlns:a16="http://schemas.microsoft.com/office/drawing/2014/main" id="{530D24D7-E4F6-12D5-3ECD-23D2C7F71D9C}"/>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6545263" y="1452563"/>
            <a:ext cx="5646737" cy="4656137"/>
          </a:xfrm>
        </p:spPr>
      </p:pic>
    </p:spTree>
    <p:extLst>
      <p:ext uri="{BB962C8B-B14F-4D97-AF65-F5344CB8AC3E}">
        <p14:creationId xmlns:p14="http://schemas.microsoft.com/office/powerpoint/2010/main" val="1660938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9F83A7-27E6-BEE6-297E-DAFF20AFC997}"/>
              </a:ext>
            </a:extLst>
          </p:cNvPr>
          <p:cNvSpPr>
            <a:spLocks noGrp="1"/>
          </p:cNvSpPr>
          <p:nvPr>
            <p:ph type="body" sz="quarter" idx="18"/>
          </p:nvPr>
        </p:nvSpPr>
        <p:spPr>
          <a:xfrm>
            <a:off x="1360813" y="1913395"/>
            <a:ext cx="8494285" cy="3440624"/>
          </a:xfrm>
        </p:spPr>
        <p:txBody>
          <a:bodyPr/>
          <a:lstStyle/>
          <a:p>
            <a:pPr marL="0" marR="0" lvl="0" indent="0" algn="l" defTabSz="914400" rtl="0" eaLnBrk="1" fontAlgn="auto" latinLnBrk="0" hangingPunct="1">
              <a:lnSpc>
                <a:spcPct val="90000"/>
              </a:lnSpc>
              <a:spcBef>
                <a:spcPct val="50000"/>
              </a:spcBef>
              <a:spcAft>
                <a:spcPts val="0"/>
              </a:spcAft>
              <a:buClrTx/>
              <a:buSzTx/>
              <a:buFont typeface="Arial"/>
              <a:buNone/>
              <a:tabLst/>
              <a:defRPr/>
            </a:pPr>
            <a:r>
              <a:rPr kumimoji="0" lang="en-GB" altLang="en-US" b="0" i="0" u="none" strike="noStrike" kern="1200" cap="none" spc="0" normalizeH="0" baseline="0" noProof="0" dirty="0">
                <a:ln>
                  <a:noFill/>
                </a:ln>
                <a:solidFill>
                  <a:srgbClr val="000000"/>
                </a:solidFill>
                <a:effectLst/>
                <a:uLnTx/>
                <a:uFillTx/>
                <a:latin typeface="Calibri" panose="020F0502020204030204"/>
                <a:ea typeface="+mn-ea"/>
                <a:cs typeface="+mn-cs"/>
              </a:rPr>
              <a:t>Short food supply chains involve very few intermediaries.  The definition of the European Commission:</a:t>
            </a:r>
          </a:p>
          <a:p>
            <a:pPr marL="0" marR="0" lvl="0" indent="0" algn="ctr" defTabSz="914400" rtl="0" eaLnBrk="1" fontAlgn="auto" latinLnBrk="0" hangingPunct="1">
              <a:lnSpc>
                <a:spcPct val="90000"/>
              </a:lnSpc>
              <a:spcBef>
                <a:spcPct val="50000"/>
              </a:spcBef>
              <a:spcAft>
                <a:spcPts val="0"/>
              </a:spcAft>
              <a:buClrTx/>
              <a:buSzTx/>
              <a:buFont typeface="Arial"/>
              <a:buNone/>
              <a:tabLst/>
              <a:defRPr/>
            </a:pPr>
            <a:r>
              <a:rPr kumimoji="0" lang="en-GB" altLang="en-US" sz="2000" b="1" i="1" u="none" strike="noStrike" kern="1200" cap="none" spc="0" normalizeH="0" baseline="0" noProof="0" dirty="0">
                <a:ln>
                  <a:noFill/>
                </a:ln>
                <a:solidFill>
                  <a:srgbClr val="000000"/>
                </a:solidFill>
                <a:effectLst/>
                <a:uLnTx/>
                <a:uFillTx/>
                <a:latin typeface="Calibri" panose="020F0502020204030204"/>
                <a:ea typeface="+mn-ea"/>
                <a:cs typeface="+mn-cs"/>
              </a:rPr>
              <a:t>“Short supply chain means a supply chain involving a limited number of economic operators, committed to cooperation, local economic development, and close geographical and social relations between producers, processors &amp; consumers In many cases produce only travels a short distance.”</a:t>
            </a:r>
          </a:p>
          <a:p>
            <a:pPr marL="0" marR="0" lvl="0" indent="0" algn="l" defTabSz="914400" rtl="0" eaLnBrk="1" fontAlgn="auto" latinLnBrk="0" hangingPunct="1">
              <a:lnSpc>
                <a:spcPct val="90000"/>
              </a:lnSpc>
              <a:spcBef>
                <a:spcPct val="50000"/>
              </a:spcBef>
              <a:spcAft>
                <a:spcPts val="0"/>
              </a:spcAft>
              <a:buClrTx/>
              <a:buSzTx/>
              <a:buFont typeface="Arial"/>
              <a:buNone/>
              <a:tabLst/>
              <a:defRPr/>
            </a:pPr>
            <a:r>
              <a:rPr kumimoji="0" lang="en-GB" altLang="en-US" b="0" i="0" u="none" strike="noStrike" kern="1200" cap="none" spc="0" normalizeH="0" baseline="0" noProof="0" dirty="0">
                <a:ln>
                  <a:noFill/>
                </a:ln>
                <a:solidFill>
                  <a:srgbClr val="000000"/>
                </a:solidFill>
                <a:effectLst/>
                <a:uLnTx/>
                <a:uFillTx/>
                <a:latin typeface="Calibri" panose="020F0502020204030204"/>
                <a:ea typeface="+mn-ea"/>
                <a:cs typeface="+mn-cs"/>
              </a:rPr>
              <a:t>Such supply chains typically involve local producers working together to promote local food. These partnerships help boost the local economy, creating new ways of selling local produce and attracting new types of customers. They also foster cooperation between local farms, the hospitality industry and the food sector.</a:t>
            </a:r>
          </a:p>
          <a:p>
            <a:endParaRPr lang="en-IE" dirty="0"/>
          </a:p>
        </p:txBody>
      </p:sp>
      <p:sp>
        <p:nvSpPr>
          <p:cNvPr id="3" name="Text Placeholder 2">
            <a:extLst>
              <a:ext uri="{FF2B5EF4-FFF2-40B4-BE49-F238E27FC236}">
                <a16:creationId xmlns:a16="http://schemas.microsoft.com/office/drawing/2014/main" id="{46592C76-0A0D-66AE-9955-D2AE3E4D73E0}"/>
              </a:ext>
            </a:extLst>
          </p:cNvPr>
          <p:cNvSpPr>
            <a:spLocks noGrp="1"/>
          </p:cNvSpPr>
          <p:nvPr>
            <p:ph type="body" sz="quarter" idx="16"/>
          </p:nvPr>
        </p:nvSpPr>
        <p:spPr/>
        <p:txBody>
          <a:bodyPr/>
          <a:lstStyle/>
          <a:p>
            <a:r>
              <a:rPr lang="en-US" b="1"/>
              <a:t>What is a Short Food Supply Chain ?</a:t>
            </a:r>
          </a:p>
          <a:p>
            <a:endParaRPr lang="en-IE"/>
          </a:p>
        </p:txBody>
      </p:sp>
      <p:grpSp>
        <p:nvGrpSpPr>
          <p:cNvPr id="7" name="Graphic 3">
            <a:extLst>
              <a:ext uri="{FF2B5EF4-FFF2-40B4-BE49-F238E27FC236}">
                <a16:creationId xmlns:a16="http://schemas.microsoft.com/office/drawing/2014/main" id="{403F755D-BDF1-BCF8-3057-1F41C26F817C}"/>
              </a:ext>
            </a:extLst>
          </p:cNvPr>
          <p:cNvGrpSpPr/>
          <p:nvPr/>
        </p:nvGrpSpPr>
        <p:grpSpPr>
          <a:xfrm>
            <a:off x="10100442" y="2792757"/>
            <a:ext cx="1554494" cy="1947531"/>
            <a:chOff x="8424689" y="1951807"/>
            <a:chExt cx="1086136" cy="1105415"/>
          </a:xfrm>
        </p:grpSpPr>
        <p:grpSp>
          <p:nvGrpSpPr>
            <p:cNvPr id="8" name="Graphic 3">
              <a:extLst>
                <a:ext uri="{FF2B5EF4-FFF2-40B4-BE49-F238E27FC236}">
                  <a16:creationId xmlns:a16="http://schemas.microsoft.com/office/drawing/2014/main" id="{0D69AA10-7CC6-0F08-8389-F24A79B80084}"/>
                </a:ext>
              </a:extLst>
            </p:cNvPr>
            <p:cNvGrpSpPr/>
            <p:nvPr/>
          </p:nvGrpSpPr>
          <p:grpSpPr>
            <a:xfrm>
              <a:off x="8424689" y="1951807"/>
              <a:ext cx="1086136" cy="1105415"/>
              <a:chOff x="8424689" y="1951807"/>
              <a:chExt cx="1086136" cy="1105415"/>
            </a:xfrm>
            <a:solidFill>
              <a:srgbClr val="000000"/>
            </a:solidFill>
          </p:grpSpPr>
          <p:sp>
            <p:nvSpPr>
              <p:cNvPr id="15" name="Freeform 1420">
                <a:extLst>
                  <a:ext uri="{FF2B5EF4-FFF2-40B4-BE49-F238E27FC236}">
                    <a16:creationId xmlns:a16="http://schemas.microsoft.com/office/drawing/2014/main" id="{F7068003-0A93-BA81-627C-544AC2E6C8D4}"/>
                  </a:ext>
                </a:extLst>
              </p:cNvPr>
              <p:cNvSpPr/>
              <p:nvPr/>
            </p:nvSpPr>
            <p:spPr>
              <a:xfrm>
                <a:off x="8424689" y="2431873"/>
                <a:ext cx="400444" cy="549541"/>
              </a:xfrm>
              <a:custGeom>
                <a:avLst/>
                <a:gdLst>
                  <a:gd name="connsiteX0" fmla="*/ 205708 w 400444"/>
                  <a:gd name="connsiteY0" fmla="*/ 548552 h 549541"/>
                  <a:gd name="connsiteX1" fmla="*/ 219421 w 400444"/>
                  <a:gd name="connsiteY1" fmla="*/ 540324 h 549541"/>
                  <a:gd name="connsiteX2" fmla="*/ 400444 w 400444"/>
                  <a:gd name="connsiteY2" fmla="*/ 197479 h 549541"/>
                  <a:gd name="connsiteX3" fmla="*/ 197479 w 400444"/>
                  <a:gd name="connsiteY3" fmla="*/ 0 h 549541"/>
                  <a:gd name="connsiteX4" fmla="*/ 0 w 400444"/>
                  <a:gd name="connsiteY4" fmla="*/ 202965 h 549541"/>
                  <a:gd name="connsiteX5" fmla="*/ 191994 w 400444"/>
                  <a:gd name="connsiteY5" fmla="*/ 537582 h 549541"/>
                  <a:gd name="connsiteX6" fmla="*/ 205708 w 400444"/>
                  <a:gd name="connsiteY6" fmla="*/ 548552 h 549541"/>
                  <a:gd name="connsiteX7" fmla="*/ 205708 w 400444"/>
                  <a:gd name="connsiteY7" fmla="*/ 548552 h 549541"/>
                  <a:gd name="connsiteX8" fmla="*/ 197479 w 400444"/>
                  <a:gd name="connsiteY8" fmla="*/ 41141 h 549541"/>
                  <a:gd name="connsiteX9" fmla="*/ 364788 w 400444"/>
                  <a:gd name="connsiteY9" fmla="*/ 202965 h 549541"/>
                  <a:gd name="connsiteX10" fmla="*/ 205708 w 400444"/>
                  <a:gd name="connsiteY10" fmla="*/ 504669 h 549541"/>
                  <a:gd name="connsiteX11" fmla="*/ 35656 w 400444"/>
                  <a:gd name="connsiteY11" fmla="*/ 208450 h 549541"/>
                  <a:gd name="connsiteX12" fmla="*/ 197479 w 400444"/>
                  <a:gd name="connsiteY12" fmla="*/ 41141 h 549541"/>
                  <a:gd name="connsiteX13" fmla="*/ 197479 w 400444"/>
                  <a:gd name="connsiteY13" fmla="*/ 41141 h 54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0444" h="549541">
                    <a:moveTo>
                      <a:pt x="205708" y="548552"/>
                    </a:moveTo>
                    <a:cubicBezTo>
                      <a:pt x="211193" y="548552"/>
                      <a:pt x="216678" y="545810"/>
                      <a:pt x="219421" y="540324"/>
                    </a:cubicBezTo>
                    <a:cubicBezTo>
                      <a:pt x="227649" y="532096"/>
                      <a:pt x="400444" y="304447"/>
                      <a:pt x="400444" y="197479"/>
                    </a:cubicBezTo>
                    <a:cubicBezTo>
                      <a:pt x="397701" y="87768"/>
                      <a:pt x="307189" y="0"/>
                      <a:pt x="197479" y="0"/>
                    </a:cubicBezTo>
                    <a:cubicBezTo>
                      <a:pt x="87768" y="0"/>
                      <a:pt x="0" y="93254"/>
                      <a:pt x="0" y="202965"/>
                    </a:cubicBezTo>
                    <a:cubicBezTo>
                      <a:pt x="2743" y="309932"/>
                      <a:pt x="183765" y="529353"/>
                      <a:pt x="191994" y="537582"/>
                    </a:cubicBezTo>
                    <a:cubicBezTo>
                      <a:pt x="194737" y="548552"/>
                      <a:pt x="200222" y="551295"/>
                      <a:pt x="205708" y="548552"/>
                    </a:cubicBezTo>
                    <a:lnTo>
                      <a:pt x="205708" y="548552"/>
                    </a:lnTo>
                    <a:close/>
                    <a:moveTo>
                      <a:pt x="197479" y="41141"/>
                    </a:moveTo>
                    <a:cubicBezTo>
                      <a:pt x="287991" y="38399"/>
                      <a:pt x="362045" y="112453"/>
                      <a:pt x="364788" y="202965"/>
                    </a:cubicBezTo>
                    <a:cubicBezTo>
                      <a:pt x="364788" y="274276"/>
                      <a:pt x="260563" y="430614"/>
                      <a:pt x="205708" y="504669"/>
                    </a:cubicBezTo>
                    <a:cubicBezTo>
                      <a:pt x="148109" y="433357"/>
                      <a:pt x="38399" y="279762"/>
                      <a:pt x="35656" y="208450"/>
                    </a:cubicBezTo>
                    <a:cubicBezTo>
                      <a:pt x="35656" y="115196"/>
                      <a:pt x="106968" y="41141"/>
                      <a:pt x="197479" y="41141"/>
                    </a:cubicBezTo>
                    <a:lnTo>
                      <a:pt x="197479" y="41141"/>
                    </a:lnTo>
                    <a:close/>
                  </a:path>
                </a:pathLst>
              </a:custGeom>
              <a:solidFill>
                <a:srgbClr val="000000"/>
              </a:solidFill>
              <a:ln w="27426" cap="flat">
                <a:noFill/>
                <a:prstDash val="solid"/>
                <a:miter/>
              </a:ln>
            </p:spPr>
            <p:txBody>
              <a:bodyPr rtlCol="0" anchor="ctr"/>
              <a:lstStyle/>
              <a:p>
                <a:endParaRPr lang="en-US"/>
              </a:p>
            </p:txBody>
          </p:sp>
          <p:sp>
            <p:nvSpPr>
              <p:cNvPr id="16" name="Freeform 1421">
                <a:extLst>
                  <a:ext uri="{FF2B5EF4-FFF2-40B4-BE49-F238E27FC236}">
                    <a16:creationId xmlns:a16="http://schemas.microsoft.com/office/drawing/2014/main" id="{C7C76FF0-1E01-F1EC-A1B6-6D590E83D024}"/>
                  </a:ext>
                </a:extLst>
              </p:cNvPr>
              <p:cNvSpPr/>
              <p:nvPr/>
            </p:nvSpPr>
            <p:spPr>
              <a:xfrm>
                <a:off x="8550856" y="2544326"/>
                <a:ext cx="145526" cy="145366"/>
              </a:xfrm>
              <a:custGeom>
                <a:avLst/>
                <a:gdLst>
                  <a:gd name="connsiteX0" fmla="*/ 145366 w 145526"/>
                  <a:gd name="connsiteY0" fmla="*/ 71312 h 145366"/>
                  <a:gd name="connsiteX1" fmla="*/ 71311 w 145526"/>
                  <a:gd name="connsiteY1" fmla="*/ 0 h 145366"/>
                  <a:gd name="connsiteX2" fmla="*/ 0 w 145526"/>
                  <a:gd name="connsiteY2" fmla="*/ 74054 h 145366"/>
                  <a:gd name="connsiteX3" fmla="*/ 74054 w 145526"/>
                  <a:gd name="connsiteY3" fmla="*/ 145366 h 145366"/>
                  <a:gd name="connsiteX4" fmla="*/ 145366 w 145526"/>
                  <a:gd name="connsiteY4" fmla="*/ 71312 h 145366"/>
                  <a:gd name="connsiteX5" fmla="*/ 145366 w 145526"/>
                  <a:gd name="connsiteY5" fmla="*/ 71312 h 145366"/>
                  <a:gd name="connsiteX6" fmla="*/ 38399 w 145526"/>
                  <a:gd name="connsiteY6" fmla="*/ 74054 h 145366"/>
                  <a:gd name="connsiteX7" fmla="*/ 74054 w 145526"/>
                  <a:gd name="connsiteY7" fmla="*/ 38399 h 145366"/>
                  <a:gd name="connsiteX8" fmla="*/ 109711 w 145526"/>
                  <a:gd name="connsiteY8" fmla="*/ 74054 h 145366"/>
                  <a:gd name="connsiteX9" fmla="*/ 74054 w 145526"/>
                  <a:gd name="connsiteY9" fmla="*/ 109710 h 145366"/>
                  <a:gd name="connsiteX10" fmla="*/ 38399 w 145526"/>
                  <a:gd name="connsiteY10" fmla="*/ 74054 h 145366"/>
                  <a:gd name="connsiteX11" fmla="*/ 38399 w 145526"/>
                  <a:gd name="connsiteY11" fmla="*/ 74054 h 14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526" h="145366">
                    <a:moveTo>
                      <a:pt x="145366" y="71312"/>
                    </a:moveTo>
                    <a:cubicBezTo>
                      <a:pt x="145366" y="30170"/>
                      <a:pt x="112453" y="0"/>
                      <a:pt x="71311" y="0"/>
                    </a:cubicBezTo>
                    <a:cubicBezTo>
                      <a:pt x="30170" y="0"/>
                      <a:pt x="0" y="32913"/>
                      <a:pt x="0" y="74054"/>
                    </a:cubicBezTo>
                    <a:cubicBezTo>
                      <a:pt x="0" y="115196"/>
                      <a:pt x="32913" y="145366"/>
                      <a:pt x="74054" y="145366"/>
                    </a:cubicBezTo>
                    <a:cubicBezTo>
                      <a:pt x="115196" y="145366"/>
                      <a:pt x="148109" y="112453"/>
                      <a:pt x="145366" y="71312"/>
                    </a:cubicBezTo>
                    <a:lnTo>
                      <a:pt x="145366" y="71312"/>
                    </a:lnTo>
                    <a:close/>
                    <a:moveTo>
                      <a:pt x="38399" y="74054"/>
                    </a:moveTo>
                    <a:cubicBezTo>
                      <a:pt x="38399" y="54855"/>
                      <a:pt x="54855" y="38399"/>
                      <a:pt x="74054" y="38399"/>
                    </a:cubicBezTo>
                    <a:cubicBezTo>
                      <a:pt x="93254" y="38399"/>
                      <a:pt x="109711" y="54855"/>
                      <a:pt x="109711" y="74054"/>
                    </a:cubicBezTo>
                    <a:cubicBezTo>
                      <a:pt x="109711" y="93254"/>
                      <a:pt x="93254" y="109710"/>
                      <a:pt x="74054" y="109710"/>
                    </a:cubicBezTo>
                    <a:cubicBezTo>
                      <a:pt x="54855" y="109710"/>
                      <a:pt x="38399" y="93254"/>
                      <a:pt x="38399" y="74054"/>
                    </a:cubicBezTo>
                    <a:lnTo>
                      <a:pt x="38399" y="74054"/>
                    </a:lnTo>
                    <a:close/>
                  </a:path>
                </a:pathLst>
              </a:custGeom>
              <a:solidFill>
                <a:srgbClr val="000000"/>
              </a:solidFill>
              <a:ln w="27426" cap="flat">
                <a:noFill/>
                <a:prstDash val="solid"/>
                <a:miter/>
              </a:ln>
            </p:spPr>
            <p:txBody>
              <a:bodyPr rtlCol="0" anchor="ctr"/>
              <a:lstStyle/>
              <a:p>
                <a:endParaRPr lang="en-US"/>
              </a:p>
            </p:txBody>
          </p:sp>
          <p:sp>
            <p:nvSpPr>
              <p:cNvPr id="17" name="Freeform 1422">
                <a:extLst>
                  <a:ext uri="{FF2B5EF4-FFF2-40B4-BE49-F238E27FC236}">
                    <a16:creationId xmlns:a16="http://schemas.microsoft.com/office/drawing/2014/main" id="{DFFF3182-2CEB-3E1D-F27F-F69DFB8B2220}"/>
                  </a:ext>
                </a:extLst>
              </p:cNvPr>
              <p:cNvSpPr/>
              <p:nvPr/>
            </p:nvSpPr>
            <p:spPr>
              <a:xfrm>
                <a:off x="9217266" y="1951807"/>
                <a:ext cx="290816" cy="381326"/>
              </a:xfrm>
              <a:custGeom>
                <a:avLst/>
                <a:gdLst>
                  <a:gd name="connsiteX0" fmla="*/ 148192 w 290816"/>
                  <a:gd name="connsiteY0" fmla="*/ 381327 h 381326"/>
                  <a:gd name="connsiteX1" fmla="*/ 161906 w 290816"/>
                  <a:gd name="connsiteY1" fmla="*/ 375841 h 381326"/>
                  <a:gd name="connsiteX2" fmla="*/ 290816 w 290816"/>
                  <a:gd name="connsiteY2" fmla="*/ 142706 h 381326"/>
                  <a:gd name="connsiteX3" fmla="*/ 142707 w 290816"/>
                  <a:gd name="connsiteY3" fmla="*/ 83 h 381326"/>
                  <a:gd name="connsiteX4" fmla="*/ 83 w 290816"/>
                  <a:gd name="connsiteY4" fmla="*/ 148192 h 381326"/>
                  <a:gd name="connsiteX5" fmla="*/ 134478 w 290816"/>
                  <a:gd name="connsiteY5" fmla="*/ 375841 h 381326"/>
                  <a:gd name="connsiteX6" fmla="*/ 148192 w 290816"/>
                  <a:gd name="connsiteY6" fmla="*/ 381327 h 381326"/>
                  <a:gd name="connsiteX7" fmla="*/ 148192 w 290816"/>
                  <a:gd name="connsiteY7" fmla="*/ 381327 h 381326"/>
                  <a:gd name="connsiteX8" fmla="*/ 142707 w 290816"/>
                  <a:gd name="connsiteY8" fmla="*/ 35739 h 381326"/>
                  <a:gd name="connsiteX9" fmla="*/ 252418 w 290816"/>
                  <a:gd name="connsiteY9" fmla="*/ 142706 h 381326"/>
                  <a:gd name="connsiteX10" fmla="*/ 145449 w 290816"/>
                  <a:gd name="connsiteY10" fmla="*/ 334700 h 381326"/>
                  <a:gd name="connsiteX11" fmla="*/ 32996 w 290816"/>
                  <a:gd name="connsiteY11" fmla="*/ 145449 h 381326"/>
                  <a:gd name="connsiteX12" fmla="*/ 142707 w 290816"/>
                  <a:gd name="connsiteY12" fmla="*/ 35739 h 381326"/>
                  <a:gd name="connsiteX13" fmla="*/ 142707 w 290816"/>
                  <a:gd name="connsiteY13" fmla="*/ 35739 h 38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816" h="381326">
                    <a:moveTo>
                      <a:pt x="148192" y="381327"/>
                    </a:moveTo>
                    <a:cubicBezTo>
                      <a:pt x="153678" y="381327"/>
                      <a:pt x="159163" y="378584"/>
                      <a:pt x="161906" y="375841"/>
                    </a:cubicBezTo>
                    <a:cubicBezTo>
                      <a:pt x="175620" y="359385"/>
                      <a:pt x="290816" y="219504"/>
                      <a:pt x="290816" y="142706"/>
                    </a:cubicBezTo>
                    <a:cubicBezTo>
                      <a:pt x="290816" y="63166"/>
                      <a:pt x="222247" y="-2660"/>
                      <a:pt x="142707" y="83"/>
                    </a:cubicBezTo>
                    <a:cubicBezTo>
                      <a:pt x="63166" y="2826"/>
                      <a:pt x="-2660" y="68652"/>
                      <a:pt x="83" y="148192"/>
                    </a:cubicBezTo>
                    <a:cubicBezTo>
                      <a:pt x="83" y="222247"/>
                      <a:pt x="120764" y="362127"/>
                      <a:pt x="134478" y="375841"/>
                    </a:cubicBezTo>
                    <a:cubicBezTo>
                      <a:pt x="137221" y="378584"/>
                      <a:pt x="142707" y="381327"/>
                      <a:pt x="148192" y="381327"/>
                    </a:cubicBezTo>
                    <a:lnTo>
                      <a:pt x="148192" y="381327"/>
                    </a:lnTo>
                    <a:close/>
                    <a:moveTo>
                      <a:pt x="142707" y="35739"/>
                    </a:moveTo>
                    <a:cubicBezTo>
                      <a:pt x="203047" y="35739"/>
                      <a:pt x="252418" y="82366"/>
                      <a:pt x="252418" y="142706"/>
                    </a:cubicBezTo>
                    <a:cubicBezTo>
                      <a:pt x="252418" y="189334"/>
                      <a:pt x="186591" y="285330"/>
                      <a:pt x="145449" y="334700"/>
                    </a:cubicBezTo>
                    <a:cubicBezTo>
                      <a:pt x="104308" y="285330"/>
                      <a:pt x="32996" y="192076"/>
                      <a:pt x="32996" y="145449"/>
                    </a:cubicBezTo>
                    <a:cubicBezTo>
                      <a:pt x="35738" y="85109"/>
                      <a:pt x="82366" y="35739"/>
                      <a:pt x="142707" y="35739"/>
                    </a:cubicBezTo>
                    <a:lnTo>
                      <a:pt x="142707" y="35739"/>
                    </a:lnTo>
                    <a:close/>
                  </a:path>
                </a:pathLst>
              </a:custGeom>
              <a:solidFill>
                <a:srgbClr val="000000"/>
              </a:solidFill>
              <a:ln w="27426" cap="flat">
                <a:noFill/>
                <a:prstDash val="solid"/>
                <a:miter/>
              </a:ln>
            </p:spPr>
            <p:txBody>
              <a:bodyPr rtlCol="0" anchor="ctr"/>
              <a:lstStyle/>
              <a:p>
                <a:endParaRPr lang="en-US"/>
              </a:p>
            </p:txBody>
          </p:sp>
          <p:sp>
            <p:nvSpPr>
              <p:cNvPr id="18" name="Freeform 1423">
                <a:extLst>
                  <a:ext uri="{FF2B5EF4-FFF2-40B4-BE49-F238E27FC236}">
                    <a16:creationId xmlns:a16="http://schemas.microsoft.com/office/drawing/2014/main" id="{7BD821DC-B482-68FE-173F-6A651A27A287}"/>
                  </a:ext>
                </a:extLst>
              </p:cNvPr>
              <p:cNvSpPr/>
              <p:nvPr/>
            </p:nvSpPr>
            <p:spPr>
              <a:xfrm>
                <a:off x="9307859" y="2020459"/>
                <a:ext cx="109710" cy="109710"/>
              </a:xfrm>
              <a:custGeom>
                <a:avLst/>
                <a:gdLst>
                  <a:gd name="connsiteX0" fmla="*/ 109711 w 109710"/>
                  <a:gd name="connsiteY0" fmla="*/ 54855 h 109710"/>
                  <a:gd name="connsiteX1" fmla="*/ 54855 w 109710"/>
                  <a:gd name="connsiteY1" fmla="*/ 0 h 109710"/>
                  <a:gd name="connsiteX2" fmla="*/ 0 w 109710"/>
                  <a:gd name="connsiteY2" fmla="*/ 54855 h 109710"/>
                  <a:gd name="connsiteX3" fmla="*/ 54855 w 109710"/>
                  <a:gd name="connsiteY3" fmla="*/ 109710 h 109710"/>
                  <a:gd name="connsiteX4" fmla="*/ 109711 w 109710"/>
                  <a:gd name="connsiteY4" fmla="*/ 54855 h 109710"/>
                  <a:gd name="connsiteX5" fmla="*/ 109711 w 109710"/>
                  <a:gd name="connsiteY5" fmla="*/ 54855 h 109710"/>
                  <a:gd name="connsiteX6" fmla="*/ 35656 w 109710"/>
                  <a:gd name="connsiteY6" fmla="*/ 57598 h 109710"/>
                  <a:gd name="connsiteX7" fmla="*/ 54855 w 109710"/>
                  <a:gd name="connsiteY7" fmla="*/ 38399 h 109710"/>
                  <a:gd name="connsiteX8" fmla="*/ 74055 w 109710"/>
                  <a:gd name="connsiteY8" fmla="*/ 57598 h 109710"/>
                  <a:gd name="connsiteX9" fmla="*/ 54855 w 109710"/>
                  <a:gd name="connsiteY9" fmla="*/ 76797 h 109710"/>
                  <a:gd name="connsiteX10" fmla="*/ 35656 w 109710"/>
                  <a:gd name="connsiteY10" fmla="*/ 57598 h 109710"/>
                  <a:gd name="connsiteX11" fmla="*/ 35656 w 109710"/>
                  <a:gd name="connsiteY11" fmla="*/ 57598 h 1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10" h="109710">
                    <a:moveTo>
                      <a:pt x="109711" y="54855"/>
                    </a:moveTo>
                    <a:cubicBezTo>
                      <a:pt x="109711" y="24685"/>
                      <a:pt x="85026" y="0"/>
                      <a:pt x="54855" y="0"/>
                    </a:cubicBezTo>
                    <a:cubicBezTo>
                      <a:pt x="24686" y="0"/>
                      <a:pt x="0" y="24685"/>
                      <a:pt x="0" y="54855"/>
                    </a:cubicBezTo>
                    <a:cubicBezTo>
                      <a:pt x="0" y="85026"/>
                      <a:pt x="24686" y="109710"/>
                      <a:pt x="54855" y="109710"/>
                    </a:cubicBezTo>
                    <a:cubicBezTo>
                      <a:pt x="85026" y="109710"/>
                      <a:pt x="109711" y="85026"/>
                      <a:pt x="109711" y="54855"/>
                    </a:cubicBezTo>
                    <a:lnTo>
                      <a:pt x="109711" y="54855"/>
                    </a:lnTo>
                    <a:close/>
                    <a:moveTo>
                      <a:pt x="35656" y="57598"/>
                    </a:moveTo>
                    <a:cubicBezTo>
                      <a:pt x="35656" y="46627"/>
                      <a:pt x="43884" y="38399"/>
                      <a:pt x="54855" y="38399"/>
                    </a:cubicBezTo>
                    <a:cubicBezTo>
                      <a:pt x="65827" y="38399"/>
                      <a:pt x="74055" y="46627"/>
                      <a:pt x="74055" y="57598"/>
                    </a:cubicBezTo>
                    <a:cubicBezTo>
                      <a:pt x="74055" y="68569"/>
                      <a:pt x="65827" y="76797"/>
                      <a:pt x="54855" y="76797"/>
                    </a:cubicBezTo>
                    <a:cubicBezTo>
                      <a:pt x="43884" y="74054"/>
                      <a:pt x="35656" y="68569"/>
                      <a:pt x="35656" y="57598"/>
                    </a:cubicBezTo>
                    <a:lnTo>
                      <a:pt x="35656" y="57598"/>
                    </a:lnTo>
                    <a:close/>
                  </a:path>
                </a:pathLst>
              </a:custGeom>
              <a:solidFill>
                <a:srgbClr val="000000"/>
              </a:solidFill>
              <a:ln w="27426" cap="flat">
                <a:noFill/>
                <a:prstDash val="solid"/>
                <a:miter/>
              </a:ln>
            </p:spPr>
            <p:txBody>
              <a:bodyPr rtlCol="0" anchor="ctr"/>
              <a:lstStyle/>
              <a:p>
                <a:endParaRPr lang="en-US"/>
              </a:p>
            </p:txBody>
          </p:sp>
          <p:sp>
            <p:nvSpPr>
              <p:cNvPr id="19" name="Freeform 1424">
                <a:extLst>
                  <a:ext uri="{FF2B5EF4-FFF2-40B4-BE49-F238E27FC236}">
                    <a16:creationId xmlns:a16="http://schemas.microsoft.com/office/drawing/2014/main" id="{4A860052-82D5-EBEC-080A-250D4F9C4349}"/>
                  </a:ext>
                </a:extLst>
              </p:cNvPr>
              <p:cNvSpPr/>
              <p:nvPr/>
            </p:nvSpPr>
            <p:spPr>
              <a:xfrm>
                <a:off x="9329802" y="2366047"/>
                <a:ext cx="57598" cy="38398"/>
              </a:xfrm>
              <a:custGeom>
                <a:avLst/>
                <a:gdLst>
                  <a:gd name="connsiteX0" fmla="*/ 19199 w 57598"/>
                  <a:gd name="connsiteY0" fmla="*/ 38399 h 38398"/>
                  <a:gd name="connsiteX1" fmla="*/ 38399 w 57598"/>
                  <a:gd name="connsiteY1" fmla="*/ 38399 h 38398"/>
                  <a:gd name="connsiteX2" fmla="*/ 57598 w 57598"/>
                  <a:gd name="connsiteY2" fmla="*/ 19199 h 38398"/>
                  <a:gd name="connsiteX3" fmla="*/ 38399 w 57598"/>
                  <a:gd name="connsiteY3" fmla="*/ 0 h 38398"/>
                  <a:gd name="connsiteX4" fmla="*/ 19199 w 57598"/>
                  <a:gd name="connsiteY4" fmla="*/ 0 h 38398"/>
                  <a:gd name="connsiteX5" fmla="*/ 0 w 57598"/>
                  <a:gd name="connsiteY5" fmla="*/ 19199 h 38398"/>
                  <a:gd name="connsiteX6" fmla="*/ 19199 w 57598"/>
                  <a:gd name="connsiteY6" fmla="*/ 38399 h 38398"/>
                  <a:gd name="connsiteX7" fmla="*/ 19199 w 57598"/>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19199" y="38399"/>
                    </a:moveTo>
                    <a:lnTo>
                      <a:pt x="38399" y="38399"/>
                    </a:lnTo>
                    <a:cubicBezTo>
                      <a:pt x="49369" y="38399"/>
                      <a:pt x="57598" y="30170"/>
                      <a:pt x="57598" y="19199"/>
                    </a:cubicBezTo>
                    <a:cubicBezTo>
                      <a:pt x="57598" y="8228"/>
                      <a:pt x="49369" y="0"/>
                      <a:pt x="38399" y="0"/>
                    </a:cubicBezTo>
                    <a:lnTo>
                      <a:pt x="19199" y="0"/>
                    </a:lnTo>
                    <a:cubicBezTo>
                      <a:pt x="8228" y="0"/>
                      <a:pt x="0" y="8228"/>
                      <a:pt x="0" y="19199"/>
                    </a:cubicBezTo>
                    <a:cubicBezTo>
                      <a:pt x="0" y="30170"/>
                      <a:pt x="8228" y="38399"/>
                      <a:pt x="19199" y="38399"/>
                    </a:cubicBezTo>
                    <a:lnTo>
                      <a:pt x="19199" y="38399"/>
                    </a:lnTo>
                    <a:close/>
                  </a:path>
                </a:pathLst>
              </a:custGeom>
              <a:solidFill>
                <a:srgbClr val="000000"/>
              </a:solidFill>
              <a:ln w="27426" cap="flat">
                <a:noFill/>
                <a:prstDash val="solid"/>
                <a:miter/>
              </a:ln>
            </p:spPr>
            <p:txBody>
              <a:bodyPr rtlCol="0" anchor="ctr"/>
              <a:lstStyle/>
              <a:p>
                <a:endParaRPr lang="en-US"/>
              </a:p>
            </p:txBody>
          </p:sp>
          <p:sp>
            <p:nvSpPr>
              <p:cNvPr id="20" name="Freeform 1425">
                <a:extLst>
                  <a:ext uri="{FF2B5EF4-FFF2-40B4-BE49-F238E27FC236}">
                    <a16:creationId xmlns:a16="http://schemas.microsoft.com/office/drawing/2014/main" id="{01194842-6F55-BC48-B777-5375F2479AC2}"/>
                  </a:ext>
                </a:extLst>
              </p:cNvPr>
              <p:cNvSpPr/>
              <p:nvPr/>
            </p:nvSpPr>
            <p:spPr>
              <a:xfrm>
                <a:off x="9091181" y="2481243"/>
                <a:ext cx="76797" cy="38398"/>
              </a:xfrm>
              <a:custGeom>
                <a:avLst/>
                <a:gdLst>
                  <a:gd name="connsiteX0" fmla="*/ 21943 w 76797"/>
                  <a:gd name="connsiteY0" fmla="*/ 38399 h 38398"/>
                  <a:gd name="connsiteX1" fmla="*/ 57598 w 76797"/>
                  <a:gd name="connsiteY1" fmla="*/ 38399 h 38398"/>
                  <a:gd name="connsiteX2" fmla="*/ 76798 w 76797"/>
                  <a:gd name="connsiteY2" fmla="*/ 19199 h 38398"/>
                  <a:gd name="connsiteX3" fmla="*/ 57598 w 76797"/>
                  <a:gd name="connsiteY3" fmla="*/ 0 h 38398"/>
                  <a:gd name="connsiteX4" fmla="*/ 19200 w 76797"/>
                  <a:gd name="connsiteY4" fmla="*/ 0 h 38398"/>
                  <a:gd name="connsiteX5" fmla="*/ 5486 w 76797"/>
                  <a:gd name="connsiteY5" fmla="*/ 5485 h 38398"/>
                  <a:gd name="connsiteX6" fmla="*/ 0 w 76797"/>
                  <a:gd name="connsiteY6" fmla="*/ 19199 h 38398"/>
                  <a:gd name="connsiteX7" fmla="*/ 21943 w 76797"/>
                  <a:gd name="connsiteY7" fmla="*/ 38399 h 38398"/>
                  <a:gd name="connsiteX8" fmla="*/ 21943 w 76797"/>
                  <a:gd name="connsiteY8"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797" h="38398">
                    <a:moveTo>
                      <a:pt x="21943" y="38399"/>
                    </a:moveTo>
                    <a:lnTo>
                      <a:pt x="57598" y="38399"/>
                    </a:lnTo>
                    <a:cubicBezTo>
                      <a:pt x="68569" y="38399"/>
                      <a:pt x="76798" y="30171"/>
                      <a:pt x="76798" y="19199"/>
                    </a:cubicBezTo>
                    <a:cubicBezTo>
                      <a:pt x="76798" y="8228"/>
                      <a:pt x="68569" y="0"/>
                      <a:pt x="57598" y="0"/>
                    </a:cubicBezTo>
                    <a:lnTo>
                      <a:pt x="19200" y="0"/>
                    </a:lnTo>
                    <a:cubicBezTo>
                      <a:pt x="13714" y="0"/>
                      <a:pt x="10971" y="2743"/>
                      <a:pt x="5486" y="5485"/>
                    </a:cubicBezTo>
                    <a:cubicBezTo>
                      <a:pt x="2743" y="8228"/>
                      <a:pt x="0" y="13714"/>
                      <a:pt x="0" y="19199"/>
                    </a:cubicBezTo>
                    <a:cubicBezTo>
                      <a:pt x="5486" y="30171"/>
                      <a:pt x="13714" y="38399"/>
                      <a:pt x="21943" y="38399"/>
                    </a:cubicBezTo>
                    <a:lnTo>
                      <a:pt x="21943" y="38399"/>
                    </a:lnTo>
                    <a:close/>
                  </a:path>
                </a:pathLst>
              </a:custGeom>
              <a:solidFill>
                <a:srgbClr val="000000"/>
              </a:solidFill>
              <a:ln w="27426" cap="flat">
                <a:noFill/>
                <a:prstDash val="solid"/>
                <a:miter/>
              </a:ln>
            </p:spPr>
            <p:txBody>
              <a:bodyPr rtlCol="0" anchor="ctr"/>
              <a:lstStyle/>
              <a:p>
                <a:endParaRPr lang="en-US"/>
              </a:p>
            </p:txBody>
          </p:sp>
          <p:sp>
            <p:nvSpPr>
              <p:cNvPr id="21" name="Freeform 1426">
                <a:extLst>
                  <a:ext uri="{FF2B5EF4-FFF2-40B4-BE49-F238E27FC236}">
                    <a16:creationId xmlns:a16="http://schemas.microsoft.com/office/drawing/2014/main" id="{35A88F0D-AE86-82D4-A612-90284C166F3F}"/>
                  </a:ext>
                </a:extLst>
              </p:cNvPr>
              <p:cNvSpPr/>
              <p:nvPr/>
            </p:nvSpPr>
            <p:spPr>
              <a:xfrm>
                <a:off x="9318831" y="2478500"/>
                <a:ext cx="76797" cy="38398"/>
              </a:xfrm>
              <a:custGeom>
                <a:avLst/>
                <a:gdLst>
                  <a:gd name="connsiteX0" fmla="*/ 0 w 76797"/>
                  <a:gd name="connsiteY0" fmla="*/ 19200 h 38398"/>
                  <a:gd name="connsiteX1" fmla="*/ 19199 w 76797"/>
                  <a:gd name="connsiteY1" fmla="*/ 38399 h 38398"/>
                  <a:gd name="connsiteX2" fmla="*/ 57597 w 76797"/>
                  <a:gd name="connsiteY2" fmla="*/ 38399 h 38398"/>
                  <a:gd name="connsiteX3" fmla="*/ 76797 w 76797"/>
                  <a:gd name="connsiteY3" fmla="*/ 19200 h 38398"/>
                  <a:gd name="connsiteX4" fmla="*/ 57597 w 76797"/>
                  <a:gd name="connsiteY4" fmla="*/ 0 h 38398"/>
                  <a:gd name="connsiteX5" fmla="*/ 19199 w 76797"/>
                  <a:gd name="connsiteY5" fmla="*/ 0 h 38398"/>
                  <a:gd name="connsiteX6" fmla="*/ 0 w 76797"/>
                  <a:gd name="connsiteY6" fmla="*/ 19200 h 38398"/>
                  <a:gd name="connsiteX7" fmla="*/ 0 w 76797"/>
                  <a:gd name="connsiteY7" fmla="*/ 1920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0" y="19200"/>
                    </a:moveTo>
                    <a:cubicBezTo>
                      <a:pt x="0" y="30171"/>
                      <a:pt x="8228" y="38399"/>
                      <a:pt x="19199" y="38399"/>
                    </a:cubicBezTo>
                    <a:lnTo>
                      <a:pt x="57597" y="38399"/>
                    </a:lnTo>
                    <a:cubicBezTo>
                      <a:pt x="68569" y="38399"/>
                      <a:pt x="76797" y="30171"/>
                      <a:pt x="76797" y="19200"/>
                    </a:cubicBezTo>
                    <a:cubicBezTo>
                      <a:pt x="76797" y="8228"/>
                      <a:pt x="68569" y="0"/>
                      <a:pt x="57597" y="0"/>
                    </a:cubicBezTo>
                    <a:lnTo>
                      <a:pt x="19199" y="0"/>
                    </a:lnTo>
                    <a:cubicBezTo>
                      <a:pt x="8228" y="0"/>
                      <a:pt x="0" y="8228"/>
                      <a:pt x="0" y="19200"/>
                    </a:cubicBezTo>
                    <a:lnTo>
                      <a:pt x="0" y="19200"/>
                    </a:lnTo>
                    <a:close/>
                  </a:path>
                </a:pathLst>
              </a:custGeom>
              <a:solidFill>
                <a:srgbClr val="000000"/>
              </a:solidFill>
              <a:ln w="27426" cap="flat">
                <a:noFill/>
                <a:prstDash val="solid"/>
                <a:miter/>
              </a:ln>
            </p:spPr>
            <p:txBody>
              <a:bodyPr rtlCol="0" anchor="ctr"/>
              <a:lstStyle/>
              <a:p>
                <a:endParaRPr lang="en-US"/>
              </a:p>
            </p:txBody>
          </p:sp>
          <p:sp>
            <p:nvSpPr>
              <p:cNvPr id="22" name="Freeform 1427">
                <a:extLst>
                  <a:ext uri="{FF2B5EF4-FFF2-40B4-BE49-F238E27FC236}">
                    <a16:creationId xmlns:a16="http://schemas.microsoft.com/office/drawing/2014/main" id="{CFCEAAB0-5B66-17B2-F5B7-B31C09F7CEE8}"/>
                  </a:ext>
                </a:extLst>
              </p:cNvPr>
              <p:cNvSpPr/>
              <p:nvPr/>
            </p:nvSpPr>
            <p:spPr>
              <a:xfrm>
                <a:off x="9220091" y="2368789"/>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solidFill>
                <a:srgbClr val="000000"/>
              </a:solidFill>
              <a:ln w="27426" cap="flat">
                <a:noFill/>
                <a:prstDash val="solid"/>
                <a:miter/>
              </a:ln>
            </p:spPr>
            <p:txBody>
              <a:bodyPr rtlCol="0" anchor="ctr"/>
              <a:lstStyle/>
              <a:p>
                <a:endParaRPr lang="en-US"/>
              </a:p>
            </p:txBody>
          </p:sp>
          <p:sp>
            <p:nvSpPr>
              <p:cNvPr id="23" name="Freeform 1428">
                <a:extLst>
                  <a:ext uri="{FF2B5EF4-FFF2-40B4-BE49-F238E27FC236}">
                    <a16:creationId xmlns:a16="http://schemas.microsoft.com/office/drawing/2014/main" id="{BB6D32F5-878B-3CE0-8E5D-8F2E973C7650}"/>
                  </a:ext>
                </a:extLst>
              </p:cNvPr>
              <p:cNvSpPr/>
              <p:nvPr/>
            </p:nvSpPr>
            <p:spPr>
              <a:xfrm>
                <a:off x="8704451" y="3016081"/>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8228"/>
                      <a:pt x="68569" y="0"/>
                      <a:pt x="57598" y="0"/>
                    </a:cubicBezTo>
                    <a:lnTo>
                      <a:pt x="57598" y="0"/>
                    </a:lnTo>
                    <a:close/>
                  </a:path>
                </a:pathLst>
              </a:custGeom>
              <a:solidFill>
                <a:srgbClr val="000000"/>
              </a:solidFill>
              <a:ln w="27426" cap="flat">
                <a:noFill/>
                <a:prstDash val="solid"/>
                <a:miter/>
              </a:ln>
            </p:spPr>
            <p:txBody>
              <a:bodyPr rtlCol="0" anchor="ctr"/>
              <a:lstStyle/>
              <a:p>
                <a:endParaRPr lang="en-US"/>
              </a:p>
            </p:txBody>
          </p:sp>
          <p:sp>
            <p:nvSpPr>
              <p:cNvPr id="24" name="Freeform 1429">
                <a:extLst>
                  <a:ext uri="{FF2B5EF4-FFF2-40B4-BE49-F238E27FC236}">
                    <a16:creationId xmlns:a16="http://schemas.microsoft.com/office/drawing/2014/main" id="{DD63F732-842E-5B38-AB52-DC0BC065B359}"/>
                  </a:ext>
                </a:extLst>
              </p:cNvPr>
              <p:cNvSpPr/>
              <p:nvPr/>
            </p:nvSpPr>
            <p:spPr>
              <a:xfrm>
                <a:off x="9040171" y="2402237"/>
                <a:ext cx="42247" cy="73520"/>
              </a:xfrm>
              <a:custGeom>
                <a:avLst/>
                <a:gdLst>
                  <a:gd name="connsiteX0" fmla="*/ 20839 w 42247"/>
                  <a:gd name="connsiteY0" fmla="*/ 73520 h 73520"/>
                  <a:gd name="connsiteX1" fmla="*/ 23582 w 42247"/>
                  <a:gd name="connsiteY1" fmla="*/ 73520 h 73520"/>
                  <a:gd name="connsiteX2" fmla="*/ 37296 w 42247"/>
                  <a:gd name="connsiteY2" fmla="*/ 51578 h 73520"/>
                  <a:gd name="connsiteX3" fmla="*/ 37296 w 42247"/>
                  <a:gd name="connsiteY3" fmla="*/ 43349 h 73520"/>
                  <a:gd name="connsiteX4" fmla="*/ 40039 w 42247"/>
                  <a:gd name="connsiteY4" fmla="*/ 26893 h 73520"/>
                  <a:gd name="connsiteX5" fmla="*/ 31811 w 42247"/>
                  <a:gd name="connsiteY5" fmla="*/ 2208 h 73520"/>
                  <a:gd name="connsiteX6" fmla="*/ 7126 w 42247"/>
                  <a:gd name="connsiteY6" fmla="*/ 10436 h 73520"/>
                  <a:gd name="connsiteX7" fmla="*/ 1641 w 42247"/>
                  <a:gd name="connsiteY7" fmla="*/ 59806 h 73520"/>
                  <a:gd name="connsiteX8" fmla="*/ 20839 w 42247"/>
                  <a:gd name="connsiteY8" fmla="*/ 73520 h 73520"/>
                  <a:gd name="connsiteX9" fmla="*/ 20839 w 42247"/>
                  <a:gd name="connsiteY9" fmla="*/ 73520 h 7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47" h="73520">
                    <a:moveTo>
                      <a:pt x="20839" y="73520"/>
                    </a:moveTo>
                    <a:cubicBezTo>
                      <a:pt x="20839" y="73520"/>
                      <a:pt x="23582" y="73520"/>
                      <a:pt x="23582" y="73520"/>
                    </a:cubicBezTo>
                    <a:cubicBezTo>
                      <a:pt x="34553" y="70777"/>
                      <a:pt x="40039" y="62549"/>
                      <a:pt x="37296" y="51578"/>
                    </a:cubicBezTo>
                    <a:cubicBezTo>
                      <a:pt x="37296" y="48835"/>
                      <a:pt x="37296" y="46092"/>
                      <a:pt x="37296" y="43349"/>
                    </a:cubicBezTo>
                    <a:cubicBezTo>
                      <a:pt x="37296" y="37864"/>
                      <a:pt x="37296" y="32379"/>
                      <a:pt x="40039" y="26893"/>
                    </a:cubicBezTo>
                    <a:cubicBezTo>
                      <a:pt x="45525" y="18665"/>
                      <a:pt x="40039" y="7693"/>
                      <a:pt x="31811" y="2208"/>
                    </a:cubicBezTo>
                    <a:cubicBezTo>
                      <a:pt x="23582" y="-3277"/>
                      <a:pt x="12611" y="2208"/>
                      <a:pt x="7126" y="10436"/>
                    </a:cubicBezTo>
                    <a:cubicBezTo>
                      <a:pt x="-1102" y="24150"/>
                      <a:pt x="-1102" y="43349"/>
                      <a:pt x="1641" y="59806"/>
                    </a:cubicBezTo>
                    <a:cubicBezTo>
                      <a:pt x="4383" y="68035"/>
                      <a:pt x="12611" y="73520"/>
                      <a:pt x="20839" y="73520"/>
                    </a:cubicBezTo>
                    <a:lnTo>
                      <a:pt x="20839" y="73520"/>
                    </a:lnTo>
                    <a:close/>
                  </a:path>
                </a:pathLst>
              </a:custGeom>
              <a:solidFill>
                <a:srgbClr val="000000"/>
              </a:solidFill>
              <a:ln w="27426" cap="flat">
                <a:noFill/>
                <a:prstDash val="solid"/>
                <a:miter/>
              </a:ln>
            </p:spPr>
            <p:txBody>
              <a:bodyPr rtlCol="0" anchor="ctr"/>
              <a:lstStyle/>
              <a:p>
                <a:endParaRPr lang="en-US"/>
              </a:p>
            </p:txBody>
          </p:sp>
          <p:sp>
            <p:nvSpPr>
              <p:cNvPr id="25" name="Freeform 1430">
                <a:extLst>
                  <a:ext uri="{FF2B5EF4-FFF2-40B4-BE49-F238E27FC236}">
                    <a16:creationId xmlns:a16="http://schemas.microsoft.com/office/drawing/2014/main" id="{98589D98-4CBA-B750-8961-9FD2EC772B12}"/>
                  </a:ext>
                </a:extLst>
              </p:cNvPr>
              <p:cNvSpPr/>
              <p:nvPr/>
            </p:nvSpPr>
            <p:spPr>
              <a:xfrm>
                <a:off x="9206377" y="2478500"/>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solidFill>
                <a:srgbClr val="000000"/>
              </a:solidFill>
              <a:ln w="27426" cap="flat">
                <a:noFill/>
                <a:prstDash val="solid"/>
                <a:miter/>
              </a:ln>
            </p:spPr>
            <p:txBody>
              <a:bodyPr rtlCol="0" anchor="ctr"/>
              <a:lstStyle/>
              <a:p>
                <a:endParaRPr lang="en-US"/>
              </a:p>
            </p:txBody>
          </p:sp>
          <p:sp>
            <p:nvSpPr>
              <p:cNvPr id="26" name="Freeform 1431">
                <a:extLst>
                  <a:ext uri="{FF2B5EF4-FFF2-40B4-BE49-F238E27FC236}">
                    <a16:creationId xmlns:a16="http://schemas.microsoft.com/office/drawing/2014/main" id="{1152A354-4505-C48D-F27A-252DA35501B4}"/>
                  </a:ext>
                </a:extLst>
              </p:cNvPr>
              <p:cNvSpPr/>
              <p:nvPr/>
            </p:nvSpPr>
            <p:spPr>
              <a:xfrm>
                <a:off x="9107638" y="2371532"/>
                <a:ext cx="76797" cy="38398"/>
              </a:xfrm>
              <a:custGeom>
                <a:avLst/>
                <a:gdLst>
                  <a:gd name="connsiteX0" fmla="*/ 19200 w 76797"/>
                  <a:gd name="connsiteY0" fmla="*/ 38399 h 38398"/>
                  <a:gd name="connsiteX1" fmla="*/ 57598 w 76797"/>
                  <a:gd name="connsiteY1" fmla="*/ 38399 h 38398"/>
                  <a:gd name="connsiteX2" fmla="*/ 76797 w 76797"/>
                  <a:gd name="connsiteY2" fmla="*/ 19199 h 38398"/>
                  <a:gd name="connsiteX3" fmla="*/ 57598 w 76797"/>
                  <a:gd name="connsiteY3" fmla="*/ 0 h 38398"/>
                  <a:gd name="connsiteX4" fmla="*/ 19200 w 76797"/>
                  <a:gd name="connsiteY4" fmla="*/ 0 h 38398"/>
                  <a:gd name="connsiteX5" fmla="*/ 0 w 76797"/>
                  <a:gd name="connsiteY5" fmla="*/ 19199 h 38398"/>
                  <a:gd name="connsiteX6" fmla="*/ 19200 w 76797"/>
                  <a:gd name="connsiteY6" fmla="*/ 38399 h 38398"/>
                  <a:gd name="connsiteX7" fmla="*/ 19200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200" y="38399"/>
                    </a:moveTo>
                    <a:lnTo>
                      <a:pt x="57598" y="38399"/>
                    </a:lnTo>
                    <a:cubicBezTo>
                      <a:pt x="68569" y="38399"/>
                      <a:pt x="76797" y="30171"/>
                      <a:pt x="76797" y="19199"/>
                    </a:cubicBezTo>
                    <a:cubicBezTo>
                      <a:pt x="76797" y="8228"/>
                      <a:pt x="68569" y="0"/>
                      <a:pt x="57598" y="0"/>
                    </a:cubicBezTo>
                    <a:lnTo>
                      <a:pt x="19200" y="0"/>
                    </a:lnTo>
                    <a:cubicBezTo>
                      <a:pt x="8228" y="0"/>
                      <a:pt x="0" y="8228"/>
                      <a:pt x="0" y="19199"/>
                    </a:cubicBezTo>
                    <a:cubicBezTo>
                      <a:pt x="0" y="30171"/>
                      <a:pt x="8228" y="38399"/>
                      <a:pt x="19200" y="38399"/>
                    </a:cubicBezTo>
                    <a:lnTo>
                      <a:pt x="19200" y="38399"/>
                    </a:lnTo>
                    <a:close/>
                  </a:path>
                </a:pathLst>
              </a:custGeom>
              <a:solidFill>
                <a:srgbClr val="000000"/>
              </a:solidFill>
              <a:ln w="27426" cap="flat">
                <a:noFill/>
                <a:prstDash val="solid"/>
                <a:miter/>
              </a:ln>
            </p:spPr>
            <p:txBody>
              <a:bodyPr rtlCol="0" anchor="ctr"/>
              <a:lstStyle/>
              <a:p>
                <a:endParaRPr lang="en-US"/>
              </a:p>
            </p:txBody>
          </p:sp>
          <p:sp>
            <p:nvSpPr>
              <p:cNvPr id="27" name="Freeform 1432">
                <a:extLst>
                  <a:ext uri="{FF2B5EF4-FFF2-40B4-BE49-F238E27FC236}">
                    <a16:creationId xmlns:a16="http://schemas.microsoft.com/office/drawing/2014/main" id="{D1CA23D4-F959-6F42-C17F-FFAEDCC7A486}"/>
                  </a:ext>
                </a:extLst>
              </p:cNvPr>
              <p:cNvSpPr/>
              <p:nvPr/>
            </p:nvSpPr>
            <p:spPr>
              <a:xfrm>
                <a:off x="8940329" y="2659522"/>
                <a:ext cx="51171" cy="68569"/>
              </a:xfrm>
              <a:custGeom>
                <a:avLst/>
                <a:gdLst>
                  <a:gd name="connsiteX0" fmla="*/ 10971 w 51171"/>
                  <a:gd name="connsiteY0" fmla="*/ 68569 h 68569"/>
                  <a:gd name="connsiteX1" fmla="*/ 16457 w 51171"/>
                  <a:gd name="connsiteY1" fmla="*/ 68569 h 68569"/>
                  <a:gd name="connsiteX2" fmla="*/ 32914 w 51171"/>
                  <a:gd name="connsiteY2" fmla="*/ 54855 h 68569"/>
                  <a:gd name="connsiteX3" fmla="*/ 46627 w 51171"/>
                  <a:gd name="connsiteY3" fmla="*/ 30171 h 68569"/>
                  <a:gd name="connsiteX4" fmla="*/ 49370 w 51171"/>
                  <a:gd name="connsiteY4" fmla="*/ 10971 h 68569"/>
                  <a:gd name="connsiteX5" fmla="*/ 35656 w 51171"/>
                  <a:gd name="connsiteY5" fmla="*/ 0 h 68569"/>
                  <a:gd name="connsiteX6" fmla="*/ 19200 w 51171"/>
                  <a:gd name="connsiteY6" fmla="*/ 8228 h 68569"/>
                  <a:gd name="connsiteX7" fmla="*/ 0 w 51171"/>
                  <a:gd name="connsiteY7" fmla="*/ 49370 h 68569"/>
                  <a:gd name="connsiteX8" fmla="*/ 2743 w 51171"/>
                  <a:gd name="connsiteY8" fmla="*/ 63084 h 68569"/>
                  <a:gd name="connsiteX9" fmla="*/ 10971 w 51171"/>
                  <a:gd name="connsiteY9" fmla="*/ 68569 h 68569"/>
                  <a:gd name="connsiteX10" fmla="*/ 10971 w 51171"/>
                  <a:gd name="connsiteY10" fmla="*/ 68569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171" h="68569">
                    <a:moveTo>
                      <a:pt x="10971" y="68569"/>
                    </a:moveTo>
                    <a:cubicBezTo>
                      <a:pt x="13714" y="68569"/>
                      <a:pt x="13714" y="68569"/>
                      <a:pt x="16457" y="68569"/>
                    </a:cubicBezTo>
                    <a:cubicBezTo>
                      <a:pt x="24685" y="68569"/>
                      <a:pt x="32914" y="63084"/>
                      <a:pt x="32914" y="54855"/>
                    </a:cubicBezTo>
                    <a:cubicBezTo>
                      <a:pt x="35656" y="46627"/>
                      <a:pt x="38399" y="35656"/>
                      <a:pt x="46627" y="30171"/>
                    </a:cubicBezTo>
                    <a:cubicBezTo>
                      <a:pt x="52112" y="24685"/>
                      <a:pt x="52112" y="19199"/>
                      <a:pt x="49370" y="10971"/>
                    </a:cubicBezTo>
                    <a:cubicBezTo>
                      <a:pt x="46627" y="5485"/>
                      <a:pt x="41142" y="0"/>
                      <a:pt x="35656" y="0"/>
                    </a:cubicBezTo>
                    <a:cubicBezTo>
                      <a:pt x="30171" y="0"/>
                      <a:pt x="21943" y="2743"/>
                      <a:pt x="19200" y="8228"/>
                    </a:cubicBezTo>
                    <a:cubicBezTo>
                      <a:pt x="10971" y="19199"/>
                      <a:pt x="2743" y="32913"/>
                      <a:pt x="0" y="49370"/>
                    </a:cubicBezTo>
                    <a:cubicBezTo>
                      <a:pt x="0" y="54855"/>
                      <a:pt x="0" y="60341"/>
                      <a:pt x="2743" y="63084"/>
                    </a:cubicBezTo>
                    <a:cubicBezTo>
                      <a:pt x="2743" y="65826"/>
                      <a:pt x="8229" y="68569"/>
                      <a:pt x="10971" y="68569"/>
                    </a:cubicBezTo>
                    <a:lnTo>
                      <a:pt x="10971" y="68569"/>
                    </a:lnTo>
                    <a:close/>
                  </a:path>
                </a:pathLst>
              </a:custGeom>
              <a:solidFill>
                <a:srgbClr val="000000"/>
              </a:solidFill>
              <a:ln w="27426" cap="flat">
                <a:noFill/>
                <a:prstDash val="solid"/>
                <a:miter/>
              </a:ln>
            </p:spPr>
            <p:txBody>
              <a:bodyPr rtlCol="0" anchor="ctr"/>
              <a:lstStyle/>
              <a:p>
                <a:endParaRPr lang="en-US"/>
              </a:p>
            </p:txBody>
          </p:sp>
          <p:sp>
            <p:nvSpPr>
              <p:cNvPr id="28" name="Freeform 1433">
                <a:extLst>
                  <a:ext uri="{FF2B5EF4-FFF2-40B4-BE49-F238E27FC236}">
                    <a16:creationId xmlns:a16="http://schemas.microsoft.com/office/drawing/2014/main" id="{2F745949-2784-F4B5-8119-0919B44B9781}"/>
                  </a:ext>
                </a:extLst>
              </p:cNvPr>
              <p:cNvSpPr/>
              <p:nvPr/>
            </p:nvSpPr>
            <p:spPr>
              <a:xfrm>
                <a:off x="9263976" y="3005110"/>
                <a:ext cx="74054" cy="38398"/>
              </a:xfrm>
              <a:custGeom>
                <a:avLst/>
                <a:gdLst>
                  <a:gd name="connsiteX0" fmla="*/ 52112 w 74054"/>
                  <a:gd name="connsiteY0" fmla="*/ 0 h 38398"/>
                  <a:gd name="connsiteX1" fmla="*/ 41142 w 74054"/>
                  <a:gd name="connsiteY1" fmla="*/ 0 h 38398"/>
                  <a:gd name="connsiteX2" fmla="*/ 19199 w 74054"/>
                  <a:gd name="connsiteY2" fmla="*/ 0 h 38398"/>
                  <a:gd name="connsiteX3" fmla="*/ 0 w 74054"/>
                  <a:gd name="connsiteY3" fmla="*/ 19199 h 38398"/>
                  <a:gd name="connsiteX4" fmla="*/ 19199 w 74054"/>
                  <a:gd name="connsiteY4" fmla="*/ 38399 h 38398"/>
                  <a:gd name="connsiteX5" fmla="*/ 41142 w 74054"/>
                  <a:gd name="connsiteY5" fmla="*/ 38399 h 38398"/>
                  <a:gd name="connsiteX6" fmla="*/ 57597 w 74054"/>
                  <a:gd name="connsiteY6" fmla="*/ 38399 h 38398"/>
                  <a:gd name="connsiteX7" fmla="*/ 74054 w 74054"/>
                  <a:gd name="connsiteY7" fmla="*/ 16456 h 38398"/>
                  <a:gd name="connsiteX8" fmla="*/ 52112 w 74054"/>
                  <a:gd name="connsiteY8" fmla="*/ 0 h 38398"/>
                  <a:gd name="connsiteX9" fmla="*/ 52112 w 74054"/>
                  <a:gd name="connsiteY9"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054" h="38398">
                    <a:moveTo>
                      <a:pt x="52112" y="0"/>
                    </a:moveTo>
                    <a:cubicBezTo>
                      <a:pt x="49369" y="0"/>
                      <a:pt x="43884" y="0"/>
                      <a:pt x="41142" y="0"/>
                    </a:cubicBezTo>
                    <a:lnTo>
                      <a:pt x="19199" y="0"/>
                    </a:lnTo>
                    <a:cubicBezTo>
                      <a:pt x="8228" y="0"/>
                      <a:pt x="0" y="8228"/>
                      <a:pt x="0" y="19199"/>
                    </a:cubicBezTo>
                    <a:cubicBezTo>
                      <a:pt x="0" y="30170"/>
                      <a:pt x="8228" y="38399"/>
                      <a:pt x="19199" y="38399"/>
                    </a:cubicBezTo>
                    <a:lnTo>
                      <a:pt x="41142" y="38399"/>
                    </a:lnTo>
                    <a:cubicBezTo>
                      <a:pt x="46627" y="38399"/>
                      <a:pt x="52112" y="38399"/>
                      <a:pt x="57597" y="38399"/>
                    </a:cubicBezTo>
                    <a:cubicBezTo>
                      <a:pt x="68569" y="35656"/>
                      <a:pt x="74054" y="27428"/>
                      <a:pt x="74054" y="16456"/>
                    </a:cubicBezTo>
                    <a:cubicBezTo>
                      <a:pt x="71311" y="5485"/>
                      <a:pt x="63083" y="0"/>
                      <a:pt x="52112" y="0"/>
                    </a:cubicBezTo>
                    <a:lnTo>
                      <a:pt x="52112" y="0"/>
                    </a:lnTo>
                    <a:close/>
                  </a:path>
                </a:pathLst>
              </a:custGeom>
              <a:solidFill>
                <a:srgbClr val="000000"/>
              </a:solidFill>
              <a:ln w="27426" cap="flat">
                <a:noFill/>
                <a:prstDash val="solid"/>
                <a:miter/>
              </a:ln>
            </p:spPr>
            <p:txBody>
              <a:bodyPr rtlCol="0" anchor="ctr"/>
              <a:lstStyle/>
              <a:p>
                <a:endParaRPr lang="en-US"/>
              </a:p>
            </p:txBody>
          </p:sp>
          <p:sp>
            <p:nvSpPr>
              <p:cNvPr id="29" name="Freeform 1434">
                <a:extLst>
                  <a:ext uri="{FF2B5EF4-FFF2-40B4-BE49-F238E27FC236}">
                    <a16:creationId xmlns:a16="http://schemas.microsoft.com/office/drawing/2014/main" id="{1D27E82E-F60C-86ED-3C14-165CE19E6BB2}"/>
                  </a:ext>
                </a:extLst>
              </p:cNvPr>
              <p:cNvSpPr/>
              <p:nvPr/>
            </p:nvSpPr>
            <p:spPr>
              <a:xfrm>
                <a:off x="9274947" y="2788432"/>
                <a:ext cx="74767" cy="41141"/>
              </a:xfrm>
              <a:custGeom>
                <a:avLst/>
                <a:gdLst>
                  <a:gd name="connsiteX0" fmla="*/ 63083 w 74767"/>
                  <a:gd name="connsiteY0" fmla="*/ 5485 h 41141"/>
                  <a:gd name="connsiteX1" fmla="*/ 24685 w 74767"/>
                  <a:gd name="connsiteY1" fmla="*/ 0 h 41141"/>
                  <a:gd name="connsiteX2" fmla="*/ 19199 w 74767"/>
                  <a:gd name="connsiteY2" fmla="*/ 0 h 41141"/>
                  <a:gd name="connsiteX3" fmla="*/ 0 w 74767"/>
                  <a:gd name="connsiteY3" fmla="*/ 19199 h 41141"/>
                  <a:gd name="connsiteX4" fmla="*/ 19199 w 74767"/>
                  <a:gd name="connsiteY4" fmla="*/ 38399 h 41141"/>
                  <a:gd name="connsiteX5" fmla="*/ 24685 w 74767"/>
                  <a:gd name="connsiteY5" fmla="*/ 38399 h 41141"/>
                  <a:gd name="connsiteX6" fmla="*/ 52112 w 74767"/>
                  <a:gd name="connsiteY6" fmla="*/ 41141 h 41141"/>
                  <a:gd name="connsiteX7" fmla="*/ 57598 w 74767"/>
                  <a:gd name="connsiteY7" fmla="*/ 41141 h 41141"/>
                  <a:gd name="connsiteX8" fmla="*/ 74054 w 74767"/>
                  <a:gd name="connsiteY8" fmla="*/ 24685 h 41141"/>
                  <a:gd name="connsiteX9" fmla="*/ 63083 w 74767"/>
                  <a:gd name="connsiteY9" fmla="*/ 5485 h 41141"/>
                  <a:gd name="connsiteX10" fmla="*/ 63083 w 74767"/>
                  <a:gd name="connsiteY10" fmla="*/ 5485 h 4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767" h="41141">
                    <a:moveTo>
                      <a:pt x="63083" y="5485"/>
                    </a:moveTo>
                    <a:cubicBezTo>
                      <a:pt x="52112" y="2743"/>
                      <a:pt x="38399" y="0"/>
                      <a:pt x="24685" y="0"/>
                    </a:cubicBezTo>
                    <a:lnTo>
                      <a:pt x="19199" y="0"/>
                    </a:lnTo>
                    <a:cubicBezTo>
                      <a:pt x="8228" y="0"/>
                      <a:pt x="0" y="8228"/>
                      <a:pt x="0" y="19199"/>
                    </a:cubicBezTo>
                    <a:cubicBezTo>
                      <a:pt x="0" y="30171"/>
                      <a:pt x="8228" y="38399"/>
                      <a:pt x="19199" y="38399"/>
                    </a:cubicBezTo>
                    <a:lnTo>
                      <a:pt x="24685" y="38399"/>
                    </a:lnTo>
                    <a:cubicBezTo>
                      <a:pt x="32913" y="38399"/>
                      <a:pt x="43884" y="38399"/>
                      <a:pt x="52112" y="41141"/>
                    </a:cubicBezTo>
                    <a:cubicBezTo>
                      <a:pt x="54855" y="41141"/>
                      <a:pt x="54855" y="41141"/>
                      <a:pt x="57598" y="41141"/>
                    </a:cubicBezTo>
                    <a:cubicBezTo>
                      <a:pt x="65826" y="41141"/>
                      <a:pt x="74054" y="32913"/>
                      <a:pt x="74054" y="24685"/>
                    </a:cubicBezTo>
                    <a:cubicBezTo>
                      <a:pt x="76797" y="16457"/>
                      <a:pt x="71312" y="8228"/>
                      <a:pt x="63083" y="5485"/>
                    </a:cubicBezTo>
                    <a:lnTo>
                      <a:pt x="63083" y="5485"/>
                    </a:lnTo>
                    <a:close/>
                  </a:path>
                </a:pathLst>
              </a:custGeom>
              <a:solidFill>
                <a:srgbClr val="000000"/>
              </a:solidFill>
              <a:ln w="27426" cap="flat">
                <a:noFill/>
                <a:prstDash val="solid"/>
                <a:miter/>
              </a:ln>
            </p:spPr>
            <p:txBody>
              <a:bodyPr rtlCol="0" anchor="ctr"/>
              <a:lstStyle/>
              <a:p>
                <a:endParaRPr lang="en-US"/>
              </a:p>
            </p:txBody>
          </p:sp>
          <p:sp>
            <p:nvSpPr>
              <p:cNvPr id="30" name="Freeform 1435">
                <a:extLst>
                  <a:ext uri="{FF2B5EF4-FFF2-40B4-BE49-F238E27FC236}">
                    <a16:creationId xmlns:a16="http://schemas.microsoft.com/office/drawing/2014/main" id="{8BF8A01D-03B9-7D2B-36E6-60A13AEABDF9}"/>
                  </a:ext>
                </a:extLst>
              </p:cNvPr>
              <p:cNvSpPr/>
              <p:nvPr/>
            </p:nvSpPr>
            <p:spPr>
              <a:xfrm>
                <a:off x="923929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solidFill>
                <a:srgbClr val="000000"/>
              </a:solidFill>
              <a:ln w="27426" cap="flat">
                <a:noFill/>
                <a:prstDash val="solid"/>
                <a:miter/>
              </a:ln>
            </p:spPr>
            <p:txBody>
              <a:bodyPr rtlCol="0" anchor="ctr"/>
              <a:lstStyle/>
              <a:p>
                <a:endParaRPr lang="en-US"/>
              </a:p>
            </p:txBody>
          </p:sp>
          <p:sp>
            <p:nvSpPr>
              <p:cNvPr id="31" name="Freeform 1436">
                <a:extLst>
                  <a:ext uri="{FF2B5EF4-FFF2-40B4-BE49-F238E27FC236}">
                    <a16:creationId xmlns:a16="http://schemas.microsoft.com/office/drawing/2014/main" id="{F8FD5FF2-D275-D304-CE9B-B41FBF025487}"/>
                  </a:ext>
                </a:extLst>
              </p:cNvPr>
              <p:cNvSpPr/>
              <p:nvPr/>
            </p:nvSpPr>
            <p:spPr>
              <a:xfrm>
                <a:off x="9365458" y="2940998"/>
                <a:ext cx="55883" cy="67930"/>
              </a:xfrm>
              <a:custGeom>
                <a:avLst/>
                <a:gdLst>
                  <a:gd name="connsiteX0" fmla="*/ 46627 w 55883"/>
                  <a:gd name="connsiteY0" fmla="*/ 1029 h 67930"/>
                  <a:gd name="connsiteX1" fmla="*/ 21943 w 55883"/>
                  <a:gd name="connsiteY1" fmla="*/ 9257 h 67930"/>
                  <a:gd name="connsiteX2" fmla="*/ 5486 w 55883"/>
                  <a:gd name="connsiteY2" fmla="*/ 33942 h 67930"/>
                  <a:gd name="connsiteX3" fmla="*/ 0 w 55883"/>
                  <a:gd name="connsiteY3" fmla="*/ 53141 h 67930"/>
                  <a:gd name="connsiteX4" fmla="*/ 13714 w 55883"/>
                  <a:gd name="connsiteY4" fmla="*/ 66855 h 67930"/>
                  <a:gd name="connsiteX5" fmla="*/ 30171 w 55883"/>
                  <a:gd name="connsiteY5" fmla="*/ 61369 h 67930"/>
                  <a:gd name="connsiteX6" fmla="*/ 54855 w 55883"/>
                  <a:gd name="connsiteY6" fmla="*/ 25713 h 67930"/>
                  <a:gd name="connsiteX7" fmla="*/ 46627 w 55883"/>
                  <a:gd name="connsiteY7" fmla="*/ 1029 h 67930"/>
                  <a:gd name="connsiteX8" fmla="*/ 46627 w 55883"/>
                  <a:gd name="connsiteY8" fmla="*/ 1029 h 6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3" h="67930">
                    <a:moveTo>
                      <a:pt x="46627" y="1029"/>
                    </a:moveTo>
                    <a:cubicBezTo>
                      <a:pt x="38399" y="-1714"/>
                      <a:pt x="27428" y="1029"/>
                      <a:pt x="21943" y="9257"/>
                    </a:cubicBezTo>
                    <a:cubicBezTo>
                      <a:pt x="19200" y="17485"/>
                      <a:pt x="10971" y="28456"/>
                      <a:pt x="5486" y="33942"/>
                    </a:cubicBezTo>
                    <a:cubicBezTo>
                      <a:pt x="0" y="39427"/>
                      <a:pt x="0" y="44913"/>
                      <a:pt x="0" y="53141"/>
                    </a:cubicBezTo>
                    <a:cubicBezTo>
                      <a:pt x="2743" y="58626"/>
                      <a:pt x="8229" y="64112"/>
                      <a:pt x="13714" y="66855"/>
                    </a:cubicBezTo>
                    <a:cubicBezTo>
                      <a:pt x="19200" y="69598"/>
                      <a:pt x="27428" y="66855"/>
                      <a:pt x="30171" y="61369"/>
                    </a:cubicBezTo>
                    <a:cubicBezTo>
                      <a:pt x="41142" y="50398"/>
                      <a:pt x="46627" y="39427"/>
                      <a:pt x="54855" y="25713"/>
                    </a:cubicBezTo>
                    <a:cubicBezTo>
                      <a:pt x="57598" y="14742"/>
                      <a:pt x="54855" y="6514"/>
                      <a:pt x="46627" y="1029"/>
                    </a:cubicBezTo>
                    <a:lnTo>
                      <a:pt x="46627" y="1029"/>
                    </a:lnTo>
                    <a:close/>
                  </a:path>
                </a:pathLst>
              </a:custGeom>
              <a:solidFill>
                <a:srgbClr val="000000"/>
              </a:solidFill>
              <a:ln w="27426" cap="flat">
                <a:noFill/>
                <a:prstDash val="solid"/>
                <a:miter/>
              </a:ln>
            </p:spPr>
            <p:txBody>
              <a:bodyPr rtlCol="0" anchor="ctr"/>
              <a:lstStyle/>
              <a:p>
                <a:endParaRPr lang="en-US"/>
              </a:p>
            </p:txBody>
          </p:sp>
          <p:sp>
            <p:nvSpPr>
              <p:cNvPr id="32" name="Freeform 1437">
                <a:extLst>
                  <a:ext uri="{FF2B5EF4-FFF2-40B4-BE49-F238E27FC236}">
                    <a16:creationId xmlns:a16="http://schemas.microsoft.com/office/drawing/2014/main" id="{822DAC92-827D-027D-2392-F9BDF5F917E0}"/>
                  </a:ext>
                </a:extLst>
              </p:cNvPr>
              <p:cNvSpPr/>
              <p:nvPr/>
            </p:nvSpPr>
            <p:spPr>
              <a:xfrm>
                <a:off x="9458026" y="2569011"/>
                <a:ext cx="52798" cy="69254"/>
              </a:xfrm>
              <a:custGeom>
                <a:avLst/>
                <a:gdLst>
                  <a:gd name="connsiteX0" fmla="*/ 41827 w 52798"/>
                  <a:gd name="connsiteY0" fmla="*/ 0 h 69254"/>
                  <a:gd name="connsiteX1" fmla="*/ 28113 w 52798"/>
                  <a:gd name="connsiteY1" fmla="*/ 2743 h 69254"/>
                  <a:gd name="connsiteX2" fmla="*/ 19885 w 52798"/>
                  <a:gd name="connsiteY2" fmla="*/ 13714 h 69254"/>
                  <a:gd name="connsiteX3" fmla="*/ 6171 w 52798"/>
                  <a:gd name="connsiteY3" fmla="*/ 38399 h 69254"/>
                  <a:gd name="connsiteX4" fmla="*/ 6171 w 52798"/>
                  <a:gd name="connsiteY4" fmla="*/ 63084 h 69254"/>
                  <a:gd name="connsiteX5" fmla="*/ 30856 w 52798"/>
                  <a:gd name="connsiteY5" fmla="*/ 63084 h 69254"/>
                  <a:gd name="connsiteX6" fmla="*/ 52798 w 52798"/>
                  <a:gd name="connsiteY6" fmla="*/ 24685 h 69254"/>
                  <a:gd name="connsiteX7" fmla="*/ 50055 w 52798"/>
                  <a:gd name="connsiteY7" fmla="*/ 10971 h 69254"/>
                  <a:gd name="connsiteX8" fmla="*/ 41827 w 52798"/>
                  <a:gd name="connsiteY8" fmla="*/ 0 h 69254"/>
                  <a:gd name="connsiteX9" fmla="*/ 41827 w 52798"/>
                  <a:gd name="connsiteY9" fmla="*/ 0 h 6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98" h="69254">
                    <a:moveTo>
                      <a:pt x="41827" y="0"/>
                    </a:moveTo>
                    <a:cubicBezTo>
                      <a:pt x="36342" y="0"/>
                      <a:pt x="30856" y="0"/>
                      <a:pt x="28113" y="2743"/>
                    </a:cubicBezTo>
                    <a:cubicBezTo>
                      <a:pt x="22628" y="5485"/>
                      <a:pt x="19885" y="8228"/>
                      <a:pt x="19885" y="13714"/>
                    </a:cubicBezTo>
                    <a:cubicBezTo>
                      <a:pt x="17142" y="21942"/>
                      <a:pt x="11657" y="30171"/>
                      <a:pt x="6171" y="38399"/>
                    </a:cubicBezTo>
                    <a:cubicBezTo>
                      <a:pt x="-2057" y="46627"/>
                      <a:pt x="-2057" y="57598"/>
                      <a:pt x="6171" y="63084"/>
                    </a:cubicBezTo>
                    <a:cubicBezTo>
                      <a:pt x="14399" y="71312"/>
                      <a:pt x="25371" y="71312"/>
                      <a:pt x="30856" y="63084"/>
                    </a:cubicBezTo>
                    <a:cubicBezTo>
                      <a:pt x="41827" y="52113"/>
                      <a:pt x="50055" y="38399"/>
                      <a:pt x="52798" y="24685"/>
                    </a:cubicBezTo>
                    <a:cubicBezTo>
                      <a:pt x="52798" y="19199"/>
                      <a:pt x="52798" y="13714"/>
                      <a:pt x="50055" y="10971"/>
                    </a:cubicBezTo>
                    <a:cubicBezTo>
                      <a:pt x="50055" y="5485"/>
                      <a:pt x="47312" y="2743"/>
                      <a:pt x="41827" y="0"/>
                    </a:cubicBezTo>
                    <a:lnTo>
                      <a:pt x="41827" y="0"/>
                    </a:lnTo>
                    <a:close/>
                  </a:path>
                </a:pathLst>
              </a:custGeom>
              <a:solidFill>
                <a:srgbClr val="000000"/>
              </a:solidFill>
              <a:ln w="27426" cap="flat">
                <a:noFill/>
                <a:prstDash val="solid"/>
                <a:miter/>
              </a:ln>
            </p:spPr>
            <p:txBody>
              <a:bodyPr rtlCol="0" anchor="ctr"/>
              <a:lstStyle/>
              <a:p>
                <a:endParaRPr lang="en-US"/>
              </a:p>
            </p:txBody>
          </p:sp>
          <p:sp>
            <p:nvSpPr>
              <p:cNvPr id="33" name="Freeform 1438">
                <a:extLst>
                  <a:ext uri="{FF2B5EF4-FFF2-40B4-BE49-F238E27FC236}">
                    <a16:creationId xmlns:a16="http://schemas.microsoft.com/office/drawing/2014/main" id="{4703951A-9395-8645-73B5-157C127D409D}"/>
                  </a:ext>
                </a:extLst>
              </p:cNvPr>
              <p:cNvSpPr/>
              <p:nvPr/>
            </p:nvSpPr>
            <p:spPr>
              <a:xfrm>
                <a:off x="9430571" y="2480529"/>
                <a:ext cx="65599" cy="55568"/>
              </a:xfrm>
              <a:custGeom>
                <a:avLst/>
                <a:gdLst>
                  <a:gd name="connsiteX0" fmla="*/ 47341 w 65599"/>
                  <a:gd name="connsiteY0" fmla="*/ 55569 h 55568"/>
                  <a:gd name="connsiteX1" fmla="*/ 63797 w 65599"/>
                  <a:gd name="connsiteY1" fmla="*/ 44598 h 55568"/>
                  <a:gd name="connsiteX2" fmla="*/ 61054 w 65599"/>
                  <a:gd name="connsiteY2" fmla="*/ 25398 h 55568"/>
                  <a:gd name="connsiteX3" fmla="*/ 22656 w 65599"/>
                  <a:gd name="connsiteY3" fmla="*/ 714 h 55568"/>
                  <a:gd name="connsiteX4" fmla="*/ 713 w 65599"/>
                  <a:gd name="connsiteY4" fmla="*/ 11684 h 55568"/>
                  <a:gd name="connsiteX5" fmla="*/ 11685 w 65599"/>
                  <a:gd name="connsiteY5" fmla="*/ 33627 h 55568"/>
                  <a:gd name="connsiteX6" fmla="*/ 33627 w 65599"/>
                  <a:gd name="connsiteY6" fmla="*/ 47340 h 55568"/>
                  <a:gd name="connsiteX7" fmla="*/ 47341 w 65599"/>
                  <a:gd name="connsiteY7" fmla="*/ 55569 h 55568"/>
                  <a:gd name="connsiteX8" fmla="*/ 47341 w 65599"/>
                  <a:gd name="connsiteY8" fmla="*/ 55569 h 5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99" h="55568">
                    <a:moveTo>
                      <a:pt x="47341" y="55569"/>
                    </a:moveTo>
                    <a:cubicBezTo>
                      <a:pt x="55569" y="55569"/>
                      <a:pt x="61054" y="50083"/>
                      <a:pt x="63797" y="44598"/>
                    </a:cubicBezTo>
                    <a:cubicBezTo>
                      <a:pt x="66540" y="39112"/>
                      <a:pt x="66540" y="30884"/>
                      <a:pt x="61054" y="25398"/>
                    </a:cubicBezTo>
                    <a:cubicBezTo>
                      <a:pt x="50084" y="14427"/>
                      <a:pt x="36370" y="6199"/>
                      <a:pt x="22656" y="714"/>
                    </a:cubicBezTo>
                    <a:cubicBezTo>
                      <a:pt x="14427" y="-2029"/>
                      <a:pt x="3456" y="3456"/>
                      <a:pt x="713" y="11684"/>
                    </a:cubicBezTo>
                    <a:cubicBezTo>
                      <a:pt x="-2029" y="19913"/>
                      <a:pt x="3456" y="30884"/>
                      <a:pt x="11685" y="33627"/>
                    </a:cubicBezTo>
                    <a:cubicBezTo>
                      <a:pt x="19913" y="36370"/>
                      <a:pt x="28141" y="41855"/>
                      <a:pt x="33627" y="47340"/>
                    </a:cubicBezTo>
                    <a:cubicBezTo>
                      <a:pt x="39113" y="52826"/>
                      <a:pt x="41855" y="55569"/>
                      <a:pt x="47341" y="55569"/>
                    </a:cubicBezTo>
                    <a:lnTo>
                      <a:pt x="47341" y="55569"/>
                    </a:lnTo>
                    <a:close/>
                  </a:path>
                </a:pathLst>
              </a:custGeom>
              <a:solidFill>
                <a:srgbClr val="000000"/>
              </a:solidFill>
              <a:ln w="27426" cap="flat">
                <a:noFill/>
                <a:prstDash val="solid"/>
                <a:miter/>
              </a:ln>
            </p:spPr>
            <p:txBody>
              <a:bodyPr rtlCol="0" anchor="ctr"/>
              <a:lstStyle/>
              <a:p>
                <a:endParaRPr lang="en-US"/>
              </a:p>
            </p:txBody>
          </p:sp>
          <p:sp>
            <p:nvSpPr>
              <p:cNvPr id="34" name="Freeform 1439">
                <a:extLst>
                  <a:ext uri="{FF2B5EF4-FFF2-40B4-BE49-F238E27FC236}">
                    <a16:creationId xmlns:a16="http://schemas.microsoft.com/office/drawing/2014/main" id="{9202668A-6848-E88C-0E15-5A38EFDA0CCD}"/>
                  </a:ext>
                </a:extLst>
              </p:cNvPr>
              <p:cNvSpPr/>
              <p:nvPr/>
            </p:nvSpPr>
            <p:spPr>
              <a:xfrm>
                <a:off x="9165236" y="2788432"/>
                <a:ext cx="76797" cy="38398"/>
              </a:xfrm>
              <a:custGeom>
                <a:avLst/>
                <a:gdLst>
                  <a:gd name="connsiteX0" fmla="*/ 57598 w 76797"/>
                  <a:gd name="connsiteY0" fmla="*/ 0 h 38398"/>
                  <a:gd name="connsiteX1" fmla="*/ 19199 w 76797"/>
                  <a:gd name="connsiteY1" fmla="*/ 0 h 38398"/>
                  <a:gd name="connsiteX2" fmla="*/ 0 w 76797"/>
                  <a:gd name="connsiteY2" fmla="*/ 19199 h 38398"/>
                  <a:gd name="connsiteX3" fmla="*/ 19199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199" y="0"/>
                    </a:lnTo>
                    <a:cubicBezTo>
                      <a:pt x="8228" y="0"/>
                      <a:pt x="0" y="8228"/>
                      <a:pt x="0" y="19199"/>
                    </a:cubicBezTo>
                    <a:cubicBezTo>
                      <a:pt x="0" y="30171"/>
                      <a:pt x="8228" y="38399"/>
                      <a:pt x="19199" y="38399"/>
                    </a:cubicBezTo>
                    <a:lnTo>
                      <a:pt x="57598" y="38399"/>
                    </a:lnTo>
                    <a:cubicBezTo>
                      <a:pt x="68569" y="38399"/>
                      <a:pt x="76797" y="30171"/>
                      <a:pt x="76797" y="19199"/>
                    </a:cubicBezTo>
                    <a:cubicBezTo>
                      <a:pt x="74054" y="8228"/>
                      <a:pt x="65826" y="0"/>
                      <a:pt x="57598" y="0"/>
                    </a:cubicBezTo>
                    <a:lnTo>
                      <a:pt x="57598" y="0"/>
                    </a:lnTo>
                    <a:close/>
                  </a:path>
                </a:pathLst>
              </a:custGeom>
              <a:solidFill>
                <a:srgbClr val="000000"/>
              </a:solidFill>
              <a:ln w="27426" cap="flat">
                <a:noFill/>
                <a:prstDash val="solid"/>
                <a:miter/>
              </a:ln>
            </p:spPr>
            <p:txBody>
              <a:bodyPr rtlCol="0" anchor="ctr"/>
              <a:lstStyle/>
              <a:p>
                <a:endParaRPr lang="en-US"/>
              </a:p>
            </p:txBody>
          </p:sp>
          <p:sp>
            <p:nvSpPr>
              <p:cNvPr id="35" name="Freeform 1440">
                <a:extLst>
                  <a:ext uri="{FF2B5EF4-FFF2-40B4-BE49-F238E27FC236}">
                    <a16:creationId xmlns:a16="http://schemas.microsoft.com/office/drawing/2014/main" id="{CE6837FB-72BC-DF46-E875-853616792AB8}"/>
                  </a:ext>
                </a:extLst>
              </p:cNvPr>
              <p:cNvSpPr/>
              <p:nvPr/>
            </p:nvSpPr>
            <p:spPr>
              <a:xfrm>
                <a:off x="9349001" y="262386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5485"/>
                      <a:pt x="68569" y="0"/>
                      <a:pt x="57598" y="0"/>
                    </a:cubicBezTo>
                    <a:lnTo>
                      <a:pt x="57598" y="0"/>
                    </a:lnTo>
                    <a:close/>
                  </a:path>
                </a:pathLst>
              </a:custGeom>
              <a:solidFill>
                <a:srgbClr val="000000"/>
              </a:solidFill>
              <a:ln w="27426" cap="flat">
                <a:noFill/>
                <a:prstDash val="solid"/>
                <a:miter/>
              </a:ln>
            </p:spPr>
            <p:txBody>
              <a:bodyPr rtlCol="0" anchor="ctr"/>
              <a:lstStyle/>
              <a:p>
                <a:endParaRPr lang="en-US"/>
              </a:p>
            </p:txBody>
          </p:sp>
          <p:sp>
            <p:nvSpPr>
              <p:cNvPr id="36" name="Freeform 1441">
                <a:extLst>
                  <a:ext uri="{FF2B5EF4-FFF2-40B4-BE49-F238E27FC236}">
                    <a16:creationId xmlns:a16="http://schemas.microsoft.com/office/drawing/2014/main" id="{A0138FD7-E084-AF09-93AE-7B4D1666C73B}"/>
                  </a:ext>
                </a:extLst>
              </p:cNvPr>
              <p:cNvSpPr/>
              <p:nvPr/>
            </p:nvSpPr>
            <p:spPr>
              <a:xfrm>
                <a:off x="8816904"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4055" y="8228"/>
                      <a:pt x="65826" y="0"/>
                      <a:pt x="57598" y="0"/>
                    </a:cubicBezTo>
                    <a:lnTo>
                      <a:pt x="57598" y="0"/>
                    </a:lnTo>
                    <a:close/>
                  </a:path>
                </a:pathLst>
              </a:custGeom>
              <a:solidFill>
                <a:srgbClr val="000000"/>
              </a:solidFill>
              <a:ln w="27426" cap="flat">
                <a:noFill/>
                <a:prstDash val="solid"/>
                <a:miter/>
              </a:ln>
            </p:spPr>
            <p:txBody>
              <a:bodyPr rtlCol="0" anchor="ctr"/>
              <a:lstStyle/>
              <a:p>
                <a:endParaRPr lang="en-US"/>
              </a:p>
            </p:txBody>
          </p:sp>
          <p:sp>
            <p:nvSpPr>
              <p:cNvPr id="37" name="Freeform 1442">
                <a:extLst>
                  <a:ext uri="{FF2B5EF4-FFF2-40B4-BE49-F238E27FC236}">
                    <a16:creationId xmlns:a16="http://schemas.microsoft.com/office/drawing/2014/main" id="{280F0793-4439-53CC-2C84-03A0377D6C2A}"/>
                  </a:ext>
                </a:extLst>
              </p:cNvPr>
              <p:cNvSpPr/>
              <p:nvPr/>
            </p:nvSpPr>
            <p:spPr>
              <a:xfrm>
                <a:off x="9373575" y="2834948"/>
                <a:ext cx="54966" cy="69756"/>
              </a:xfrm>
              <a:custGeom>
                <a:avLst/>
                <a:gdLst>
                  <a:gd name="connsiteX0" fmla="*/ 33024 w 54966"/>
                  <a:gd name="connsiteY0" fmla="*/ 8339 h 69756"/>
                  <a:gd name="connsiteX1" fmla="*/ 8339 w 54966"/>
                  <a:gd name="connsiteY1" fmla="*/ 2854 h 69756"/>
                  <a:gd name="connsiteX2" fmla="*/ 2853 w 54966"/>
                  <a:gd name="connsiteY2" fmla="*/ 27539 h 69756"/>
                  <a:gd name="connsiteX3" fmla="*/ 16567 w 54966"/>
                  <a:gd name="connsiteY3" fmla="*/ 54966 h 69756"/>
                  <a:gd name="connsiteX4" fmla="*/ 30281 w 54966"/>
                  <a:gd name="connsiteY4" fmla="*/ 68680 h 69756"/>
                  <a:gd name="connsiteX5" fmla="*/ 49481 w 54966"/>
                  <a:gd name="connsiteY5" fmla="*/ 63195 h 69756"/>
                  <a:gd name="connsiteX6" fmla="*/ 54967 w 54966"/>
                  <a:gd name="connsiteY6" fmla="*/ 43995 h 69756"/>
                  <a:gd name="connsiteX7" fmla="*/ 33024 w 54966"/>
                  <a:gd name="connsiteY7" fmla="*/ 8339 h 69756"/>
                  <a:gd name="connsiteX8" fmla="*/ 33024 w 54966"/>
                  <a:gd name="connsiteY8" fmla="*/ 8339 h 6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66" h="69756">
                    <a:moveTo>
                      <a:pt x="33024" y="8339"/>
                    </a:moveTo>
                    <a:cubicBezTo>
                      <a:pt x="27539" y="111"/>
                      <a:pt x="16567" y="-2632"/>
                      <a:pt x="8339" y="2854"/>
                    </a:cubicBezTo>
                    <a:cubicBezTo>
                      <a:pt x="111" y="8339"/>
                      <a:pt x="-2632" y="19311"/>
                      <a:pt x="2853" y="27539"/>
                    </a:cubicBezTo>
                    <a:cubicBezTo>
                      <a:pt x="8339" y="35767"/>
                      <a:pt x="13825" y="43995"/>
                      <a:pt x="16567" y="54966"/>
                    </a:cubicBezTo>
                    <a:cubicBezTo>
                      <a:pt x="19310" y="60452"/>
                      <a:pt x="22053" y="65938"/>
                      <a:pt x="30281" y="68680"/>
                    </a:cubicBezTo>
                    <a:cubicBezTo>
                      <a:pt x="35767" y="71423"/>
                      <a:pt x="43995" y="68680"/>
                      <a:pt x="49481" y="63195"/>
                    </a:cubicBezTo>
                    <a:cubicBezTo>
                      <a:pt x="54967" y="57709"/>
                      <a:pt x="54967" y="52224"/>
                      <a:pt x="54967" y="43995"/>
                    </a:cubicBezTo>
                    <a:cubicBezTo>
                      <a:pt x="49481" y="33024"/>
                      <a:pt x="41253" y="19311"/>
                      <a:pt x="33024" y="8339"/>
                    </a:cubicBezTo>
                    <a:lnTo>
                      <a:pt x="33024" y="8339"/>
                    </a:lnTo>
                    <a:close/>
                  </a:path>
                </a:pathLst>
              </a:custGeom>
              <a:solidFill>
                <a:srgbClr val="000000"/>
              </a:solidFill>
              <a:ln w="27426" cap="flat">
                <a:noFill/>
                <a:prstDash val="solid"/>
                <a:miter/>
              </a:ln>
            </p:spPr>
            <p:txBody>
              <a:bodyPr rtlCol="0" anchor="ctr"/>
              <a:lstStyle/>
              <a:p>
                <a:endParaRPr lang="en-US"/>
              </a:p>
            </p:txBody>
          </p:sp>
          <p:sp>
            <p:nvSpPr>
              <p:cNvPr id="38" name="Freeform 1443">
                <a:extLst>
                  <a:ext uri="{FF2B5EF4-FFF2-40B4-BE49-F238E27FC236}">
                    <a16:creationId xmlns:a16="http://schemas.microsoft.com/office/drawing/2014/main" id="{19BA449A-5656-FA3E-60DF-D775B3EB31B4}"/>
                  </a:ext>
                </a:extLst>
              </p:cNvPr>
              <p:cNvSpPr/>
              <p:nvPr/>
            </p:nvSpPr>
            <p:spPr>
              <a:xfrm>
                <a:off x="8955705" y="2762667"/>
                <a:ext cx="64877" cy="56964"/>
              </a:xfrm>
              <a:custGeom>
                <a:avLst/>
                <a:gdLst>
                  <a:gd name="connsiteX0" fmla="*/ 53193 w 64877"/>
                  <a:gd name="connsiteY0" fmla="*/ 23023 h 56964"/>
                  <a:gd name="connsiteX1" fmla="*/ 31251 w 64877"/>
                  <a:gd name="connsiteY1" fmla="*/ 6566 h 56964"/>
                  <a:gd name="connsiteX2" fmla="*/ 6566 w 64877"/>
                  <a:gd name="connsiteY2" fmla="*/ 3823 h 56964"/>
                  <a:gd name="connsiteX3" fmla="*/ 3823 w 64877"/>
                  <a:gd name="connsiteY3" fmla="*/ 28508 h 56964"/>
                  <a:gd name="connsiteX4" fmla="*/ 39479 w 64877"/>
                  <a:gd name="connsiteY4" fmla="*/ 55936 h 56964"/>
                  <a:gd name="connsiteX5" fmla="*/ 64164 w 64877"/>
                  <a:gd name="connsiteY5" fmla="*/ 47707 h 56964"/>
                  <a:gd name="connsiteX6" fmla="*/ 53193 w 64877"/>
                  <a:gd name="connsiteY6" fmla="*/ 23023 h 56964"/>
                  <a:gd name="connsiteX7" fmla="*/ 53193 w 64877"/>
                  <a:gd name="connsiteY7" fmla="*/ 23023 h 5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77" h="56964">
                    <a:moveTo>
                      <a:pt x="53193" y="23023"/>
                    </a:moveTo>
                    <a:cubicBezTo>
                      <a:pt x="44965" y="17537"/>
                      <a:pt x="36736" y="12051"/>
                      <a:pt x="31251" y="6566"/>
                    </a:cubicBezTo>
                    <a:cubicBezTo>
                      <a:pt x="25765" y="-1662"/>
                      <a:pt x="14794" y="-1662"/>
                      <a:pt x="6566" y="3823"/>
                    </a:cubicBezTo>
                    <a:cubicBezTo>
                      <a:pt x="-1663" y="9309"/>
                      <a:pt x="-1663" y="20280"/>
                      <a:pt x="3823" y="28508"/>
                    </a:cubicBezTo>
                    <a:cubicBezTo>
                      <a:pt x="12051" y="39479"/>
                      <a:pt x="25765" y="50450"/>
                      <a:pt x="39479" y="55936"/>
                    </a:cubicBezTo>
                    <a:cubicBezTo>
                      <a:pt x="47708" y="58678"/>
                      <a:pt x="58679" y="55936"/>
                      <a:pt x="64164" y="47707"/>
                    </a:cubicBezTo>
                    <a:cubicBezTo>
                      <a:pt x="66907" y="39479"/>
                      <a:pt x="61422" y="28508"/>
                      <a:pt x="53193" y="23023"/>
                    </a:cubicBezTo>
                    <a:lnTo>
                      <a:pt x="53193" y="23023"/>
                    </a:lnTo>
                    <a:close/>
                  </a:path>
                </a:pathLst>
              </a:custGeom>
              <a:solidFill>
                <a:srgbClr val="000000"/>
              </a:solidFill>
              <a:ln w="27426" cap="flat">
                <a:noFill/>
                <a:prstDash val="solid"/>
                <a:miter/>
              </a:ln>
            </p:spPr>
            <p:txBody>
              <a:bodyPr rtlCol="0" anchor="ctr"/>
              <a:lstStyle/>
              <a:p>
                <a:endParaRPr lang="en-US"/>
              </a:p>
            </p:txBody>
          </p:sp>
          <p:sp>
            <p:nvSpPr>
              <p:cNvPr id="39" name="Freeform 1444">
                <a:extLst>
                  <a:ext uri="{FF2B5EF4-FFF2-40B4-BE49-F238E27FC236}">
                    <a16:creationId xmlns:a16="http://schemas.microsoft.com/office/drawing/2014/main" id="{03C84A3B-803A-2791-71C4-53020F5B68DE}"/>
                  </a:ext>
                </a:extLst>
              </p:cNvPr>
              <p:cNvSpPr/>
              <p:nvPr/>
            </p:nvSpPr>
            <p:spPr>
              <a:xfrm>
                <a:off x="8926615"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6798" y="5486"/>
                      <a:pt x="68569" y="0"/>
                      <a:pt x="57598" y="0"/>
                    </a:cubicBezTo>
                    <a:lnTo>
                      <a:pt x="57598" y="0"/>
                    </a:lnTo>
                    <a:close/>
                  </a:path>
                </a:pathLst>
              </a:custGeom>
              <a:solidFill>
                <a:srgbClr val="000000"/>
              </a:solidFill>
              <a:ln w="27426" cap="flat">
                <a:noFill/>
                <a:prstDash val="solid"/>
                <a:miter/>
              </a:ln>
            </p:spPr>
            <p:txBody>
              <a:bodyPr rtlCol="0" anchor="ctr"/>
              <a:lstStyle/>
              <a:p>
                <a:endParaRPr lang="en-US"/>
              </a:p>
            </p:txBody>
          </p:sp>
          <p:sp>
            <p:nvSpPr>
              <p:cNvPr id="40" name="Freeform 1445">
                <a:extLst>
                  <a:ext uri="{FF2B5EF4-FFF2-40B4-BE49-F238E27FC236}">
                    <a16:creationId xmlns:a16="http://schemas.microsoft.com/office/drawing/2014/main" id="{9BD51B66-23F6-2F32-5BE7-0C7E5DE62806}"/>
                  </a:ext>
                </a:extLst>
              </p:cNvPr>
              <p:cNvSpPr/>
              <p:nvPr/>
            </p:nvSpPr>
            <p:spPr>
              <a:xfrm>
                <a:off x="9148779" y="3007853"/>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1"/>
                      <a:pt x="8228" y="38399"/>
                      <a:pt x="19200" y="38399"/>
                    </a:cubicBezTo>
                    <a:lnTo>
                      <a:pt x="57598" y="38399"/>
                    </a:lnTo>
                    <a:cubicBezTo>
                      <a:pt x="68569" y="38399"/>
                      <a:pt x="76797" y="30171"/>
                      <a:pt x="76797" y="19199"/>
                    </a:cubicBezTo>
                    <a:cubicBezTo>
                      <a:pt x="76797" y="8228"/>
                      <a:pt x="68569" y="0"/>
                      <a:pt x="57598" y="0"/>
                    </a:cubicBezTo>
                    <a:lnTo>
                      <a:pt x="57598" y="0"/>
                    </a:lnTo>
                    <a:close/>
                  </a:path>
                </a:pathLst>
              </a:custGeom>
              <a:solidFill>
                <a:srgbClr val="000000"/>
              </a:solidFill>
              <a:ln w="27426" cap="flat">
                <a:noFill/>
                <a:prstDash val="solid"/>
                <a:miter/>
              </a:ln>
            </p:spPr>
            <p:txBody>
              <a:bodyPr rtlCol="0" anchor="ctr"/>
              <a:lstStyle/>
              <a:p>
                <a:endParaRPr lang="en-US"/>
              </a:p>
            </p:txBody>
          </p:sp>
          <p:sp>
            <p:nvSpPr>
              <p:cNvPr id="41" name="Freeform 1446">
                <a:extLst>
                  <a:ext uri="{FF2B5EF4-FFF2-40B4-BE49-F238E27FC236}">
                    <a16:creationId xmlns:a16="http://schemas.microsoft.com/office/drawing/2014/main" id="{82E20374-0327-3936-0EDF-2796FD33C048}"/>
                  </a:ext>
                </a:extLst>
              </p:cNvPr>
              <p:cNvSpPr/>
              <p:nvPr/>
            </p:nvSpPr>
            <p:spPr>
              <a:xfrm>
                <a:off x="9017127" y="2626609"/>
                <a:ext cx="76797" cy="38398"/>
              </a:xfrm>
              <a:custGeom>
                <a:avLst/>
                <a:gdLst>
                  <a:gd name="connsiteX0" fmla="*/ 57597 w 76797"/>
                  <a:gd name="connsiteY0" fmla="*/ 38399 h 38398"/>
                  <a:gd name="connsiteX1" fmla="*/ 76797 w 76797"/>
                  <a:gd name="connsiteY1" fmla="*/ 19199 h 38398"/>
                  <a:gd name="connsiteX2" fmla="*/ 57597 w 76797"/>
                  <a:gd name="connsiteY2" fmla="*/ 0 h 38398"/>
                  <a:gd name="connsiteX3" fmla="*/ 19199 w 76797"/>
                  <a:gd name="connsiteY3" fmla="*/ 0 h 38398"/>
                  <a:gd name="connsiteX4" fmla="*/ 0 w 76797"/>
                  <a:gd name="connsiteY4" fmla="*/ 19199 h 38398"/>
                  <a:gd name="connsiteX5" fmla="*/ 19199 w 76797"/>
                  <a:gd name="connsiteY5" fmla="*/ 38399 h 38398"/>
                  <a:gd name="connsiteX6" fmla="*/ 57597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7" y="38399"/>
                    </a:moveTo>
                    <a:cubicBezTo>
                      <a:pt x="68569" y="38399"/>
                      <a:pt x="76797" y="30170"/>
                      <a:pt x="76797" y="19199"/>
                    </a:cubicBezTo>
                    <a:cubicBezTo>
                      <a:pt x="76797" y="8228"/>
                      <a:pt x="68569" y="0"/>
                      <a:pt x="57597" y="0"/>
                    </a:cubicBezTo>
                    <a:lnTo>
                      <a:pt x="19199" y="0"/>
                    </a:lnTo>
                    <a:cubicBezTo>
                      <a:pt x="8228" y="0"/>
                      <a:pt x="0" y="8228"/>
                      <a:pt x="0" y="19199"/>
                    </a:cubicBezTo>
                    <a:cubicBezTo>
                      <a:pt x="0" y="30170"/>
                      <a:pt x="8228" y="38399"/>
                      <a:pt x="19199" y="38399"/>
                    </a:cubicBezTo>
                    <a:lnTo>
                      <a:pt x="57597" y="38399"/>
                    </a:lnTo>
                    <a:close/>
                  </a:path>
                </a:pathLst>
              </a:custGeom>
              <a:solidFill>
                <a:srgbClr val="000000"/>
              </a:solidFill>
              <a:ln w="27426" cap="flat">
                <a:noFill/>
                <a:prstDash val="solid"/>
                <a:miter/>
              </a:ln>
            </p:spPr>
            <p:txBody>
              <a:bodyPr rtlCol="0" anchor="ctr"/>
              <a:lstStyle/>
              <a:p>
                <a:endParaRPr lang="en-US"/>
              </a:p>
            </p:txBody>
          </p:sp>
          <p:sp>
            <p:nvSpPr>
              <p:cNvPr id="42" name="Freeform 1447">
                <a:extLst>
                  <a:ext uri="{FF2B5EF4-FFF2-40B4-BE49-F238E27FC236}">
                    <a16:creationId xmlns:a16="http://schemas.microsoft.com/office/drawing/2014/main" id="{C7A33D85-29CE-D72F-7BF5-E536437E8A06}"/>
                  </a:ext>
                </a:extLst>
              </p:cNvPr>
              <p:cNvSpPr/>
              <p:nvPr/>
            </p:nvSpPr>
            <p:spPr>
              <a:xfrm>
                <a:off x="912958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solidFill>
                <a:srgbClr val="000000"/>
              </a:solidFill>
              <a:ln w="27426" cap="flat">
                <a:noFill/>
                <a:prstDash val="solid"/>
                <a:miter/>
              </a:ln>
            </p:spPr>
            <p:txBody>
              <a:bodyPr rtlCol="0" anchor="ctr"/>
              <a:lstStyle/>
              <a:p>
                <a:endParaRPr lang="en-US"/>
              </a:p>
            </p:txBody>
          </p:sp>
          <p:sp>
            <p:nvSpPr>
              <p:cNvPr id="43" name="Freeform 1448">
                <a:extLst>
                  <a:ext uri="{FF2B5EF4-FFF2-40B4-BE49-F238E27FC236}">
                    <a16:creationId xmlns:a16="http://schemas.microsoft.com/office/drawing/2014/main" id="{5875D95E-2D92-645B-6400-2CB33F66A8B4}"/>
                  </a:ext>
                </a:extLst>
              </p:cNvPr>
              <p:cNvSpPr/>
              <p:nvPr/>
            </p:nvSpPr>
            <p:spPr>
              <a:xfrm>
                <a:off x="9052782" y="2791175"/>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solidFill>
                <a:srgbClr val="000000"/>
              </a:solidFill>
              <a:ln w="27426" cap="flat">
                <a:noFill/>
                <a:prstDash val="solid"/>
                <a:miter/>
              </a:ln>
            </p:spPr>
            <p:txBody>
              <a:bodyPr rtlCol="0" anchor="ctr"/>
              <a:lstStyle/>
              <a:p>
                <a:endParaRPr lang="en-US"/>
              </a:p>
            </p:txBody>
          </p:sp>
          <p:sp>
            <p:nvSpPr>
              <p:cNvPr id="44" name="Freeform 1449">
                <a:extLst>
                  <a:ext uri="{FF2B5EF4-FFF2-40B4-BE49-F238E27FC236}">
                    <a16:creationId xmlns:a16="http://schemas.microsoft.com/office/drawing/2014/main" id="{B5733D10-BC2A-FFD1-FCB5-31594C76CEC7}"/>
                  </a:ext>
                </a:extLst>
              </p:cNvPr>
              <p:cNvSpPr/>
              <p:nvPr/>
            </p:nvSpPr>
            <p:spPr>
              <a:xfrm>
                <a:off x="9039069" y="301059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solidFill>
                <a:srgbClr val="000000"/>
              </a:solidFill>
              <a:ln w="27426" cap="flat">
                <a:noFill/>
                <a:prstDash val="solid"/>
                <a:miter/>
              </a:ln>
            </p:spPr>
            <p:txBody>
              <a:bodyPr rtlCol="0" anchor="ctr"/>
              <a:lstStyle/>
              <a:p>
                <a:endParaRPr lang="en-US"/>
              </a:p>
            </p:txBody>
          </p:sp>
          <p:sp>
            <p:nvSpPr>
              <p:cNvPr id="45" name="Freeform 1450">
                <a:extLst>
                  <a:ext uri="{FF2B5EF4-FFF2-40B4-BE49-F238E27FC236}">
                    <a16:creationId xmlns:a16="http://schemas.microsoft.com/office/drawing/2014/main" id="{B3831604-D75A-28DA-190A-930BD42CBE11}"/>
                  </a:ext>
                </a:extLst>
              </p:cNvPr>
              <p:cNvSpPr/>
              <p:nvPr/>
            </p:nvSpPr>
            <p:spPr>
              <a:xfrm>
                <a:off x="8611197" y="3018824"/>
                <a:ext cx="57598" cy="38398"/>
              </a:xfrm>
              <a:custGeom>
                <a:avLst/>
                <a:gdLst>
                  <a:gd name="connsiteX0" fmla="*/ 38399 w 57598"/>
                  <a:gd name="connsiteY0" fmla="*/ 0 h 38398"/>
                  <a:gd name="connsiteX1" fmla="*/ 19200 w 57598"/>
                  <a:gd name="connsiteY1" fmla="*/ 0 h 38398"/>
                  <a:gd name="connsiteX2" fmla="*/ 0 w 57598"/>
                  <a:gd name="connsiteY2" fmla="*/ 19199 h 38398"/>
                  <a:gd name="connsiteX3" fmla="*/ 19200 w 57598"/>
                  <a:gd name="connsiteY3" fmla="*/ 38399 h 38398"/>
                  <a:gd name="connsiteX4" fmla="*/ 38399 w 57598"/>
                  <a:gd name="connsiteY4" fmla="*/ 38399 h 38398"/>
                  <a:gd name="connsiteX5" fmla="*/ 57598 w 57598"/>
                  <a:gd name="connsiteY5" fmla="*/ 19199 h 38398"/>
                  <a:gd name="connsiteX6" fmla="*/ 38399 w 57598"/>
                  <a:gd name="connsiteY6" fmla="*/ 0 h 38398"/>
                  <a:gd name="connsiteX7" fmla="*/ 38399 w 57598"/>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38399" y="0"/>
                    </a:moveTo>
                    <a:lnTo>
                      <a:pt x="19200" y="0"/>
                    </a:lnTo>
                    <a:cubicBezTo>
                      <a:pt x="8229" y="0"/>
                      <a:pt x="0" y="8228"/>
                      <a:pt x="0" y="19199"/>
                    </a:cubicBezTo>
                    <a:cubicBezTo>
                      <a:pt x="0" y="30170"/>
                      <a:pt x="8229" y="38399"/>
                      <a:pt x="19200" y="38399"/>
                    </a:cubicBezTo>
                    <a:lnTo>
                      <a:pt x="38399" y="38399"/>
                    </a:lnTo>
                    <a:cubicBezTo>
                      <a:pt x="49370" y="38399"/>
                      <a:pt x="57598" y="30170"/>
                      <a:pt x="57598" y="19199"/>
                    </a:cubicBezTo>
                    <a:cubicBezTo>
                      <a:pt x="57598" y="5485"/>
                      <a:pt x="49370" y="0"/>
                      <a:pt x="38399" y="0"/>
                    </a:cubicBezTo>
                    <a:lnTo>
                      <a:pt x="38399" y="0"/>
                    </a:lnTo>
                    <a:close/>
                  </a:path>
                </a:pathLst>
              </a:custGeom>
              <a:solidFill>
                <a:srgbClr val="000000"/>
              </a:solidFill>
              <a:ln w="27426" cap="flat">
                <a:noFill/>
                <a:prstDash val="solid"/>
                <a:miter/>
              </a:ln>
            </p:spPr>
            <p:txBody>
              <a:bodyPr rtlCol="0" anchor="ctr"/>
              <a:lstStyle/>
              <a:p>
                <a:endParaRPr lang="en-US"/>
              </a:p>
            </p:txBody>
          </p:sp>
        </p:grpSp>
        <p:grpSp>
          <p:nvGrpSpPr>
            <p:cNvPr id="9" name="Graphic 3">
              <a:extLst>
                <a:ext uri="{FF2B5EF4-FFF2-40B4-BE49-F238E27FC236}">
                  <a16:creationId xmlns:a16="http://schemas.microsoft.com/office/drawing/2014/main" id="{8F347599-1297-13B5-F6B1-BEB3A1C74131}"/>
                </a:ext>
              </a:extLst>
            </p:cNvPr>
            <p:cNvGrpSpPr/>
            <p:nvPr/>
          </p:nvGrpSpPr>
          <p:grpSpPr>
            <a:xfrm>
              <a:off x="8623774" y="2128475"/>
              <a:ext cx="506941" cy="300655"/>
              <a:chOff x="8623774" y="2128475"/>
              <a:chExt cx="506941" cy="300655"/>
            </a:xfrm>
            <a:solidFill>
              <a:srgbClr val="00BADE"/>
            </a:solidFill>
          </p:grpSpPr>
          <p:grpSp>
            <p:nvGrpSpPr>
              <p:cNvPr id="10" name="Graphic 3">
                <a:extLst>
                  <a:ext uri="{FF2B5EF4-FFF2-40B4-BE49-F238E27FC236}">
                    <a16:creationId xmlns:a16="http://schemas.microsoft.com/office/drawing/2014/main" id="{714E9E70-1D37-E15D-6D3E-7452FA25A1A3}"/>
                  </a:ext>
                </a:extLst>
              </p:cNvPr>
              <p:cNvGrpSpPr/>
              <p:nvPr/>
            </p:nvGrpSpPr>
            <p:grpSpPr>
              <a:xfrm>
                <a:off x="8623774" y="2128475"/>
                <a:ext cx="506941" cy="221114"/>
                <a:chOff x="8623774" y="2128475"/>
                <a:chExt cx="506941" cy="221114"/>
              </a:xfrm>
              <a:solidFill>
                <a:srgbClr val="00BADE"/>
              </a:solidFill>
            </p:grpSpPr>
            <p:sp>
              <p:nvSpPr>
                <p:cNvPr id="13" name="Freeform 1418">
                  <a:extLst>
                    <a:ext uri="{FF2B5EF4-FFF2-40B4-BE49-F238E27FC236}">
                      <a16:creationId xmlns:a16="http://schemas.microsoft.com/office/drawing/2014/main" id="{90F1ACE3-E51E-29E2-7DE4-9B25A2326F7E}"/>
                    </a:ext>
                  </a:extLst>
                </p:cNvPr>
                <p:cNvSpPr/>
                <p:nvPr/>
              </p:nvSpPr>
              <p:spPr>
                <a:xfrm>
                  <a:off x="8623774" y="2129048"/>
                  <a:ext cx="245242" cy="220541"/>
                </a:xfrm>
                <a:custGeom>
                  <a:avLst/>
                  <a:gdLst>
                    <a:gd name="connsiteX0" fmla="*/ 154731 w 245242"/>
                    <a:gd name="connsiteY0" fmla="*/ 220542 h 220541"/>
                    <a:gd name="connsiteX1" fmla="*/ 80676 w 245242"/>
                    <a:gd name="connsiteY1" fmla="*/ 190372 h 220541"/>
                    <a:gd name="connsiteX2" fmla="*/ 47764 w 245242"/>
                    <a:gd name="connsiteY2" fmla="*/ 116317 h 220541"/>
                    <a:gd name="connsiteX3" fmla="*/ 3879 w 245242"/>
                    <a:gd name="connsiteY3" fmla="*/ 25806 h 220541"/>
                    <a:gd name="connsiteX4" fmla="*/ 1136 w 245242"/>
                    <a:gd name="connsiteY4" fmla="*/ 12092 h 220541"/>
                    <a:gd name="connsiteX5" fmla="*/ 12107 w 245242"/>
                    <a:gd name="connsiteY5" fmla="*/ 3864 h 220541"/>
                    <a:gd name="connsiteX6" fmla="*/ 14850 w 245242"/>
                    <a:gd name="connsiteY6" fmla="*/ 3864 h 220541"/>
                    <a:gd name="connsiteX7" fmla="*/ 215073 w 245242"/>
                    <a:gd name="connsiteY7" fmla="*/ 47748 h 220541"/>
                    <a:gd name="connsiteX8" fmla="*/ 245242 w 245242"/>
                    <a:gd name="connsiteY8" fmla="*/ 124545 h 220541"/>
                    <a:gd name="connsiteX9" fmla="*/ 217815 w 245242"/>
                    <a:gd name="connsiteY9" fmla="*/ 195857 h 220541"/>
                    <a:gd name="connsiteX10" fmla="*/ 154731 w 245242"/>
                    <a:gd name="connsiteY10" fmla="*/ 220542 h 220541"/>
                    <a:gd name="connsiteX11" fmla="*/ 154731 w 245242"/>
                    <a:gd name="connsiteY11" fmla="*/ 220542 h 220541"/>
                    <a:gd name="connsiteX12" fmla="*/ 39535 w 245242"/>
                    <a:gd name="connsiteY12" fmla="*/ 25806 h 220541"/>
                    <a:gd name="connsiteX13" fmla="*/ 72448 w 245242"/>
                    <a:gd name="connsiteY13" fmla="*/ 110831 h 220541"/>
                    <a:gd name="connsiteX14" fmla="*/ 97133 w 245242"/>
                    <a:gd name="connsiteY14" fmla="*/ 171172 h 220541"/>
                    <a:gd name="connsiteX15" fmla="*/ 201359 w 245242"/>
                    <a:gd name="connsiteY15" fmla="*/ 173915 h 220541"/>
                    <a:gd name="connsiteX16" fmla="*/ 220558 w 245242"/>
                    <a:gd name="connsiteY16" fmla="*/ 121803 h 220541"/>
                    <a:gd name="connsiteX17" fmla="*/ 195873 w 245242"/>
                    <a:gd name="connsiteY17" fmla="*/ 64204 h 220541"/>
                    <a:gd name="connsiteX18" fmla="*/ 39535 w 245242"/>
                    <a:gd name="connsiteY18" fmla="*/ 25806 h 220541"/>
                    <a:gd name="connsiteX19" fmla="*/ 39535 w 245242"/>
                    <a:gd name="connsiteY19" fmla="*/ 25806 h 22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5242" h="220541">
                      <a:moveTo>
                        <a:pt x="154731" y="220542"/>
                      </a:moveTo>
                      <a:cubicBezTo>
                        <a:pt x="127304" y="220542"/>
                        <a:pt x="99876" y="209571"/>
                        <a:pt x="80676" y="190372"/>
                      </a:cubicBezTo>
                      <a:cubicBezTo>
                        <a:pt x="58734" y="168429"/>
                        <a:pt x="53249" y="143744"/>
                        <a:pt x="47764" y="116317"/>
                      </a:cubicBezTo>
                      <a:cubicBezTo>
                        <a:pt x="42278" y="86147"/>
                        <a:pt x="34050" y="53233"/>
                        <a:pt x="3879" y="25806"/>
                      </a:cubicBezTo>
                      <a:cubicBezTo>
                        <a:pt x="1136" y="23063"/>
                        <a:pt x="-1607" y="17577"/>
                        <a:pt x="1136" y="12092"/>
                      </a:cubicBezTo>
                      <a:cubicBezTo>
                        <a:pt x="3879" y="6606"/>
                        <a:pt x="6622" y="3864"/>
                        <a:pt x="12107" y="3864"/>
                      </a:cubicBezTo>
                      <a:lnTo>
                        <a:pt x="14850" y="3864"/>
                      </a:lnTo>
                      <a:cubicBezTo>
                        <a:pt x="77934" y="-1622"/>
                        <a:pt x="154731" y="-9850"/>
                        <a:pt x="215073" y="47748"/>
                      </a:cubicBezTo>
                      <a:cubicBezTo>
                        <a:pt x="234271" y="66947"/>
                        <a:pt x="245242" y="94375"/>
                        <a:pt x="245242" y="124545"/>
                      </a:cubicBezTo>
                      <a:cubicBezTo>
                        <a:pt x="245242" y="151973"/>
                        <a:pt x="237014" y="176658"/>
                        <a:pt x="217815" y="195857"/>
                      </a:cubicBezTo>
                      <a:cubicBezTo>
                        <a:pt x="204101" y="209571"/>
                        <a:pt x="179416" y="220542"/>
                        <a:pt x="154731" y="220542"/>
                      </a:cubicBezTo>
                      <a:lnTo>
                        <a:pt x="154731" y="220542"/>
                      </a:lnTo>
                      <a:close/>
                      <a:moveTo>
                        <a:pt x="39535" y="25806"/>
                      </a:moveTo>
                      <a:cubicBezTo>
                        <a:pt x="61477" y="55976"/>
                        <a:pt x="66962" y="83404"/>
                        <a:pt x="72448" y="110831"/>
                      </a:cubicBezTo>
                      <a:cubicBezTo>
                        <a:pt x="77934" y="135516"/>
                        <a:pt x="80676" y="157458"/>
                        <a:pt x="97133" y="171172"/>
                      </a:cubicBezTo>
                      <a:cubicBezTo>
                        <a:pt x="124561" y="195857"/>
                        <a:pt x="173931" y="204085"/>
                        <a:pt x="201359" y="173915"/>
                      </a:cubicBezTo>
                      <a:cubicBezTo>
                        <a:pt x="215073" y="160201"/>
                        <a:pt x="220558" y="141002"/>
                        <a:pt x="220558" y="121803"/>
                      </a:cubicBezTo>
                      <a:cubicBezTo>
                        <a:pt x="220558" y="99860"/>
                        <a:pt x="212330" y="77918"/>
                        <a:pt x="195873" y="64204"/>
                      </a:cubicBezTo>
                      <a:cubicBezTo>
                        <a:pt x="154731" y="20320"/>
                        <a:pt x="94390" y="20320"/>
                        <a:pt x="39535" y="25806"/>
                      </a:cubicBezTo>
                      <a:lnTo>
                        <a:pt x="39535" y="25806"/>
                      </a:lnTo>
                      <a:close/>
                    </a:path>
                  </a:pathLst>
                </a:custGeom>
                <a:solidFill>
                  <a:srgbClr val="F79037"/>
                </a:solidFill>
                <a:ln w="27426" cap="flat">
                  <a:noFill/>
                  <a:prstDash val="solid"/>
                  <a:miter/>
                </a:ln>
              </p:spPr>
              <p:txBody>
                <a:bodyPr rtlCol="0" anchor="ctr"/>
                <a:lstStyle/>
                <a:p>
                  <a:endParaRPr lang="en-US"/>
                </a:p>
              </p:txBody>
            </p:sp>
            <p:sp>
              <p:nvSpPr>
                <p:cNvPr id="14" name="Freeform 1419">
                  <a:extLst>
                    <a:ext uri="{FF2B5EF4-FFF2-40B4-BE49-F238E27FC236}">
                      <a16:creationId xmlns:a16="http://schemas.microsoft.com/office/drawing/2014/main" id="{5990FD4E-02C0-2BBE-164E-B92A24E2BAFA}"/>
                    </a:ext>
                  </a:extLst>
                </p:cNvPr>
                <p:cNvSpPr/>
                <p:nvPr/>
              </p:nvSpPr>
              <p:spPr>
                <a:xfrm>
                  <a:off x="8928478" y="2128475"/>
                  <a:ext cx="202238" cy="174487"/>
                </a:xfrm>
                <a:custGeom>
                  <a:avLst/>
                  <a:gdLst>
                    <a:gd name="connsiteX0" fmla="*/ 74935 w 202238"/>
                    <a:gd name="connsiteY0" fmla="*/ 174488 h 174487"/>
                    <a:gd name="connsiteX1" fmla="*/ 69449 w 202238"/>
                    <a:gd name="connsiteY1" fmla="*/ 174488 h 174487"/>
                    <a:gd name="connsiteX2" fmla="*/ 20080 w 202238"/>
                    <a:gd name="connsiteY2" fmla="*/ 152546 h 174487"/>
                    <a:gd name="connsiteX3" fmla="*/ 28308 w 202238"/>
                    <a:gd name="connsiteY3" fmla="*/ 34607 h 174487"/>
                    <a:gd name="connsiteX4" fmla="*/ 187388 w 202238"/>
                    <a:gd name="connsiteY4" fmla="*/ 4437 h 174487"/>
                    <a:gd name="connsiteX5" fmla="*/ 190131 w 202238"/>
                    <a:gd name="connsiteY5" fmla="*/ 4437 h 174487"/>
                    <a:gd name="connsiteX6" fmla="*/ 201102 w 202238"/>
                    <a:gd name="connsiteY6" fmla="*/ 12665 h 174487"/>
                    <a:gd name="connsiteX7" fmla="*/ 198360 w 202238"/>
                    <a:gd name="connsiteY7" fmla="*/ 26379 h 174487"/>
                    <a:gd name="connsiteX8" fmla="*/ 162703 w 202238"/>
                    <a:gd name="connsiteY8" fmla="*/ 94948 h 174487"/>
                    <a:gd name="connsiteX9" fmla="*/ 135276 w 202238"/>
                    <a:gd name="connsiteY9" fmla="*/ 152546 h 174487"/>
                    <a:gd name="connsiteX10" fmla="*/ 74935 w 202238"/>
                    <a:gd name="connsiteY10" fmla="*/ 174488 h 174487"/>
                    <a:gd name="connsiteX11" fmla="*/ 74935 w 202238"/>
                    <a:gd name="connsiteY11" fmla="*/ 174488 h 174487"/>
                    <a:gd name="connsiteX12" fmla="*/ 127048 w 202238"/>
                    <a:gd name="connsiteY12" fmla="*/ 23636 h 174487"/>
                    <a:gd name="connsiteX13" fmla="*/ 42022 w 202238"/>
                    <a:gd name="connsiteY13" fmla="*/ 53807 h 174487"/>
                    <a:gd name="connsiteX14" fmla="*/ 36536 w 202238"/>
                    <a:gd name="connsiteY14" fmla="*/ 136089 h 174487"/>
                    <a:gd name="connsiteX15" fmla="*/ 69449 w 202238"/>
                    <a:gd name="connsiteY15" fmla="*/ 149803 h 174487"/>
                    <a:gd name="connsiteX16" fmla="*/ 116077 w 202238"/>
                    <a:gd name="connsiteY16" fmla="*/ 136089 h 174487"/>
                    <a:gd name="connsiteX17" fmla="*/ 135276 w 202238"/>
                    <a:gd name="connsiteY17" fmla="*/ 89462 h 174487"/>
                    <a:gd name="connsiteX18" fmla="*/ 159960 w 202238"/>
                    <a:gd name="connsiteY18" fmla="*/ 26379 h 174487"/>
                    <a:gd name="connsiteX19" fmla="*/ 127048 w 202238"/>
                    <a:gd name="connsiteY19" fmla="*/ 23636 h 174487"/>
                    <a:gd name="connsiteX20" fmla="*/ 127048 w 202238"/>
                    <a:gd name="connsiteY20" fmla="*/ 23636 h 174487"/>
                    <a:gd name="connsiteX21" fmla="*/ 36536 w 202238"/>
                    <a:gd name="connsiteY21" fmla="*/ 42835 h 174487"/>
                    <a:gd name="connsiteX22" fmla="*/ 36536 w 202238"/>
                    <a:gd name="connsiteY22" fmla="*/ 42835 h 174487"/>
                    <a:gd name="connsiteX23" fmla="*/ 36536 w 202238"/>
                    <a:gd name="connsiteY23" fmla="*/ 42835 h 17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2238" h="174487">
                      <a:moveTo>
                        <a:pt x="74935" y="174488"/>
                      </a:moveTo>
                      <a:cubicBezTo>
                        <a:pt x="72192" y="174488"/>
                        <a:pt x="72192" y="174488"/>
                        <a:pt x="69449" y="174488"/>
                      </a:cubicBezTo>
                      <a:cubicBezTo>
                        <a:pt x="50250" y="174488"/>
                        <a:pt x="31051" y="166260"/>
                        <a:pt x="20080" y="152546"/>
                      </a:cubicBezTo>
                      <a:cubicBezTo>
                        <a:pt x="-12834" y="114147"/>
                        <a:pt x="-1863" y="62035"/>
                        <a:pt x="28308" y="34607"/>
                      </a:cubicBezTo>
                      <a:cubicBezTo>
                        <a:pt x="77677" y="-9277"/>
                        <a:pt x="138019" y="-1049"/>
                        <a:pt x="187388" y="4437"/>
                      </a:cubicBezTo>
                      <a:lnTo>
                        <a:pt x="190131" y="4437"/>
                      </a:lnTo>
                      <a:cubicBezTo>
                        <a:pt x="195617" y="4437"/>
                        <a:pt x="198360" y="7179"/>
                        <a:pt x="201102" y="12665"/>
                      </a:cubicBezTo>
                      <a:cubicBezTo>
                        <a:pt x="203845" y="18151"/>
                        <a:pt x="201102" y="23636"/>
                        <a:pt x="198360" y="26379"/>
                      </a:cubicBezTo>
                      <a:cubicBezTo>
                        <a:pt x="173674" y="48321"/>
                        <a:pt x="168189" y="73006"/>
                        <a:pt x="162703" y="94948"/>
                      </a:cubicBezTo>
                      <a:cubicBezTo>
                        <a:pt x="157218" y="116890"/>
                        <a:pt x="151732" y="136089"/>
                        <a:pt x="135276" y="152546"/>
                      </a:cubicBezTo>
                      <a:cubicBezTo>
                        <a:pt x="118819" y="166260"/>
                        <a:pt x="96877" y="174488"/>
                        <a:pt x="74935" y="174488"/>
                      </a:cubicBezTo>
                      <a:lnTo>
                        <a:pt x="74935" y="174488"/>
                      </a:lnTo>
                      <a:close/>
                      <a:moveTo>
                        <a:pt x="127048" y="23636"/>
                      </a:moveTo>
                      <a:cubicBezTo>
                        <a:pt x="96877" y="23636"/>
                        <a:pt x="66706" y="29121"/>
                        <a:pt x="42022" y="53807"/>
                      </a:cubicBezTo>
                      <a:cubicBezTo>
                        <a:pt x="20080" y="73006"/>
                        <a:pt x="14594" y="108662"/>
                        <a:pt x="36536" y="136089"/>
                      </a:cubicBezTo>
                      <a:cubicBezTo>
                        <a:pt x="44765" y="144317"/>
                        <a:pt x="55736" y="149803"/>
                        <a:pt x="69449" y="149803"/>
                      </a:cubicBezTo>
                      <a:cubicBezTo>
                        <a:pt x="85906" y="149803"/>
                        <a:pt x="102363" y="144317"/>
                        <a:pt x="116077" y="136089"/>
                      </a:cubicBezTo>
                      <a:cubicBezTo>
                        <a:pt x="127048" y="125118"/>
                        <a:pt x="132533" y="108662"/>
                        <a:pt x="135276" y="89462"/>
                      </a:cubicBezTo>
                      <a:cubicBezTo>
                        <a:pt x="140762" y="70263"/>
                        <a:pt x="146247" y="48321"/>
                        <a:pt x="159960" y="26379"/>
                      </a:cubicBezTo>
                      <a:cubicBezTo>
                        <a:pt x="151732" y="23636"/>
                        <a:pt x="138019" y="23636"/>
                        <a:pt x="127048" y="23636"/>
                      </a:cubicBezTo>
                      <a:lnTo>
                        <a:pt x="127048" y="23636"/>
                      </a:lnTo>
                      <a:close/>
                      <a:moveTo>
                        <a:pt x="36536" y="42835"/>
                      </a:moveTo>
                      <a:lnTo>
                        <a:pt x="36536" y="42835"/>
                      </a:lnTo>
                      <a:lnTo>
                        <a:pt x="36536" y="42835"/>
                      </a:lnTo>
                      <a:close/>
                    </a:path>
                  </a:pathLst>
                </a:custGeom>
                <a:solidFill>
                  <a:srgbClr val="F79037"/>
                </a:solidFill>
                <a:ln w="27426" cap="flat">
                  <a:noFill/>
                  <a:prstDash val="solid"/>
                  <a:miter/>
                </a:ln>
              </p:spPr>
              <p:txBody>
                <a:bodyPr rtlCol="0" anchor="ctr"/>
                <a:lstStyle/>
                <a:p>
                  <a:endParaRPr lang="en-US"/>
                </a:p>
              </p:txBody>
            </p:sp>
          </p:grpSp>
          <p:sp>
            <p:nvSpPr>
              <p:cNvPr id="11" name="Freeform 1416">
                <a:extLst>
                  <a:ext uri="{FF2B5EF4-FFF2-40B4-BE49-F238E27FC236}">
                    <a16:creationId xmlns:a16="http://schemas.microsoft.com/office/drawing/2014/main" id="{06D547FC-E94C-1144-DED5-F2DE9AD849E9}"/>
                  </a:ext>
                </a:extLst>
              </p:cNvPr>
              <p:cNvSpPr/>
              <p:nvPr/>
            </p:nvSpPr>
            <p:spPr>
              <a:xfrm>
                <a:off x="8776704" y="2232592"/>
                <a:ext cx="128682" cy="196537"/>
              </a:xfrm>
              <a:custGeom>
                <a:avLst/>
                <a:gdLst>
                  <a:gd name="connsiteX0" fmla="*/ 116998 w 128682"/>
                  <a:gd name="connsiteY0" fmla="*/ 196538 h 196537"/>
                  <a:gd name="connsiteX1" fmla="*/ 106027 w 128682"/>
                  <a:gd name="connsiteY1" fmla="*/ 185567 h 196537"/>
                  <a:gd name="connsiteX2" fmla="*/ 4545 w 128682"/>
                  <a:gd name="connsiteY2" fmla="*/ 21001 h 196537"/>
                  <a:gd name="connsiteX3" fmla="*/ 1802 w 128682"/>
                  <a:gd name="connsiteY3" fmla="*/ 4545 h 196537"/>
                  <a:gd name="connsiteX4" fmla="*/ 18258 w 128682"/>
                  <a:gd name="connsiteY4" fmla="*/ 1802 h 196537"/>
                  <a:gd name="connsiteX5" fmla="*/ 127969 w 128682"/>
                  <a:gd name="connsiteY5" fmla="*/ 180081 h 196537"/>
                  <a:gd name="connsiteX6" fmla="*/ 116998 w 128682"/>
                  <a:gd name="connsiteY6" fmla="*/ 196538 h 196537"/>
                  <a:gd name="connsiteX7" fmla="*/ 116998 w 128682"/>
                  <a:gd name="connsiteY7" fmla="*/ 196538 h 196537"/>
                  <a:gd name="connsiteX8" fmla="*/ 116998 w 128682"/>
                  <a:gd name="connsiteY8" fmla="*/ 196538 h 19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682" h="196537">
                    <a:moveTo>
                      <a:pt x="116998" y="196538"/>
                    </a:moveTo>
                    <a:cubicBezTo>
                      <a:pt x="111512" y="196538"/>
                      <a:pt x="106027" y="191052"/>
                      <a:pt x="106027" y="185567"/>
                    </a:cubicBezTo>
                    <a:cubicBezTo>
                      <a:pt x="89571" y="95055"/>
                      <a:pt x="4545" y="23744"/>
                      <a:pt x="4545" y="21001"/>
                    </a:cubicBezTo>
                    <a:cubicBezTo>
                      <a:pt x="-941" y="15516"/>
                      <a:pt x="-941" y="7287"/>
                      <a:pt x="1802" y="4545"/>
                    </a:cubicBezTo>
                    <a:cubicBezTo>
                      <a:pt x="7288" y="-941"/>
                      <a:pt x="15516" y="-941"/>
                      <a:pt x="18258" y="1802"/>
                    </a:cubicBezTo>
                    <a:cubicBezTo>
                      <a:pt x="21001" y="4545"/>
                      <a:pt x="111512" y="81342"/>
                      <a:pt x="127969" y="180081"/>
                    </a:cubicBezTo>
                    <a:cubicBezTo>
                      <a:pt x="130712" y="188310"/>
                      <a:pt x="125226" y="196538"/>
                      <a:pt x="116998" y="196538"/>
                    </a:cubicBezTo>
                    <a:cubicBezTo>
                      <a:pt x="116998" y="196538"/>
                      <a:pt x="116998" y="196538"/>
                      <a:pt x="116998" y="196538"/>
                    </a:cubicBezTo>
                    <a:lnTo>
                      <a:pt x="116998" y="196538"/>
                    </a:lnTo>
                    <a:close/>
                  </a:path>
                </a:pathLst>
              </a:custGeom>
              <a:solidFill>
                <a:srgbClr val="F79037"/>
              </a:solidFill>
              <a:ln w="27426" cap="flat">
                <a:noFill/>
                <a:prstDash val="solid"/>
                <a:miter/>
              </a:ln>
            </p:spPr>
            <p:txBody>
              <a:bodyPr rtlCol="0" anchor="ctr"/>
              <a:lstStyle/>
              <a:p>
                <a:endParaRPr lang="en-US"/>
              </a:p>
            </p:txBody>
          </p:sp>
          <p:sp>
            <p:nvSpPr>
              <p:cNvPr id="12" name="Freeform 1417">
                <a:extLst>
                  <a:ext uri="{FF2B5EF4-FFF2-40B4-BE49-F238E27FC236}">
                    <a16:creationId xmlns:a16="http://schemas.microsoft.com/office/drawing/2014/main" id="{5518C613-9F34-E075-0506-3062A6FDC2AA}"/>
                  </a:ext>
                </a:extLst>
              </p:cNvPr>
              <p:cNvSpPr/>
              <p:nvPr/>
            </p:nvSpPr>
            <p:spPr>
              <a:xfrm>
                <a:off x="8879988" y="2238239"/>
                <a:ext cx="133292" cy="190891"/>
              </a:xfrm>
              <a:custGeom>
                <a:avLst/>
                <a:gdLst>
                  <a:gd name="connsiteX0" fmla="*/ 13714 w 133292"/>
                  <a:gd name="connsiteY0" fmla="*/ 190891 h 190891"/>
                  <a:gd name="connsiteX1" fmla="*/ 13714 w 133292"/>
                  <a:gd name="connsiteY1" fmla="*/ 190891 h 190891"/>
                  <a:gd name="connsiteX2" fmla="*/ 0 w 133292"/>
                  <a:gd name="connsiteY2" fmla="*/ 177177 h 190891"/>
                  <a:gd name="connsiteX3" fmla="*/ 115196 w 133292"/>
                  <a:gd name="connsiteY3" fmla="*/ 1640 h 190891"/>
                  <a:gd name="connsiteX4" fmla="*/ 131653 w 133292"/>
                  <a:gd name="connsiteY4" fmla="*/ 7126 h 190891"/>
                  <a:gd name="connsiteX5" fmla="*/ 126167 w 133292"/>
                  <a:gd name="connsiteY5" fmla="*/ 23582 h 190891"/>
                  <a:gd name="connsiteX6" fmla="*/ 21942 w 133292"/>
                  <a:gd name="connsiteY6" fmla="*/ 177177 h 190891"/>
                  <a:gd name="connsiteX7" fmla="*/ 13714 w 133292"/>
                  <a:gd name="connsiteY7" fmla="*/ 190891 h 190891"/>
                  <a:gd name="connsiteX8" fmla="*/ 13714 w 133292"/>
                  <a:gd name="connsiteY8" fmla="*/ 190891 h 19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92" h="190891">
                    <a:moveTo>
                      <a:pt x="13714" y="190891"/>
                    </a:moveTo>
                    <a:cubicBezTo>
                      <a:pt x="13714" y="190891"/>
                      <a:pt x="13714" y="190891"/>
                      <a:pt x="13714" y="190891"/>
                    </a:cubicBezTo>
                    <a:cubicBezTo>
                      <a:pt x="5485" y="190891"/>
                      <a:pt x="0" y="185405"/>
                      <a:pt x="0" y="177177"/>
                    </a:cubicBezTo>
                    <a:cubicBezTo>
                      <a:pt x="0" y="171691"/>
                      <a:pt x="2742" y="70209"/>
                      <a:pt x="115196" y="1640"/>
                    </a:cubicBezTo>
                    <a:cubicBezTo>
                      <a:pt x="120682" y="-1102"/>
                      <a:pt x="128910" y="-1102"/>
                      <a:pt x="131653" y="7126"/>
                    </a:cubicBezTo>
                    <a:cubicBezTo>
                      <a:pt x="134395" y="12612"/>
                      <a:pt x="134395" y="20839"/>
                      <a:pt x="126167" y="23582"/>
                    </a:cubicBezTo>
                    <a:cubicBezTo>
                      <a:pt x="24685" y="83923"/>
                      <a:pt x="21942" y="174434"/>
                      <a:pt x="21942" y="177177"/>
                    </a:cubicBezTo>
                    <a:cubicBezTo>
                      <a:pt x="24685" y="185405"/>
                      <a:pt x="19199" y="190891"/>
                      <a:pt x="13714" y="190891"/>
                    </a:cubicBezTo>
                    <a:lnTo>
                      <a:pt x="13714" y="190891"/>
                    </a:lnTo>
                    <a:close/>
                  </a:path>
                </a:pathLst>
              </a:custGeom>
              <a:solidFill>
                <a:srgbClr val="F79037"/>
              </a:solid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7255817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FCD4F3-A40C-88A6-D994-5C056C1A0E2E}"/>
              </a:ext>
            </a:extLst>
          </p:cNvPr>
          <p:cNvSpPr>
            <a:spLocks noGrp="1"/>
          </p:cNvSpPr>
          <p:nvPr>
            <p:ph type="body" sz="quarter" idx="18"/>
          </p:nvPr>
        </p:nvSpPr>
        <p:spPr>
          <a:xfrm>
            <a:off x="1033669" y="1831833"/>
            <a:ext cx="8040757" cy="3440624"/>
          </a:xfrm>
        </p:spPr>
        <p:txBody>
          <a:bodyPr/>
          <a:lstStyle/>
          <a:p>
            <a:r>
              <a:rPr lang="en-US" dirty="0"/>
              <a:t>Intelligent packaging works by </a:t>
            </a:r>
            <a:r>
              <a:rPr lang="en-US" b="1" dirty="0"/>
              <a:t>integrating additions into or onto the packaging </a:t>
            </a:r>
            <a:r>
              <a:rPr lang="en-US" dirty="0"/>
              <a:t>that essentially communicates with the environment around it and the outside world.</a:t>
            </a:r>
          </a:p>
          <a:p>
            <a:r>
              <a:rPr lang="en-US" dirty="0"/>
              <a:t>This could be in the form of </a:t>
            </a:r>
            <a:r>
              <a:rPr lang="en-US" b="1" dirty="0"/>
              <a:t>indicators, sensors, and diagnostic functions </a:t>
            </a:r>
            <a:r>
              <a:rPr lang="en-US" dirty="0"/>
              <a:t>that continuously monitor the product and </a:t>
            </a:r>
            <a:r>
              <a:rPr lang="en-US" b="1" dirty="0"/>
              <a:t>provide information </a:t>
            </a:r>
            <a:r>
              <a:rPr lang="en-US" dirty="0"/>
              <a:t>to ensure consumers receive items of the best quality.</a:t>
            </a:r>
          </a:p>
          <a:p>
            <a:r>
              <a:rPr lang="en-US" dirty="0"/>
              <a:t>This is beneficial for both retailers and consumers because they receive real-time information about the product and catch key issues such as leaky packaging, bacteria, and temperature disruptions based on the sensors and indicators used.</a:t>
            </a:r>
          </a:p>
          <a:p>
            <a:endParaRPr lang="en-IE" dirty="0"/>
          </a:p>
        </p:txBody>
      </p:sp>
      <p:sp>
        <p:nvSpPr>
          <p:cNvPr id="3" name="Text Placeholder 2">
            <a:extLst>
              <a:ext uri="{FF2B5EF4-FFF2-40B4-BE49-F238E27FC236}">
                <a16:creationId xmlns:a16="http://schemas.microsoft.com/office/drawing/2014/main" id="{74995441-975B-5B21-F759-B201683EAEEC}"/>
              </a:ext>
            </a:extLst>
          </p:cNvPr>
          <p:cNvSpPr>
            <a:spLocks noGrp="1"/>
          </p:cNvSpPr>
          <p:nvPr>
            <p:ph type="body" sz="quarter" idx="16"/>
          </p:nvPr>
        </p:nvSpPr>
        <p:spPr/>
        <p:txBody>
          <a:bodyPr/>
          <a:lstStyle/>
          <a:p>
            <a:r>
              <a:rPr lang="en-US" b="1" dirty="0"/>
              <a:t>2. Intelligent Packaging</a:t>
            </a:r>
          </a:p>
          <a:p>
            <a:endParaRPr lang="en-IE" dirty="0"/>
          </a:p>
        </p:txBody>
      </p:sp>
      <p:pic>
        <p:nvPicPr>
          <p:cNvPr id="3074" name="Picture 2" descr=" Example of smart packaging tags">
            <a:extLst>
              <a:ext uri="{FF2B5EF4-FFF2-40B4-BE49-F238E27FC236}">
                <a16:creationId xmlns:a16="http://schemas.microsoft.com/office/drawing/2014/main" id="{1EFAF307-0B34-80BC-3F26-AE7F2C0C192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5400000">
            <a:off x="8665662" y="2574234"/>
            <a:ext cx="3640845" cy="2429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8002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834888" y="1359337"/>
            <a:ext cx="5710375" cy="4541583"/>
          </a:xfrm>
        </p:spPr>
        <p:txBody>
          <a:bodyPr/>
          <a:lstStyle/>
          <a:p>
            <a:pPr marL="0" indent="0" algn="l"/>
            <a:r>
              <a:rPr lang="en-US" dirty="0"/>
              <a:t>Connected packaging leverages QR codes, barcodes or image recognition, through a browser-based app, to connect consumers to relevant content and experiences. It could be a questionnaire or product information. This technology enables food brands to extend their conversations with customers through the packaging and creates experiences that educate customers about the brand or products, which results in a brand awareness boost, while also gathering valuable insights to better understand their customers.</a:t>
            </a: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834887" y="634747"/>
            <a:ext cx="5261113" cy="703262"/>
          </a:xfrm>
        </p:spPr>
        <p:txBody>
          <a:bodyPr/>
          <a:lstStyle/>
          <a:p>
            <a:r>
              <a:rPr lang="en-US" b="1" dirty="0"/>
              <a:t>3. Connected Packaging</a:t>
            </a:r>
          </a:p>
        </p:txBody>
      </p:sp>
      <p:pic>
        <p:nvPicPr>
          <p:cNvPr id="6" name="Picture Placeholder 5">
            <a:extLst>
              <a:ext uri="{FF2B5EF4-FFF2-40B4-BE49-F238E27FC236}">
                <a16:creationId xmlns:a16="http://schemas.microsoft.com/office/drawing/2014/main" id="{530D24D7-E4F6-12D5-3ECD-23D2C7F71D9C}"/>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b="-1280"/>
          <a:stretch/>
        </p:blipFill>
        <p:spPr>
          <a:xfrm>
            <a:off x="6545263" y="1452563"/>
            <a:ext cx="5646737" cy="4656137"/>
          </a:xfrm>
        </p:spPr>
      </p:pic>
    </p:spTree>
    <p:extLst>
      <p:ext uri="{BB962C8B-B14F-4D97-AF65-F5344CB8AC3E}">
        <p14:creationId xmlns:p14="http://schemas.microsoft.com/office/powerpoint/2010/main" val="41558627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E66500-3932-3C4C-3720-282ED2431681}"/>
              </a:ext>
            </a:extLst>
          </p:cNvPr>
          <p:cNvSpPr>
            <a:spLocks noGrp="1"/>
          </p:cNvSpPr>
          <p:nvPr>
            <p:ph type="body" sz="quarter" idx="18"/>
          </p:nvPr>
        </p:nvSpPr>
        <p:spPr>
          <a:xfrm>
            <a:off x="898357" y="1818861"/>
            <a:ext cx="5646737" cy="3791525"/>
          </a:xfrm>
        </p:spPr>
        <p:txBody>
          <a:bodyPr/>
          <a:lstStyle/>
          <a:p>
            <a:pPr marL="0" indent="0"/>
            <a:r>
              <a:rPr lang="en-US" dirty="0"/>
              <a:t>With more and more consumers demanding more sustainability, better ethics, and transparency from brands, packaging has to innovate to serve this demand. Smart packaging provides </a:t>
            </a:r>
            <a:r>
              <a:rPr lang="en-US" b="1" dirty="0"/>
              <a:t>better accountability and tracing of product </a:t>
            </a:r>
            <a:r>
              <a:rPr lang="en-US" dirty="0"/>
              <a:t>contents and packaging materials, carbon footprint, and manufacturing. </a:t>
            </a:r>
          </a:p>
          <a:p>
            <a:pPr marL="0" indent="0"/>
            <a:r>
              <a:rPr lang="en-US" dirty="0"/>
              <a:t>Brands can build a </a:t>
            </a:r>
            <a:r>
              <a:rPr lang="en-US" b="1" dirty="0"/>
              <a:t>better connection with customers </a:t>
            </a:r>
            <a:r>
              <a:rPr lang="en-US" dirty="0"/>
              <a:t>and create a more ethical brand that shines a spotlight on transparency.</a:t>
            </a:r>
            <a:endParaRPr lang="en-IE" dirty="0"/>
          </a:p>
        </p:txBody>
      </p:sp>
      <p:sp>
        <p:nvSpPr>
          <p:cNvPr id="3" name="Text Placeholder 2">
            <a:extLst>
              <a:ext uri="{FF2B5EF4-FFF2-40B4-BE49-F238E27FC236}">
                <a16:creationId xmlns:a16="http://schemas.microsoft.com/office/drawing/2014/main" id="{8D208C7E-440D-F74D-B699-E1F6F8296F3E}"/>
              </a:ext>
            </a:extLst>
          </p:cNvPr>
          <p:cNvSpPr>
            <a:spLocks noGrp="1"/>
          </p:cNvSpPr>
          <p:nvPr>
            <p:ph type="body" sz="quarter" idx="16"/>
          </p:nvPr>
        </p:nvSpPr>
        <p:spPr>
          <a:xfrm>
            <a:off x="898357" y="540586"/>
            <a:ext cx="5929826" cy="992652"/>
          </a:xfrm>
        </p:spPr>
        <p:txBody>
          <a:bodyPr/>
          <a:lstStyle/>
          <a:p>
            <a:r>
              <a:rPr lang="en-IE" b="1" dirty="0"/>
              <a:t>Is Smart Packaging Ethical?</a:t>
            </a:r>
          </a:p>
        </p:txBody>
      </p:sp>
      <p:sp>
        <p:nvSpPr>
          <p:cNvPr id="6" name="TextBox 5">
            <a:extLst>
              <a:ext uri="{FF2B5EF4-FFF2-40B4-BE49-F238E27FC236}">
                <a16:creationId xmlns:a16="http://schemas.microsoft.com/office/drawing/2014/main" id="{FE72BDB9-BF40-7807-95ED-289FA39A1F2F}"/>
              </a:ext>
            </a:extLst>
          </p:cNvPr>
          <p:cNvSpPr txBox="1"/>
          <p:nvPr/>
        </p:nvSpPr>
        <p:spPr>
          <a:xfrm>
            <a:off x="6765234" y="1747930"/>
            <a:ext cx="5426766" cy="4154984"/>
          </a:xfrm>
          <a:prstGeom prst="rect">
            <a:avLst/>
          </a:prstGeom>
          <a:noFill/>
        </p:spPr>
        <p:txBody>
          <a:bodyPr wrap="square">
            <a:spAutoFit/>
          </a:bodyPr>
          <a:lstStyle/>
          <a:p>
            <a:pPr algn="l"/>
            <a:r>
              <a:rPr lang="en-US" sz="2400" b="0" i="0" dirty="0">
                <a:solidFill>
                  <a:srgbClr val="000000"/>
                </a:solidFill>
                <a:effectLst/>
              </a:rPr>
              <a:t>One of the main barriers to widespread smart packaging usage is </a:t>
            </a:r>
            <a:r>
              <a:rPr lang="en-US" sz="2400" b="1" i="0" dirty="0">
                <a:solidFill>
                  <a:srgbClr val="000000"/>
                </a:solidFill>
                <a:effectLst/>
              </a:rPr>
              <a:t>how to dispose of it</a:t>
            </a:r>
            <a:r>
              <a:rPr lang="en-US" sz="2400" b="0" i="0" dirty="0">
                <a:solidFill>
                  <a:srgbClr val="000000"/>
                </a:solidFill>
                <a:effectLst/>
              </a:rPr>
              <a:t>.</a:t>
            </a:r>
          </a:p>
          <a:p>
            <a:pPr algn="l"/>
            <a:r>
              <a:rPr lang="en-US" sz="2400" b="0" i="0" dirty="0">
                <a:solidFill>
                  <a:srgbClr val="000000"/>
                </a:solidFill>
                <a:effectLst/>
              </a:rPr>
              <a:t>Should smart packaging be considered electronic due to the components needed? If so, throwing it away as part of household waste may not work.</a:t>
            </a:r>
          </a:p>
          <a:p>
            <a:pPr algn="l"/>
            <a:r>
              <a:rPr lang="en-US" sz="2400" b="0" i="0" dirty="0">
                <a:solidFill>
                  <a:srgbClr val="000000"/>
                </a:solidFill>
                <a:effectLst/>
              </a:rPr>
              <a:t>You would need to be more explicit on the packaging itself to ensure that it is thrown away safely, which could prove to be challenging and costly.</a:t>
            </a:r>
          </a:p>
        </p:txBody>
      </p:sp>
      <p:sp>
        <p:nvSpPr>
          <p:cNvPr id="7" name="TextBox 6">
            <a:extLst>
              <a:ext uri="{FF2B5EF4-FFF2-40B4-BE49-F238E27FC236}">
                <a16:creationId xmlns:a16="http://schemas.microsoft.com/office/drawing/2014/main" id="{45476EEF-6BE9-E134-8CB2-14FAD64A291C}"/>
              </a:ext>
            </a:extLst>
          </p:cNvPr>
          <p:cNvSpPr txBox="1"/>
          <p:nvPr/>
        </p:nvSpPr>
        <p:spPr>
          <a:xfrm>
            <a:off x="2789929" y="1257277"/>
            <a:ext cx="1381539" cy="584775"/>
          </a:xfrm>
          <a:prstGeom prst="rect">
            <a:avLst/>
          </a:prstGeom>
          <a:noFill/>
        </p:spPr>
        <p:txBody>
          <a:bodyPr wrap="square" rtlCol="0">
            <a:spAutoFit/>
          </a:bodyPr>
          <a:lstStyle/>
          <a:p>
            <a:r>
              <a:rPr lang="en-IE" sz="3200" b="1" dirty="0">
                <a:solidFill>
                  <a:srgbClr val="000000"/>
                </a:solidFill>
                <a:highlight>
                  <a:srgbClr val="F79037"/>
                </a:highlight>
              </a:rPr>
              <a:t>PROs</a:t>
            </a:r>
          </a:p>
        </p:txBody>
      </p:sp>
      <p:sp>
        <p:nvSpPr>
          <p:cNvPr id="8" name="TextBox 7">
            <a:extLst>
              <a:ext uri="{FF2B5EF4-FFF2-40B4-BE49-F238E27FC236}">
                <a16:creationId xmlns:a16="http://schemas.microsoft.com/office/drawing/2014/main" id="{9A1D2982-B5F6-C20D-A909-8B93DD2E6711}"/>
              </a:ext>
            </a:extLst>
          </p:cNvPr>
          <p:cNvSpPr txBox="1"/>
          <p:nvPr/>
        </p:nvSpPr>
        <p:spPr>
          <a:xfrm>
            <a:off x="8711302" y="1257277"/>
            <a:ext cx="1381539" cy="584775"/>
          </a:xfrm>
          <a:prstGeom prst="rect">
            <a:avLst/>
          </a:prstGeom>
          <a:noFill/>
        </p:spPr>
        <p:txBody>
          <a:bodyPr wrap="square" rtlCol="0">
            <a:spAutoFit/>
          </a:bodyPr>
          <a:lstStyle/>
          <a:p>
            <a:r>
              <a:rPr lang="en-IE" sz="3200" b="1" dirty="0">
                <a:solidFill>
                  <a:srgbClr val="000000"/>
                </a:solidFill>
                <a:highlight>
                  <a:srgbClr val="F79037"/>
                </a:highlight>
              </a:rPr>
              <a:t>CONs</a:t>
            </a:r>
          </a:p>
        </p:txBody>
      </p:sp>
      <p:pic>
        <p:nvPicPr>
          <p:cNvPr id="11" name="Graphic 10" descr="Thumbs up sign outline">
            <a:extLst>
              <a:ext uri="{FF2B5EF4-FFF2-40B4-BE49-F238E27FC236}">
                <a16:creationId xmlns:a16="http://schemas.microsoft.com/office/drawing/2014/main" id="{D3D047F1-F650-ADA5-3F2A-C72BA8E274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98627" y="1036912"/>
            <a:ext cx="914400" cy="914400"/>
          </a:xfrm>
          <a:prstGeom prst="rect">
            <a:avLst/>
          </a:prstGeom>
        </p:spPr>
      </p:pic>
      <p:pic>
        <p:nvPicPr>
          <p:cNvPr id="13" name="Graphic 12" descr="Thumbs Down outline">
            <a:extLst>
              <a:ext uri="{FF2B5EF4-FFF2-40B4-BE49-F238E27FC236}">
                <a16:creationId xmlns:a16="http://schemas.microsoft.com/office/drawing/2014/main" id="{750ABDBF-1302-A03D-8F86-0B689DFC66C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39704" y="1092464"/>
            <a:ext cx="914400" cy="914400"/>
          </a:xfrm>
          <a:prstGeom prst="rect">
            <a:avLst/>
          </a:prstGeom>
        </p:spPr>
      </p:pic>
    </p:spTree>
    <p:extLst>
      <p:ext uri="{BB962C8B-B14F-4D97-AF65-F5344CB8AC3E}">
        <p14:creationId xmlns:p14="http://schemas.microsoft.com/office/powerpoint/2010/main" val="2057305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F3E51C4A-186B-47F2-7E3B-E067786E0D06}"/>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835671" y="1318448"/>
            <a:ext cx="7781555" cy="3291086"/>
          </a:xfrm>
        </p:spPr>
        <p:txBody>
          <a:bodyPr/>
          <a:lstStyle/>
          <a:p>
            <a:pPr marL="0" indent="0"/>
            <a:r>
              <a:rPr lang="en-US" b="0" i="0" dirty="0">
                <a:effectLst/>
              </a:rPr>
              <a:t>Changing consumer lifestyles and shopping </a:t>
            </a:r>
            <a:r>
              <a:rPr lang="en-US" b="0" i="0" dirty="0" err="1">
                <a:effectLst/>
              </a:rPr>
              <a:t>behaviours</a:t>
            </a:r>
            <a:r>
              <a:rPr lang="en-US" b="0" i="0" dirty="0">
                <a:effectLst/>
              </a:rPr>
              <a:t> have had a significant impact on the packaging market. Consumers' desire for convenience has fueled the demand for lightweight, on-the-go, ready-to-eat, and portable food packaging. The shift towards online sales, which experienced a significant surge during the pandemic, is expected to persist. However, engaging with customers solely through digital platforms presents challenges in creating a memorable experience. Therefore, focusing on the unboxing experience and brand differentiation has become crucial for maintaining a strong brand narrative that resonates with customers and drives sales, particularly in the realm of branded e-commerce packaging. This trend is projected to continue.</a:t>
            </a: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835671" y="608012"/>
            <a:ext cx="9127671" cy="992652"/>
          </a:xfrm>
        </p:spPr>
        <p:txBody>
          <a:bodyPr/>
          <a:lstStyle/>
          <a:p>
            <a:r>
              <a:rPr lang="en-US" b="1" i="0" dirty="0">
                <a:effectLst/>
              </a:rPr>
              <a:t>Changes in lifestyle &amp; shopping patterns</a:t>
            </a:r>
            <a:endParaRPr lang="en-US" dirty="0"/>
          </a:p>
        </p:txBody>
      </p:sp>
    </p:spTree>
    <p:extLst>
      <p:ext uri="{BB962C8B-B14F-4D97-AF65-F5344CB8AC3E}">
        <p14:creationId xmlns:p14="http://schemas.microsoft.com/office/powerpoint/2010/main" val="26407674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E260B7-F290-A364-6A65-46481BC15362}"/>
              </a:ext>
            </a:extLst>
          </p:cNvPr>
          <p:cNvSpPr>
            <a:spLocks noGrp="1"/>
          </p:cNvSpPr>
          <p:nvPr>
            <p:ph type="body" sz="quarter" idx="16"/>
          </p:nvPr>
        </p:nvSpPr>
        <p:spPr/>
        <p:txBody>
          <a:bodyPr/>
          <a:lstStyle/>
          <a:p>
            <a:r>
              <a:rPr lang="en-IE"/>
              <a:t>Ethical Distribution Models</a:t>
            </a:r>
          </a:p>
          <a:p>
            <a:endParaRPr lang="en-IE"/>
          </a:p>
        </p:txBody>
      </p:sp>
      <p:sp>
        <p:nvSpPr>
          <p:cNvPr id="3" name="Text Placeholder 2">
            <a:extLst>
              <a:ext uri="{FF2B5EF4-FFF2-40B4-BE49-F238E27FC236}">
                <a16:creationId xmlns:a16="http://schemas.microsoft.com/office/drawing/2014/main" id="{AA19FFD0-EB0F-5806-9470-7950DB88B452}"/>
              </a:ext>
            </a:extLst>
          </p:cNvPr>
          <p:cNvSpPr>
            <a:spLocks noGrp="1"/>
          </p:cNvSpPr>
          <p:nvPr>
            <p:ph type="body" sz="quarter" idx="17"/>
          </p:nvPr>
        </p:nvSpPr>
        <p:spPr/>
        <p:txBody>
          <a:bodyPr/>
          <a:lstStyle/>
          <a:p>
            <a:r>
              <a:rPr lang="en-IE"/>
              <a:t>05</a:t>
            </a:r>
          </a:p>
        </p:txBody>
      </p:sp>
    </p:spTree>
    <p:extLst>
      <p:ext uri="{BB962C8B-B14F-4D97-AF65-F5344CB8AC3E}">
        <p14:creationId xmlns:p14="http://schemas.microsoft.com/office/powerpoint/2010/main" val="10292789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FFF336-5C48-C5A5-8AD3-3479633224C0}"/>
              </a:ext>
            </a:extLst>
          </p:cNvPr>
          <p:cNvSpPr>
            <a:spLocks noGrp="1"/>
          </p:cNvSpPr>
          <p:nvPr>
            <p:ph type="body" sz="quarter" idx="18"/>
          </p:nvPr>
        </p:nvSpPr>
        <p:spPr>
          <a:xfrm>
            <a:off x="898357" y="1538434"/>
            <a:ext cx="6379521" cy="3483006"/>
          </a:xfrm>
        </p:spPr>
        <p:txBody>
          <a:bodyPr/>
          <a:lstStyle/>
          <a:p>
            <a:r>
              <a:rPr lang="en-US"/>
              <a:t>According to the Cambridge dictionary, food miles is ‘‘the distance between the place where food is grown or made and the place where it is eaten’’.</a:t>
            </a:r>
          </a:p>
          <a:p>
            <a:r>
              <a:rPr lang="en-US"/>
              <a:t>The food we eat may have run hundreds of </a:t>
            </a:r>
            <a:r>
              <a:rPr lang="en-US" err="1"/>
              <a:t>kilometres</a:t>
            </a:r>
            <a:r>
              <a:rPr lang="en-US"/>
              <a:t> until it reaches our plate. For example, a plate of New Zealand lamb with Kenyan beans and South African carrots has covered a total of 27,700km!</a:t>
            </a:r>
          </a:p>
          <a:p>
            <a:r>
              <a:rPr lang="en-US"/>
              <a:t>This indicates we need to consider food miles when distributing food in an ethical manner as an ethical entrepreneur.</a:t>
            </a:r>
            <a:endParaRPr lang="en-IE"/>
          </a:p>
        </p:txBody>
      </p:sp>
      <p:sp>
        <p:nvSpPr>
          <p:cNvPr id="3" name="Text Placeholder 2">
            <a:extLst>
              <a:ext uri="{FF2B5EF4-FFF2-40B4-BE49-F238E27FC236}">
                <a16:creationId xmlns:a16="http://schemas.microsoft.com/office/drawing/2014/main" id="{13DD6FC8-65AF-4487-76B5-27184BA44AB9}"/>
              </a:ext>
            </a:extLst>
          </p:cNvPr>
          <p:cNvSpPr>
            <a:spLocks noGrp="1"/>
          </p:cNvSpPr>
          <p:nvPr>
            <p:ph type="body" sz="quarter" idx="16"/>
          </p:nvPr>
        </p:nvSpPr>
        <p:spPr>
          <a:xfrm>
            <a:off x="898358" y="711566"/>
            <a:ext cx="4990998" cy="992652"/>
          </a:xfrm>
        </p:spPr>
        <p:txBody>
          <a:bodyPr/>
          <a:lstStyle/>
          <a:p>
            <a:r>
              <a:rPr lang="en-IE" b="1"/>
              <a:t>Food Miles</a:t>
            </a:r>
          </a:p>
        </p:txBody>
      </p:sp>
      <p:pic>
        <p:nvPicPr>
          <p:cNvPr id="2050" name="Picture 2" descr="food miles feature">
            <a:extLst>
              <a:ext uri="{FF2B5EF4-FFF2-40B4-BE49-F238E27FC236}">
                <a16:creationId xmlns:a16="http://schemas.microsoft.com/office/drawing/2014/main" id="{0FABF5A5-1A9E-26B0-C6AD-0A212606C306}"/>
              </a:ext>
            </a:extLst>
          </p:cNvPr>
          <p:cNvPicPr>
            <a:picLocks noGrp="1" noChangeAspect="1" noChangeArrowheads="1"/>
          </p:cNvPicPr>
          <p:nvPr>
            <p:ph type="pic" sz="quarter" idx="42"/>
          </p:nvPr>
        </p:nvPicPr>
        <p:blipFill rotWithShape="1">
          <a:blip r:embed="rId2" cstate="screen">
            <a:extLst>
              <a:ext uri="{28A0092B-C50C-407E-A947-70E740481C1C}">
                <a14:useLocalDpi xmlns:a14="http://schemas.microsoft.com/office/drawing/2010/main"/>
              </a:ext>
            </a:extLst>
          </a:blip>
          <a:srcRect l="12211" t="8616" r="12211"/>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2679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F3B2F8-6C1C-FE3B-C02A-6C9E631EA688}"/>
              </a:ext>
            </a:extLst>
          </p:cNvPr>
          <p:cNvSpPr>
            <a:spLocks noGrp="1"/>
          </p:cNvSpPr>
          <p:nvPr>
            <p:ph type="body" sz="quarter" idx="18"/>
          </p:nvPr>
        </p:nvSpPr>
        <p:spPr>
          <a:xfrm>
            <a:off x="898358" y="2127381"/>
            <a:ext cx="6206636" cy="3483006"/>
          </a:xfrm>
        </p:spPr>
        <p:txBody>
          <a:bodyPr lIns="91440" tIns="45720" rIns="91440" bIns="45720" anchor="t"/>
          <a:lstStyle/>
          <a:p>
            <a:r>
              <a:rPr lang="en-US" dirty="0"/>
              <a:t>Food trade is key to achieving global food security, with internationally traded food making up 19% of consumed calories worldwide. But what is the environmental impact of this trade? </a:t>
            </a:r>
            <a:r>
              <a:rPr lang="en-IE" dirty="0"/>
              <a:t>Worryingly a </a:t>
            </a:r>
            <a:r>
              <a:rPr lang="en-IE" b="1" dirty="0">
                <a:solidFill>
                  <a:srgbClr val="F79037"/>
                </a:solidFill>
                <a:hlinkClick r:id="rId2">
                  <a:extLst>
                    <a:ext uri="{A12FA001-AC4F-418D-AE19-62706E023703}">
                      <ahyp:hlinkClr xmlns:ahyp="http://schemas.microsoft.com/office/drawing/2018/hyperlinkcolor" val="tx"/>
                    </a:ext>
                  </a:extLst>
                </a:hlinkClick>
              </a:rPr>
              <a:t>recent study</a:t>
            </a:r>
            <a:r>
              <a:rPr lang="en-IE" b="1" dirty="0"/>
              <a:t> </a:t>
            </a:r>
            <a:r>
              <a:rPr lang="en-IE" b="0" i="0" dirty="0">
                <a:solidFill>
                  <a:srgbClr val="404040"/>
                </a:solidFill>
                <a:effectLst/>
                <a:latin typeface="arial"/>
                <a:cs typeface="arial"/>
              </a:rPr>
              <a:t>“</a:t>
            </a:r>
            <a:r>
              <a:rPr lang="en-IE" b="1" i="0" u="sng" dirty="0">
                <a:solidFill>
                  <a:srgbClr val="F79037"/>
                </a:solidFill>
                <a:effectLst/>
                <a:hlinkClick r:id="rId3">
                  <a:extLst>
                    <a:ext uri="{A12FA001-AC4F-418D-AE19-62706E023703}">
                      <ahyp:hlinkClr xmlns:ahyp="http://schemas.microsoft.com/office/drawing/2018/hyperlinkcolor" val="tx"/>
                    </a:ext>
                  </a:extLst>
                </a:hlinkClick>
              </a:rPr>
              <a:t>Science for Environment Policy</a:t>
            </a:r>
            <a:r>
              <a:rPr lang="en-IE" b="0" i="0" dirty="0">
                <a:solidFill>
                  <a:srgbClr val="404040"/>
                </a:solidFill>
                <a:effectLst/>
                <a:latin typeface="arial"/>
                <a:cs typeface="arial"/>
              </a:rPr>
              <a:t>” </a:t>
            </a:r>
            <a:r>
              <a:rPr lang="en-IE" dirty="0"/>
              <a:t>estimates that </a:t>
            </a:r>
            <a:r>
              <a:rPr lang="en-US" b="1" dirty="0"/>
              <a:t>global food miles generate nearly 20% of all CO</a:t>
            </a:r>
            <a:r>
              <a:rPr lang="en-US" b="1" baseline="-25000" dirty="0"/>
              <a:t>2</a:t>
            </a:r>
            <a:r>
              <a:rPr lang="en-US" b="1" dirty="0"/>
              <a:t> emissions from food.</a:t>
            </a:r>
            <a:endParaRPr lang="en-IE" b="1" dirty="0"/>
          </a:p>
        </p:txBody>
      </p:sp>
      <p:sp>
        <p:nvSpPr>
          <p:cNvPr id="3" name="Text Placeholder 2">
            <a:extLst>
              <a:ext uri="{FF2B5EF4-FFF2-40B4-BE49-F238E27FC236}">
                <a16:creationId xmlns:a16="http://schemas.microsoft.com/office/drawing/2014/main" id="{98353624-9D3C-BD39-1295-D18432155202}"/>
              </a:ext>
            </a:extLst>
          </p:cNvPr>
          <p:cNvSpPr>
            <a:spLocks noGrp="1"/>
          </p:cNvSpPr>
          <p:nvPr>
            <p:ph type="body" sz="quarter" idx="16"/>
          </p:nvPr>
        </p:nvSpPr>
        <p:spPr/>
        <p:txBody>
          <a:bodyPr/>
          <a:lstStyle/>
          <a:p>
            <a:r>
              <a:rPr lang="en-IE" b="1"/>
              <a:t>Field to Fork</a:t>
            </a:r>
            <a:r>
              <a:rPr lang="en-IE"/>
              <a:t> – Food Distribution</a:t>
            </a:r>
            <a:endParaRPr lang="en-IE" b="1"/>
          </a:p>
        </p:txBody>
      </p:sp>
      <p:pic>
        <p:nvPicPr>
          <p:cNvPr id="1026" name="Picture 2" descr="Field to fork: global food miles generate nearly 20% of all CO2 emissions from food">
            <a:extLst>
              <a:ext uri="{FF2B5EF4-FFF2-40B4-BE49-F238E27FC236}">
                <a16:creationId xmlns:a16="http://schemas.microsoft.com/office/drawing/2014/main" id="{42531BF4-B3AB-31DA-8988-529E6A72DA6C}"/>
              </a:ext>
            </a:extLst>
          </p:cNvPr>
          <p:cNvPicPr>
            <a:picLocks noGrp="1" noChangeAspect="1" noChangeArrowheads="1"/>
          </p:cNvPicPr>
          <p:nvPr>
            <p:ph type="pic" sz="quarter" idx="42"/>
          </p:nvPr>
        </p:nvPicPr>
        <p:blipFill>
          <a:blip r:embed="rId4"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1357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F3B2F8-6C1C-FE3B-C02A-6C9E631EA688}"/>
              </a:ext>
            </a:extLst>
          </p:cNvPr>
          <p:cNvSpPr>
            <a:spLocks noGrp="1"/>
          </p:cNvSpPr>
          <p:nvPr>
            <p:ph type="body" sz="quarter" idx="18"/>
          </p:nvPr>
        </p:nvSpPr>
        <p:spPr>
          <a:xfrm>
            <a:off x="898358" y="1927684"/>
            <a:ext cx="6206636" cy="3483006"/>
          </a:xfrm>
        </p:spPr>
        <p:txBody>
          <a:bodyPr/>
          <a:lstStyle/>
          <a:p>
            <a:r>
              <a:rPr lang="en-US" dirty="0"/>
              <a:t>The researchers also estimated the global food-system emissions equate to 30% of the world’s GHG emissions. With global food expenditure around €4.85 trillion in 2017 and the global population rising annually, it is useful to </a:t>
            </a:r>
            <a:r>
              <a:rPr lang="en-US" b="1" dirty="0"/>
              <a:t>consider the impacts of food miles </a:t>
            </a:r>
            <a:r>
              <a:rPr lang="en-US" dirty="0"/>
              <a:t>on climate change. The researchers say that this should be coupled with </a:t>
            </a:r>
            <a:r>
              <a:rPr lang="en-US" b="1" dirty="0"/>
              <a:t>more locally produced food </a:t>
            </a:r>
            <a:r>
              <a:rPr lang="en-US" dirty="0"/>
              <a:t>items (that add improved food security) and better food-system management that requires the integration of environmental protection targets.</a:t>
            </a:r>
            <a:endParaRPr lang="en-IE" b="1" dirty="0"/>
          </a:p>
        </p:txBody>
      </p:sp>
      <p:sp>
        <p:nvSpPr>
          <p:cNvPr id="3" name="Text Placeholder 2">
            <a:extLst>
              <a:ext uri="{FF2B5EF4-FFF2-40B4-BE49-F238E27FC236}">
                <a16:creationId xmlns:a16="http://schemas.microsoft.com/office/drawing/2014/main" id="{98353624-9D3C-BD39-1295-D18432155202}"/>
              </a:ext>
            </a:extLst>
          </p:cNvPr>
          <p:cNvSpPr>
            <a:spLocks noGrp="1"/>
          </p:cNvSpPr>
          <p:nvPr>
            <p:ph type="body" sz="quarter" idx="16"/>
          </p:nvPr>
        </p:nvSpPr>
        <p:spPr>
          <a:xfrm>
            <a:off x="898358" y="751287"/>
            <a:ext cx="4990998" cy="992652"/>
          </a:xfrm>
        </p:spPr>
        <p:txBody>
          <a:bodyPr/>
          <a:lstStyle/>
          <a:p>
            <a:r>
              <a:rPr lang="en-IE" b="1"/>
              <a:t>Field to Fork</a:t>
            </a:r>
            <a:r>
              <a:rPr lang="en-IE"/>
              <a:t> – Food Distribution</a:t>
            </a:r>
            <a:endParaRPr lang="en-IE" b="1"/>
          </a:p>
        </p:txBody>
      </p:sp>
      <p:pic>
        <p:nvPicPr>
          <p:cNvPr id="1026" name="Picture 2">
            <a:extLst>
              <a:ext uri="{FF2B5EF4-FFF2-40B4-BE49-F238E27FC236}">
                <a16:creationId xmlns:a16="http://schemas.microsoft.com/office/drawing/2014/main" id="{42531BF4-B3AB-31DA-8988-529E6A72DA6C}"/>
              </a:ext>
            </a:extLst>
          </p:cNvPr>
          <p:cNvPicPr>
            <a:picLocks noGrp="1" noChangeAspect="1" noChangeArrowheads="1"/>
          </p:cNvPicPr>
          <p:nvPr>
            <p:ph type="pic" sz="quarter" idx="42"/>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b="-113"/>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8576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D3FC5E-320F-1BFF-D69F-95DD3C9166DB}"/>
              </a:ext>
            </a:extLst>
          </p:cNvPr>
          <p:cNvSpPr>
            <a:spLocks noGrp="1"/>
          </p:cNvSpPr>
          <p:nvPr>
            <p:ph type="body" sz="quarter" idx="15"/>
          </p:nvPr>
        </p:nvSpPr>
        <p:spPr/>
        <p:txBody>
          <a:bodyPr/>
          <a:lstStyle/>
          <a:p>
            <a:r>
              <a:rPr lang="en-IE" b="1">
                <a:solidFill>
                  <a:srgbClr val="F79037"/>
                </a:solidFill>
                <a:effectLst>
                  <a:outerShdw blurRad="38100" dist="38100" dir="2700000" algn="tl">
                    <a:srgbClr val="000000">
                      <a:alpha val="43137"/>
                    </a:srgbClr>
                  </a:outerShdw>
                </a:effectLst>
              </a:rPr>
              <a:t>1</a:t>
            </a:r>
          </a:p>
        </p:txBody>
      </p:sp>
      <p:sp>
        <p:nvSpPr>
          <p:cNvPr id="3" name="Text Placeholder 2">
            <a:extLst>
              <a:ext uri="{FF2B5EF4-FFF2-40B4-BE49-F238E27FC236}">
                <a16:creationId xmlns:a16="http://schemas.microsoft.com/office/drawing/2014/main" id="{238E13FF-E59C-7FB4-D8CB-4B86FF1FB03B}"/>
              </a:ext>
            </a:extLst>
          </p:cNvPr>
          <p:cNvSpPr>
            <a:spLocks noGrp="1"/>
          </p:cNvSpPr>
          <p:nvPr>
            <p:ph type="body" sz="quarter" idx="14"/>
          </p:nvPr>
        </p:nvSpPr>
        <p:spPr>
          <a:xfrm>
            <a:off x="6697824" y="996848"/>
            <a:ext cx="5010700" cy="689519"/>
          </a:xfrm>
        </p:spPr>
        <p:txBody>
          <a:bodyPr/>
          <a:lstStyle/>
          <a:p>
            <a:r>
              <a:rPr lang="en-IE" b="1"/>
              <a:t>Local and Community-Based Distribution</a:t>
            </a:r>
          </a:p>
        </p:txBody>
      </p:sp>
      <p:sp>
        <p:nvSpPr>
          <p:cNvPr id="4" name="Text Placeholder 3">
            <a:extLst>
              <a:ext uri="{FF2B5EF4-FFF2-40B4-BE49-F238E27FC236}">
                <a16:creationId xmlns:a16="http://schemas.microsoft.com/office/drawing/2014/main" id="{F7BF4661-88DF-DE39-4660-3E18065F2AD2}"/>
              </a:ext>
            </a:extLst>
          </p:cNvPr>
          <p:cNvSpPr>
            <a:spLocks noGrp="1"/>
          </p:cNvSpPr>
          <p:nvPr>
            <p:ph type="body" sz="quarter" idx="28"/>
          </p:nvPr>
        </p:nvSpPr>
        <p:spPr>
          <a:xfrm>
            <a:off x="979123" y="1519186"/>
            <a:ext cx="4734631" cy="4671588"/>
          </a:xfrm>
        </p:spPr>
        <p:txBody>
          <a:bodyPr lIns="91440" tIns="45720" rIns="91440" bIns="45720" anchor="t"/>
          <a:lstStyle/>
          <a:p>
            <a:r>
              <a:rPr lang="en-IE" dirty="0"/>
              <a:t>Similar to when choosing suppliers, when it comes to the distribution of your food products, you need to decide what is the best model for you, and whether can you follow example by your suppliers, using </a:t>
            </a:r>
            <a:r>
              <a:rPr lang="en-US" dirty="0"/>
              <a:t>models that </a:t>
            </a:r>
            <a:r>
              <a:rPr lang="en-US" b="1" dirty="0"/>
              <a:t>prioritise sustainability, fairness, and social responsibility</a:t>
            </a:r>
            <a:r>
              <a:rPr lang="en-US" dirty="0"/>
              <a:t>.</a:t>
            </a:r>
          </a:p>
          <a:p>
            <a:r>
              <a:rPr lang="en-US" dirty="0"/>
              <a:t>Here are a few examples and they will sound familiar as some have been discussed in section 3 above.</a:t>
            </a:r>
            <a:endParaRPr lang="en-IE" dirty="0"/>
          </a:p>
        </p:txBody>
      </p:sp>
      <p:sp>
        <p:nvSpPr>
          <p:cNvPr id="5" name="Text Placeholder 4">
            <a:extLst>
              <a:ext uri="{FF2B5EF4-FFF2-40B4-BE49-F238E27FC236}">
                <a16:creationId xmlns:a16="http://schemas.microsoft.com/office/drawing/2014/main" id="{E05709A2-8954-45CE-82BD-4366F3827642}"/>
              </a:ext>
            </a:extLst>
          </p:cNvPr>
          <p:cNvSpPr>
            <a:spLocks noGrp="1"/>
          </p:cNvSpPr>
          <p:nvPr>
            <p:ph type="body" sz="quarter" idx="29"/>
          </p:nvPr>
        </p:nvSpPr>
        <p:spPr/>
        <p:txBody>
          <a:bodyPr/>
          <a:lstStyle/>
          <a:p>
            <a:r>
              <a:rPr lang="en-IE" b="1">
                <a:solidFill>
                  <a:srgbClr val="F79037"/>
                </a:solidFill>
                <a:effectLst>
                  <a:outerShdw blurRad="38100" dist="38100" dir="2700000" algn="tl">
                    <a:srgbClr val="000000">
                      <a:alpha val="43137"/>
                    </a:srgbClr>
                  </a:outerShdw>
                </a:effectLst>
              </a:rPr>
              <a:t>2</a:t>
            </a:r>
          </a:p>
        </p:txBody>
      </p:sp>
      <p:sp>
        <p:nvSpPr>
          <p:cNvPr id="6" name="Text Placeholder 5">
            <a:extLst>
              <a:ext uri="{FF2B5EF4-FFF2-40B4-BE49-F238E27FC236}">
                <a16:creationId xmlns:a16="http://schemas.microsoft.com/office/drawing/2014/main" id="{9E291D91-3FEC-9D84-705E-5896C53AF0D8}"/>
              </a:ext>
            </a:extLst>
          </p:cNvPr>
          <p:cNvSpPr>
            <a:spLocks noGrp="1"/>
          </p:cNvSpPr>
          <p:nvPr>
            <p:ph type="body" sz="quarter" idx="30"/>
          </p:nvPr>
        </p:nvSpPr>
        <p:spPr/>
        <p:txBody>
          <a:bodyPr/>
          <a:lstStyle/>
          <a:p>
            <a:r>
              <a:rPr lang="en-IE" b="1"/>
              <a:t>Direct Sales &amp; Distribution</a:t>
            </a:r>
          </a:p>
        </p:txBody>
      </p:sp>
      <p:sp>
        <p:nvSpPr>
          <p:cNvPr id="7" name="Text Placeholder 6">
            <a:extLst>
              <a:ext uri="{FF2B5EF4-FFF2-40B4-BE49-F238E27FC236}">
                <a16:creationId xmlns:a16="http://schemas.microsoft.com/office/drawing/2014/main" id="{456CEBAC-C7CB-F7C2-0E86-575FF5211BCD}"/>
              </a:ext>
            </a:extLst>
          </p:cNvPr>
          <p:cNvSpPr>
            <a:spLocks noGrp="1"/>
          </p:cNvSpPr>
          <p:nvPr>
            <p:ph type="body" sz="quarter" idx="31"/>
          </p:nvPr>
        </p:nvSpPr>
        <p:spPr/>
        <p:txBody>
          <a:bodyPr/>
          <a:lstStyle/>
          <a:p>
            <a:r>
              <a:rPr lang="en-IE" b="1">
                <a:solidFill>
                  <a:srgbClr val="F79037"/>
                </a:solidFill>
                <a:effectLst>
                  <a:outerShdw blurRad="38100" dist="38100" dir="2700000" algn="tl">
                    <a:srgbClr val="000000">
                      <a:alpha val="43137"/>
                    </a:srgbClr>
                  </a:outerShdw>
                </a:effectLst>
              </a:rPr>
              <a:t>3</a:t>
            </a:r>
          </a:p>
        </p:txBody>
      </p:sp>
      <p:sp>
        <p:nvSpPr>
          <p:cNvPr id="8" name="Text Placeholder 7">
            <a:extLst>
              <a:ext uri="{FF2B5EF4-FFF2-40B4-BE49-F238E27FC236}">
                <a16:creationId xmlns:a16="http://schemas.microsoft.com/office/drawing/2014/main" id="{81686237-AC27-DD8C-5D55-783AEB4CC736}"/>
              </a:ext>
            </a:extLst>
          </p:cNvPr>
          <p:cNvSpPr>
            <a:spLocks noGrp="1"/>
          </p:cNvSpPr>
          <p:nvPr>
            <p:ph type="body" sz="quarter" idx="32"/>
          </p:nvPr>
        </p:nvSpPr>
        <p:spPr/>
        <p:txBody>
          <a:bodyPr/>
          <a:lstStyle/>
          <a:p>
            <a:r>
              <a:rPr lang="en-IE" b="1"/>
              <a:t>Wholesale Distribution</a:t>
            </a:r>
          </a:p>
        </p:txBody>
      </p:sp>
      <p:sp>
        <p:nvSpPr>
          <p:cNvPr id="9" name="Text Placeholder 8">
            <a:extLst>
              <a:ext uri="{FF2B5EF4-FFF2-40B4-BE49-F238E27FC236}">
                <a16:creationId xmlns:a16="http://schemas.microsoft.com/office/drawing/2014/main" id="{B9287E47-CA07-0618-DB82-C6D036E1480A}"/>
              </a:ext>
            </a:extLst>
          </p:cNvPr>
          <p:cNvSpPr>
            <a:spLocks noGrp="1"/>
          </p:cNvSpPr>
          <p:nvPr>
            <p:ph type="body" sz="quarter" idx="33"/>
          </p:nvPr>
        </p:nvSpPr>
        <p:spPr/>
        <p:txBody>
          <a:bodyPr/>
          <a:lstStyle/>
          <a:p>
            <a:r>
              <a:rPr lang="en-IE" b="1">
                <a:solidFill>
                  <a:srgbClr val="F79037"/>
                </a:solidFill>
                <a:effectLst>
                  <a:outerShdw blurRad="38100" dist="38100" dir="2700000" algn="tl">
                    <a:srgbClr val="000000">
                      <a:alpha val="43137"/>
                    </a:srgbClr>
                  </a:outerShdw>
                </a:effectLst>
              </a:rPr>
              <a:t>4</a:t>
            </a:r>
          </a:p>
        </p:txBody>
      </p:sp>
      <p:sp>
        <p:nvSpPr>
          <p:cNvPr id="10" name="Text Placeholder 9">
            <a:extLst>
              <a:ext uri="{FF2B5EF4-FFF2-40B4-BE49-F238E27FC236}">
                <a16:creationId xmlns:a16="http://schemas.microsoft.com/office/drawing/2014/main" id="{FE9C4603-F787-C3C8-2006-98FE536B3D28}"/>
              </a:ext>
            </a:extLst>
          </p:cNvPr>
          <p:cNvSpPr>
            <a:spLocks noGrp="1"/>
          </p:cNvSpPr>
          <p:nvPr>
            <p:ph type="body" sz="quarter" idx="34"/>
          </p:nvPr>
        </p:nvSpPr>
        <p:spPr/>
        <p:txBody>
          <a:bodyPr/>
          <a:lstStyle/>
          <a:p>
            <a:r>
              <a:rPr lang="en-IE" b="1"/>
              <a:t>Online Platforms and Marketplaces</a:t>
            </a:r>
          </a:p>
        </p:txBody>
      </p:sp>
      <p:sp>
        <p:nvSpPr>
          <p:cNvPr id="11" name="Text Placeholder 10">
            <a:extLst>
              <a:ext uri="{FF2B5EF4-FFF2-40B4-BE49-F238E27FC236}">
                <a16:creationId xmlns:a16="http://schemas.microsoft.com/office/drawing/2014/main" id="{7FC132D0-FCC2-279F-6A40-7245035B840E}"/>
              </a:ext>
            </a:extLst>
          </p:cNvPr>
          <p:cNvSpPr>
            <a:spLocks noGrp="1"/>
          </p:cNvSpPr>
          <p:nvPr>
            <p:ph type="body" sz="quarter" idx="35"/>
          </p:nvPr>
        </p:nvSpPr>
        <p:spPr/>
        <p:txBody>
          <a:bodyPr/>
          <a:lstStyle/>
          <a:p>
            <a:r>
              <a:rPr lang="en-IE" b="1">
                <a:solidFill>
                  <a:srgbClr val="F79037"/>
                </a:solidFill>
                <a:effectLst>
                  <a:outerShdw blurRad="38100" dist="38100" dir="2700000" algn="tl">
                    <a:srgbClr val="000000">
                      <a:alpha val="43137"/>
                    </a:srgbClr>
                  </a:outerShdw>
                </a:effectLst>
              </a:rPr>
              <a:t>5</a:t>
            </a:r>
          </a:p>
        </p:txBody>
      </p:sp>
      <p:sp>
        <p:nvSpPr>
          <p:cNvPr id="12" name="Text Placeholder 11">
            <a:extLst>
              <a:ext uri="{FF2B5EF4-FFF2-40B4-BE49-F238E27FC236}">
                <a16:creationId xmlns:a16="http://schemas.microsoft.com/office/drawing/2014/main" id="{C3ED51F6-A659-093F-1A96-F8F0F4391C9D}"/>
              </a:ext>
            </a:extLst>
          </p:cNvPr>
          <p:cNvSpPr>
            <a:spLocks noGrp="1"/>
          </p:cNvSpPr>
          <p:nvPr>
            <p:ph type="body" sz="quarter" idx="36"/>
          </p:nvPr>
        </p:nvSpPr>
        <p:spPr/>
        <p:txBody>
          <a:bodyPr/>
          <a:lstStyle/>
          <a:p>
            <a:r>
              <a:rPr lang="en-IE" b="1"/>
              <a:t>Zero-Waste Distribution</a:t>
            </a:r>
          </a:p>
        </p:txBody>
      </p:sp>
      <p:sp>
        <p:nvSpPr>
          <p:cNvPr id="13" name="Text Placeholder 12">
            <a:extLst>
              <a:ext uri="{FF2B5EF4-FFF2-40B4-BE49-F238E27FC236}">
                <a16:creationId xmlns:a16="http://schemas.microsoft.com/office/drawing/2014/main" id="{93045833-8249-B112-2509-11C74C11B4F5}"/>
              </a:ext>
            </a:extLst>
          </p:cNvPr>
          <p:cNvSpPr>
            <a:spLocks noGrp="1"/>
          </p:cNvSpPr>
          <p:nvPr>
            <p:ph type="body" sz="quarter" idx="27"/>
          </p:nvPr>
        </p:nvSpPr>
        <p:spPr/>
        <p:txBody>
          <a:bodyPr/>
          <a:lstStyle/>
          <a:p>
            <a:r>
              <a:rPr lang="en-IE" b="1"/>
              <a:t>Food Distribution</a:t>
            </a:r>
          </a:p>
        </p:txBody>
      </p:sp>
      <p:grpSp>
        <p:nvGrpSpPr>
          <p:cNvPr id="16" name="Group 15">
            <a:extLst>
              <a:ext uri="{FF2B5EF4-FFF2-40B4-BE49-F238E27FC236}">
                <a16:creationId xmlns:a16="http://schemas.microsoft.com/office/drawing/2014/main" id="{DB309E70-F307-2880-9F8E-28C16AC622AA}"/>
              </a:ext>
            </a:extLst>
          </p:cNvPr>
          <p:cNvGrpSpPr/>
          <p:nvPr/>
        </p:nvGrpSpPr>
        <p:grpSpPr>
          <a:xfrm>
            <a:off x="8664618" y="5642261"/>
            <a:ext cx="1287319" cy="825417"/>
            <a:chOff x="2708465" y="2516110"/>
            <a:chExt cx="1287319" cy="825417"/>
          </a:xfrm>
        </p:grpSpPr>
        <p:grpSp>
          <p:nvGrpSpPr>
            <p:cNvPr id="17" name="Group 16">
              <a:extLst>
                <a:ext uri="{FF2B5EF4-FFF2-40B4-BE49-F238E27FC236}">
                  <a16:creationId xmlns:a16="http://schemas.microsoft.com/office/drawing/2014/main" id="{4DF9564E-4504-9194-59E3-19D71593D164}"/>
                </a:ext>
              </a:extLst>
            </p:cNvPr>
            <p:cNvGrpSpPr/>
            <p:nvPr/>
          </p:nvGrpSpPr>
          <p:grpSpPr>
            <a:xfrm>
              <a:off x="2853306" y="2645797"/>
              <a:ext cx="395598" cy="175397"/>
              <a:chOff x="2388581" y="2630405"/>
              <a:chExt cx="395598" cy="175397"/>
            </a:xfrm>
          </p:grpSpPr>
          <p:sp>
            <p:nvSpPr>
              <p:cNvPr id="25" name="Freeform 287">
                <a:extLst>
                  <a:ext uri="{FF2B5EF4-FFF2-40B4-BE49-F238E27FC236}">
                    <a16:creationId xmlns:a16="http://schemas.microsoft.com/office/drawing/2014/main" id="{549CA3AB-865D-EC45-153A-E784446E0D8F}"/>
                  </a:ext>
                </a:extLst>
              </p:cNvPr>
              <p:cNvSpPr/>
              <p:nvPr/>
            </p:nvSpPr>
            <p:spPr>
              <a:xfrm rot="2700000">
                <a:off x="2369403" y="2649583"/>
                <a:ext cx="147619" cy="109263"/>
              </a:xfrm>
              <a:custGeom>
                <a:avLst/>
                <a:gdLst>
                  <a:gd name="connsiteX0" fmla="*/ 0 w 147619"/>
                  <a:gd name="connsiteY0" fmla="*/ 0 h 109263"/>
                  <a:gd name="connsiteX1" fmla="*/ 147620 w 147619"/>
                  <a:gd name="connsiteY1" fmla="*/ 0 h 109263"/>
                  <a:gd name="connsiteX2" fmla="*/ 147620 w 147619"/>
                  <a:gd name="connsiteY2" fmla="*/ 109264 h 109263"/>
                  <a:gd name="connsiteX3" fmla="*/ 0 w 147619"/>
                  <a:gd name="connsiteY3" fmla="*/ 109264 h 109263"/>
                </a:gdLst>
                <a:ahLst/>
                <a:cxnLst>
                  <a:cxn ang="0">
                    <a:pos x="connsiteX0" y="connsiteY0"/>
                  </a:cxn>
                  <a:cxn ang="0">
                    <a:pos x="connsiteX1" y="connsiteY1"/>
                  </a:cxn>
                  <a:cxn ang="0">
                    <a:pos x="connsiteX2" y="connsiteY2"/>
                  </a:cxn>
                  <a:cxn ang="0">
                    <a:pos x="connsiteX3" y="connsiteY3"/>
                  </a:cxn>
                </a:cxnLst>
                <a:rect l="l" t="t" r="r" b="b"/>
                <a:pathLst>
                  <a:path w="147619" h="109263">
                    <a:moveTo>
                      <a:pt x="0" y="0"/>
                    </a:moveTo>
                    <a:lnTo>
                      <a:pt x="147620" y="0"/>
                    </a:lnTo>
                    <a:lnTo>
                      <a:pt x="147620" y="109264"/>
                    </a:lnTo>
                    <a:lnTo>
                      <a:pt x="0" y="109264"/>
                    </a:lnTo>
                    <a:close/>
                  </a:path>
                </a:pathLst>
              </a:custGeom>
              <a:solidFill>
                <a:srgbClr val="00BADE"/>
              </a:solidFill>
              <a:ln w="2523" cap="flat">
                <a:noFill/>
                <a:prstDash val="solid"/>
                <a:miter/>
              </a:ln>
            </p:spPr>
            <p:txBody>
              <a:bodyPr rtlCol="0" anchor="ctr"/>
              <a:lstStyle/>
              <a:p>
                <a:endParaRPr lang="en-US"/>
              </a:p>
            </p:txBody>
          </p:sp>
          <p:sp>
            <p:nvSpPr>
              <p:cNvPr id="26" name="Freeform 288">
                <a:extLst>
                  <a:ext uri="{FF2B5EF4-FFF2-40B4-BE49-F238E27FC236}">
                    <a16:creationId xmlns:a16="http://schemas.microsoft.com/office/drawing/2014/main" id="{BCDB8AE6-B78F-D352-AB9E-3BBEFD45AE5B}"/>
                  </a:ext>
                </a:extLst>
              </p:cNvPr>
              <p:cNvSpPr/>
              <p:nvPr/>
            </p:nvSpPr>
            <p:spPr>
              <a:xfrm>
                <a:off x="2653547" y="2659695"/>
                <a:ext cx="130632" cy="146107"/>
              </a:xfrm>
              <a:custGeom>
                <a:avLst/>
                <a:gdLst>
                  <a:gd name="connsiteX0" fmla="*/ 20945 w 130632"/>
                  <a:gd name="connsiteY0" fmla="*/ 146107 h 146107"/>
                  <a:gd name="connsiteX1" fmla="*/ 15646 w 130632"/>
                  <a:gd name="connsiteY1" fmla="*/ 141313 h 146107"/>
                  <a:gd name="connsiteX2" fmla="*/ 0 w 130632"/>
                  <a:gd name="connsiteY2" fmla="*/ 127181 h 146107"/>
                  <a:gd name="connsiteX3" fmla="*/ 126929 w 130632"/>
                  <a:gd name="connsiteY3" fmla="*/ 0 h 146107"/>
                  <a:gd name="connsiteX4" fmla="*/ 118854 w 130632"/>
                  <a:gd name="connsiteY4" fmla="*/ 50216 h 146107"/>
                  <a:gd name="connsiteX5" fmla="*/ 20945 w 130632"/>
                  <a:gd name="connsiteY5" fmla="*/ 146107 h 14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632" h="146107">
                    <a:moveTo>
                      <a:pt x="20945" y="146107"/>
                    </a:moveTo>
                    <a:cubicBezTo>
                      <a:pt x="19935" y="145098"/>
                      <a:pt x="17664" y="143079"/>
                      <a:pt x="15646" y="141313"/>
                    </a:cubicBezTo>
                    <a:cubicBezTo>
                      <a:pt x="10094" y="136266"/>
                      <a:pt x="4542" y="131219"/>
                      <a:pt x="0" y="127181"/>
                    </a:cubicBezTo>
                    <a:cubicBezTo>
                      <a:pt x="42899" y="84030"/>
                      <a:pt x="84788" y="42394"/>
                      <a:pt x="126929" y="0"/>
                    </a:cubicBezTo>
                    <a:cubicBezTo>
                      <a:pt x="132986" y="17411"/>
                      <a:pt x="132481" y="36085"/>
                      <a:pt x="118854" y="50216"/>
                    </a:cubicBezTo>
                    <a:cubicBezTo>
                      <a:pt x="87311" y="83021"/>
                      <a:pt x="54002" y="114059"/>
                      <a:pt x="20945" y="146107"/>
                    </a:cubicBezTo>
                    <a:close/>
                  </a:path>
                </a:pathLst>
              </a:custGeom>
              <a:solidFill>
                <a:srgbClr val="00BADE"/>
              </a:solidFill>
              <a:ln w="2523" cap="flat">
                <a:noFill/>
                <a:prstDash val="solid"/>
                <a:miter/>
              </a:ln>
            </p:spPr>
            <p:txBody>
              <a:bodyPr rtlCol="0" anchor="ctr"/>
              <a:lstStyle/>
              <a:p>
                <a:endParaRPr lang="en-US"/>
              </a:p>
            </p:txBody>
          </p:sp>
        </p:grpSp>
        <p:grpSp>
          <p:nvGrpSpPr>
            <p:cNvPr id="18" name="Group 17">
              <a:extLst>
                <a:ext uri="{FF2B5EF4-FFF2-40B4-BE49-F238E27FC236}">
                  <a16:creationId xmlns:a16="http://schemas.microsoft.com/office/drawing/2014/main" id="{19FE8F99-2363-DFE2-06FB-005DFD53BE8D}"/>
                </a:ext>
              </a:extLst>
            </p:cNvPr>
            <p:cNvGrpSpPr/>
            <p:nvPr/>
          </p:nvGrpSpPr>
          <p:grpSpPr>
            <a:xfrm>
              <a:off x="2708465" y="2516110"/>
              <a:ext cx="1287319" cy="825417"/>
              <a:chOff x="2243740" y="2500718"/>
              <a:chExt cx="1287319" cy="825417"/>
            </a:xfrm>
          </p:grpSpPr>
          <p:sp>
            <p:nvSpPr>
              <p:cNvPr id="19" name="Freeform 269">
                <a:extLst>
                  <a:ext uri="{FF2B5EF4-FFF2-40B4-BE49-F238E27FC236}">
                    <a16:creationId xmlns:a16="http://schemas.microsoft.com/office/drawing/2014/main" id="{47B17DD4-C4B3-63D6-5224-05F3DF35C3F4}"/>
                  </a:ext>
                </a:extLst>
              </p:cNvPr>
              <p:cNvSpPr/>
              <p:nvPr/>
            </p:nvSpPr>
            <p:spPr>
              <a:xfrm>
                <a:off x="3251096" y="3127034"/>
                <a:ext cx="118353" cy="118353"/>
              </a:xfrm>
              <a:custGeom>
                <a:avLst/>
                <a:gdLst>
                  <a:gd name="connsiteX0" fmla="*/ 2 w 118353"/>
                  <a:gd name="connsiteY0" fmla="*/ 59555 h 118353"/>
                  <a:gd name="connsiteX1" fmla="*/ 58546 w 118353"/>
                  <a:gd name="connsiteY1" fmla="*/ 2 h 118353"/>
                  <a:gd name="connsiteX2" fmla="*/ 118351 w 118353"/>
                  <a:gd name="connsiteY2" fmla="*/ 58546 h 118353"/>
                  <a:gd name="connsiteX3" fmla="*/ 59555 w 118353"/>
                  <a:gd name="connsiteY3" fmla="*/ 118351 h 118353"/>
                  <a:gd name="connsiteX4" fmla="*/ 2 w 118353"/>
                  <a:gd name="connsiteY4" fmla="*/ 59555 h 118353"/>
                  <a:gd name="connsiteX5" fmla="*/ 58798 w 118353"/>
                  <a:gd name="connsiteY5" fmla="*/ 80247 h 118353"/>
                  <a:gd name="connsiteX6" fmla="*/ 80500 w 118353"/>
                  <a:gd name="connsiteY6" fmla="*/ 59050 h 118353"/>
                  <a:gd name="connsiteX7" fmla="*/ 58798 w 118353"/>
                  <a:gd name="connsiteY7" fmla="*/ 37853 h 118353"/>
                  <a:gd name="connsiteX8" fmla="*/ 37853 w 118353"/>
                  <a:gd name="connsiteY8" fmla="*/ 58293 h 118353"/>
                  <a:gd name="connsiteX9" fmla="*/ 58798 w 118353"/>
                  <a:gd name="connsiteY9" fmla="*/ 80247 h 11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353" h="118353">
                    <a:moveTo>
                      <a:pt x="2" y="59555"/>
                    </a:moveTo>
                    <a:cubicBezTo>
                      <a:pt x="-250" y="26498"/>
                      <a:pt x="25489" y="254"/>
                      <a:pt x="58546" y="2"/>
                    </a:cubicBezTo>
                    <a:cubicBezTo>
                      <a:pt x="91350" y="-250"/>
                      <a:pt x="118099" y="25993"/>
                      <a:pt x="118351" y="58546"/>
                    </a:cubicBezTo>
                    <a:cubicBezTo>
                      <a:pt x="118604" y="90846"/>
                      <a:pt x="92107" y="117846"/>
                      <a:pt x="59555" y="118351"/>
                    </a:cubicBezTo>
                    <a:cubicBezTo>
                      <a:pt x="27003" y="118604"/>
                      <a:pt x="254" y="92107"/>
                      <a:pt x="2" y="59555"/>
                    </a:cubicBezTo>
                    <a:close/>
                    <a:moveTo>
                      <a:pt x="58798" y="80247"/>
                    </a:moveTo>
                    <a:cubicBezTo>
                      <a:pt x="70658" y="80500"/>
                      <a:pt x="80500" y="70658"/>
                      <a:pt x="80500" y="59050"/>
                    </a:cubicBezTo>
                    <a:cubicBezTo>
                      <a:pt x="80500" y="47190"/>
                      <a:pt x="70658" y="37853"/>
                      <a:pt x="58798" y="37853"/>
                    </a:cubicBezTo>
                    <a:cubicBezTo>
                      <a:pt x="47190" y="38106"/>
                      <a:pt x="38106" y="46938"/>
                      <a:pt x="37853" y="58293"/>
                    </a:cubicBezTo>
                    <a:cubicBezTo>
                      <a:pt x="37601" y="70406"/>
                      <a:pt x="46938" y="80247"/>
                      <a:pt x="58798" y="80247"/>
                    </a:cubicBezTo>
                    <a:close/>
                  </a:path>
                </a:pathLst>
              </a:custGeom>
              <a:solidFill>
                <a:srgbClr val="000000"/>
              </a:solidFill>
              <a:ln w="2523" cap="flat">
                <a:noFill/>
                <a:prstDash val="solid"/>
                <a:miter/>
              </a:ln>
            </p:spPr>
            <p:txBody>
              <a:bodyPr rtlCol="0" anchor="ctr"/>
              <a:lstStyle/>
              <a:p>
                <a:endParaRPr lang="en-US"/>
              </a:p>
            </p:txBody>
          </p:sp>
          <p:sp>
            <p:nvSpPr>
              <p:cNvPr id="20" name="Freeform 270">
                <a:extLst>
                  <a:ext uri="{FF2B5EF4-FFF2-40B4-BE49-F238E27FC236}">
                    <a16:creationId xmlns:a16="http://schemas.microsoft.com/office/drawing/2014/main" id="{0275AE10-DAC1-CE1F-B2BF-EC4E692E55F6}"/>
                  </a:ext>
                </a:extLst>
              </p:cNvPr>
              <p:cNvSpPr/>
              <p:nvPr/>
            </p:nvSpPr>
            <p:spPr>
              <a:xfrm>
                <a:off x="2243740" y="2500718"/>
                <a:ext cx="1287319" cy="825417"/>
              </a:xfrm>
              <a:custGeom>
                <a:avLst/>
                <a:gdLst>
                  <a:gd name="connsiteX0" fmla="*/ 0 w 1287319"/>
                  <a:gd name="connsiteY0" fmla="*/ 37852 h 825417"/>
                  <a:gd name="connsiteX1" fmla="*/ 42646 w 1287319"/>
                  <a:gd name="connsiteY1" fmla="*/ 2019 h 825417"/>
                  <a:gd name="connsiteX2" fmla="*/ 61320 w 1287319"/>
                  <a:gd name="connsiteY2" fmla="*/ 0 h 825417"/>
                  <a:gd name="connsiteX3" fmla="*/ 617991 w 1287319"/>
                  <a:gd name="connsiteY3" fmla="*/ 0 h 825417"/>
                  <a:gd name="connsiteX4" fmla="*/ 681329 w 1287319"/>
                  <a:gd name="connsiteY4" fmla="*/ 62833 h 825417"/>
                  <a:gd name="connsiteX5" fmla="*/ 681329 w 1287319"/>
                  <a:gd name="connsiteY5" fmla="*/ 141313 h 825417"/>
                  <a:gd name="connsiteX6" fmla="*/ 695713 w 1287319"/>
                  <a:gd name="connsiteY6" fmla="*/ 141313 h 825417"/>
                  <a:gd name="connsiteX7" fmla="*/ 835512 w 1287319"/>
                  <a:gd name="connsiteY7" fmla="*/ 141313 h 825417"/>
                  <a:gd name="connsiteX8" fmla="*/ 917018 w 1287319"/>
                  <a:gd name="connsiteY8" fmla="*/ 201370 h 825417"/>
                  <a:gd name="connsiteX9" fmla="*/ 976572 w 1287319"/>
                  <a:gd name="connsiteY9" fmla="*/ 394919 h 825417"/>
                  <a:gd name="connsiteX10" fmla="*/ 990703 w 1287319"/>
                  <a:gd name="connsiteY10" fmla="*/ 407536 h 825417"/>
                  <a:gd name="connsiteX11" fmla="*/ 1206457 w 1287319"/>
                  <a:gd name="connsiteY11" fmla="*/ 435798 h 825417"/>
                  <a:gd name="connsiteX12" fmla="*/ 1287208 w 1287319"/>
                  <a:gd name="connsiteY12" fmla="*/ 526138 h 825417"/>
                  <a:gd name="connsiteX13" fmla="*/ 1287208 w 1287319"/>
                  <a:gd name="connsiteY13" fmla="*/ 621776 h 825417"/>
                  <a:gd name="connsiteX14" fmla="*/ 1214532 w 1287319"/>
                  <a:gd name="connsiteY14" fmla="*/ 703283 h 825417"/>
                  <a:gd name="connsiteX15" fmla="*/ 1203177 w 1287319"/>
                  <a:gd name="connsiteY15" fmla="*/ 714891 h 825417"/>
                  <a:gd name="connsiteX16" fmla="*/ 1066406 w 1287319"/>
                  <a:gd name="connsiteY16" fmla="*/ 825418 h 825417"/>
                  <a:gd name="connsiteX17" fmla="*/ 929888 w 1287319"/>
                  <a:gd name="connsiteY17" fmla="*/ 713377 h 825417"/>
                  <a:gd name="connsiteX18" fmla="*/ 914243 w 1287319"/>
                  <a:gd name="connsiteY18" fmla="*/ 704292 h 825417"/>
                  <a:gd name="connsiteX19" fmla="*/ 468351 w 1287319"/>
                  <a:gd name="connsiteY19" fmla="*/ 704292 h 825417"/>
                  <a:gd name="connsiteX20" fmla="*/ 407788 w 1287319"/>
                  <a:gd name="connsiteY20" fmla="*/ 704040 h 825417"/>
                  <a:gd name="connsiteX21" fmla="*/ 395423 w 1287319"/>
                  <a:gd name="connsiteY21" fmla="*/ 714134 h 825417"/>
                  <a:gd name="connsiteX22" fmla="*/ 259410 w 1287319"/>
                  <a:gd name="connsiteY22" fmla="*/ 825165 h 825417"/>
                  <a:gd name="connsiteX23" fmla="*/ 123144 w 1287319"/>
                  <a:gd name="connsiteY23" fmla="*/ 717414 h 825417"/>
                  <a:gd name="connsiteX24" fmla="*/ 105985 w 1287319"/>
                  <a:gd name="connsiteY24" fmla="*/ 703788 h 825417"/>
                  <a:gd name="connsiteX25" fmla="*/ 69395 w 1287319"/>
                  <a:gd name="connsiteY25" fmla="*/ 704040 h 825417"/>
                  <a:gd name="connsiteX26" fmla="*/ 0 w 1287319"/>
                  <a:gd name="connsiteY26" fmla="*/ 664674 h 825417"/>
                  <a:gd name="connsiteX27" fmla="*/ 0 w 1287319"/>
                  <a:gd name="connsiteY27" fmla="*/ 37852 h 825417"/>
                  <a:gd name="connsiteX28" fmla="*/ 119611 w 1287319"/>
                  <a:gd name="connsiteY28" fmla="*/ 665936 h 825417"/>
                  <a:gd name="connsiteX29" fmla="*/ 123901 w 1287319"/>
                  <a:gd name="connsiteY29" fmla="*/ 648272 h 825417"/>
                  <a:gd name="connsiteX30" fmla="*/ 318711 w 1287319"/>
                  <a:gd name="connsiteY30" fmla="*/ 558690 h 825417"/>
                  <a:gd name="connsiteX31" fmla="*/ 336627 w 1287319"/>
                  <a:gd name="connsiteY31" fmla="*/ 587962 h 825417"/>
                  <a:gd name="connsiteX32" fmla="*/ 303318 w 1287319"/>
                  <a:gd name="connsiteY32" fmla="*/ 593009 h 825417"/>
                  <a:gd name="connsiteX33" fmla="*/ 302308 w 1287319"/>
                  <a:gd name="connsiteY33" fmla="*/ 592504 h 825417"/>
                  <a:gd name="connsiteX34" fmla="*/ 178660 w 1287319"/>
                  <a:gd name="connsiteY34" fmla="*/ 622281 h 825417"/>
                  <a:gd name="connsiteX35" fmla="*/ 179417 w 1287319"/>
                  <a:gd name="connsiteY35" fmla="*/ 749209 h 825417"/>
                  <a:gd name="connsiteX36" fmla="*/ 304579 w 1287319"/>
                  <a:gd name="connsiteY36" fmla="*/ 776715 h 825417"/>
                  <a:gd name="connsiteX37" fmla="*/ 358581 w 1287319"/>
                  <a:gd name="connsiteY37" fmla="*/ 661646 h 825417"/>
                  <a:gd name="connsiteX38" fmla="*/ 355301 w 1287319"/>
                  <a:gd name="connsiteY38" fmla="*/ 647010 h 825417"/>
                  <a:gd name="connsiteX39" fmla="*/ 368675 w 1287319"/>
                  <a:gd name="connsiteY39" fmla="*/ 627075 h 825417"/>
                  <a:gd name="connsiteX40" fmla="*/ 390629 w 1287319"/>
                  <a:gd name="connsiteY40" fmla="*/ 637421 h 825417"/>
                  <a:gd name="connsiteX41" fmla="*/ 395676 w 1287319"/>
                  <a:gd name="connsiteY41" fmla="*/ 654328 h 825417"/>
                  <a:gd name="connsiteX42" fmla="*/ 411069 w 1287319"/>
                  <a:gd name="connsiteY42" fmla="*/ 666693 h 825417"/>
                  <a:gd name="connsiteX43" fmla="*/ 630103 w 1287319"/>
                  <a:gd name="connsiteY43" fmla="*/ 666441 h 825417"/>
                  <a:gd name="connsiteX44" fmla="*/ 644235 w 1287319"/>
                  <a:gd name="connsiteY44" fmla="*/ 665684 h 825417"/>
                  <a:gd name="connsiteX45" fmla="*/ 644235 w 1287319"/>
                  <a:gd name="connsiteY45" fmla="*/ 649281 h 825417"/>
                  <a:gd name="connsiteX46" fmla="*/ 644235 w 1287319"/>
                  <a:gd name="connsiteY46" fmla="*/ 291457 h 825417"/>
                  <a:gd name="connsiteX47" fmla="*/ 662656 w 1287319"/>
                  <a:gd name="connsiteY47" fmla="*/ 262438 h 825417"/>
                  <a:gd name="connsiteX48" fmla="*/ 682086 w 1287319"/>
                  <a:gd name="connsiteY48" fmla="*/ 291710 h 825417"/>
                  <a:gd name="connsiteX49" fmla="*/ 682086 w 1287319"/>
                  <a:gd name="connsiteY49" fmla="*/ 568783 h 825417"/>
                  <a:gd name="connsiteX50" fmla="*/ 682086 w 1287319"/>
                  <a:gd name="connsiteY50" fmla="*/ 585438 h 825417"/>
                  <a:gd name="connsiteX51" fmla="*/ 699246 w 1287319"/>
                  <a:gd name="connsiteY51" fmla="*/ 585438 h 825417"/>
                  <a:gd name="connsiteX52" fmla="*/ 869326 w 1287319"/>
                  <a:gd name="connsiteY52" fmla="*/ 585438 h 825417"/>
                  <a:gd name="connsiteX53" fmla="*/ 884214 w 1287319"/>
                  <a:gd name="connsiteY53" fmla="*/ 586700 h 825417"/>
                  <a:gd name="connsiteX54" fmla="*/ 897588 w 1287319"/>
                  <a:gd name="connsiteY54" fmla="*/ 605373 h 825417"/>
                  <a:gd name="connsiteX55" fmla="*/ 883457 w 1287319"/>
                  <a:gd name="connsiteY55" fmla="*/ 622281 h 825417"/>
                  <a:gd name="connsiteX56" fmla="*/ 869578 w 1287319"/>
                  <a:gd name="connsiteY56" fmla="*/ 623037 h 825417"/>
                  <a:gd name="connsiteX57" fmla="*/ 698236 w 1287319"/>
                  <a:gd name="connsiteY57" fmla="*/ 623037 h 825417"/>
                  <a:gd name="connsiteX58" fmla="*/ 682843 w 1287319"/>
                  <a:gd name="connsiteY58" fmla="*/ 623037 h 825417"/>
                  <a:gd name="connsiteX59" fmla="*/ 682843 w 1287319"/>
                  <a:gd name="connsiteY59" fmla="*/ 664927 h 825417"/>
                  <a:gd name="connsiteX60" fmla="*/ 691928 w 1287319"/>
                  <a:gd name="connsiteY60" fmla="*/ 665936 h 825417"/>
                  <a:gd name="connsiteX61" fmla="*/ 918533 w 1287319"/>
                  <a:gd name="connsiteY61" fmla="*/ 666189 h 825417"/>
                  <a:gd name="connsiteX62" fmla="*/ 930393 w 1287319"/>
                  <a:gd name="connsiteY62" fmla="*/ 655338 h 825417"/>
                  <a:gd name="connsiteX63" fmla="*/ 1157250 w 1287319"/>
                  <a:gd name="connsiteY63" fmla="*/ 577868 h 825417"/>
                  <a:gd name="connsiteX64" fmla="*/ 1168606 w 1287319"/>
                  <a:gd name="connsiteY64" fmla="*/ 584681 h 825417"/>
                  <a:gd name="connsiteX65" fmla="*/ 1249104 w 1287319"/>
                  <a:gd name="connsiteY65" fmla="*/ 584934 h 825417"/>
                  <a:gd name="connsiteX66" fmla="*/ 1249104 w 1287319"/>
                  <a:gd name="connsiteY66" fmla="*/ 542792 h 825417"/>
                  <a:gd name="connsiteX67" fmla="*/ 1210495 w 1287319"/>
                  <a:gd name="connsiteY67" fmla="*/ 523361 h 825417"/>
                  <a:gd name="connsiteX68" fmla="*/ 1246580 w 1287319"/>
                  <a:gd name="connsiteY68" fmla="*/ 503427 h 825417"/>
                  <a:gd name="connsiteX69" fmla="*/ 1206457 w 1287319"/>
                  <a:gd name="connsiteY69" fmla="*/ 473145 h 825417"/>
                  <a:gd name="connsiteX70" fmla="*/ 1059341 w 1287319"/>
                  <a:gd name="connsiteY70" fmla="*/ 453462 h 825417"/>
                  <a:gd name="connsiteX71" fmla="*/ 885223 w 1287319"/>
                  <a:gd name="connsiteY71" fmla="*/ 440593 h 825417"/>
                  <a:gd name="connsiteX72" fmla="*/ 765612 w 1287319"/>
                  <a:gd name="connsiteY72" fmla="*/ 440845 h 825417"/>
                  <a:gd name="connsiteX73" fmla="*/ 725490 w 1287319"/>
                  <a:gd name="connsiteY73" fmla="*/ 401732 h 825417"/>
                  <a:gd name="connsiteX74" fmla="*/ 725490 w 1287319"/>
                  <a:gd name="connsiteY74" fmla="*/ 260671 h 825417"/>
                  <a:gd name="connsiteX75" fmla="*/ 766117 w 1287319"/>
                  <a:gd name="connsiteY75" fmla="*/ 221558 h 825417"/>
                  <a:gd name="connsiteX76" fmla="*/ 835259 w 1287319"/>
                  <a:gd name="connsiteY76" fmla="*/ 221558 h 825417"/>
                  <a:gd name="connsiteX77" fmla="*/ 882952 w 1287319"/>
                  <a:gd name="connsiteY77" fmla="*/ 221558 h 825417"/>
                  <a:gd name="connsiteX78" fmla="*/ 835764 w 1287319"/>
                  <a:gd name="connsiteY78" fmla="*/ 178659 h 825417"/>
                  <a:gd name="connsiteX79" fmla="*/ 708582 w 1287319"/>
                  <a:gd name="connsiteY79" fmla="*/ 178659 h 825417"/>
                  <a:gd name="connsiteX80" fmla="*/ 682843 w 1287319"/>
                  <a:gd name="connsiteY80" fmla="*/ 178659 h 825417"/>
                  <a:gd name="connsiteX81" fmla="*/ 681329 w 1287319"/>
                  <a:gd name="connsiteY81" fmla="*/ 203389 h 825417"/>
                  <a:gd name="connsiteX82" fmla="*/ 662908 w 1287319"/>
                  <a:gd name="connsiteY82" fmla="*/ 218782 h 825417"/>
                  <a:gd name="connsiteX83" fmla="*/ 644992 w 1287319"/>
                  <a:gd name="connsiteY83" fmla="*/ 202884 h 825417"/>
                  <a:gd name="connsiteX84" fmla="*/ 644487 w 1287319"/>
                  <a:gd name="connsiteY84" fmla="*/ 190267 h 825417"/>
                  <a:gd name="connsiteX85" fmla="*/ 644487 w 1287319"/>
                  <a:gd name="connsiteY85" fmla="*/ 68133 h 825417"/>
                  <a:gd name="connsiteX86" fmla="*/ 614206 w 1287319"/>
                  <a:gd name="connsiteY86" fmla="*/ 37347 h 825417"/>
                  <a:gd name="connsiteX87" fmla="*/ 66366 w 1287319"/>
                  <a:gd name="connsiteY87" fmla="*/ 37347 h 825417"/>
                  <a:gd name="connsiteX88" fmla="*/ 36085 w 1287319"/>
                  <a:gd name="connsiteY88" fmla="*/ 68133 h 825417"/>
                  <a:gd name="connsiteX89" fmla="*/ 36085 w 1287319"/>
                  <a:gd name="connsiteY89" fmla="*/ 634898 h 825417"/>
                  <a:gd name="connsiteX90" fmla="*/ 36085 w 1287319"/>
                  <a:gd name="connsiteY90" fmla="*/ 644992 h 825417"/>
                  <a:gd name="connsiteX91" fmla="*/ 54759 w 1287319"/>
                  <a:gd name="connsiteY91" fmla="*/ 665179 h 825417"/>
                  <a:gd name="connsiteX92" fmla="*/ 119611 w 1287319"/>
                  <a:gd name="connsiteY92" fmla="*/ 665936 h 825417"/>
                  <a:gd name="connsiteX93" fmla="*/ 763341 w 1287319"/>
                  <a:gd name="connsiteY93" fmla="*/ 259662 h 825417"/>
                  <a:gd name="connsiteX94" fmla="*/ 763341 w 1287319"/>
                  <a:gd name="connsiteY94" fmla="*/ 402993 h 825417"/>
                  <a:gd name="connsiteX95" fmla="*/ 939729 w 1287319"/>
                  <a:gd name="connsiteY95" fmla="*/ 402993 h 825417"/>
                  <a:gd name="connsiteX96" fmla="*/ 897084 w 1287319"/>
                  <a:gd name="connsiteY96" fmla="*/ 265718 h 825417"/>
                  <a:gd name="connsiteX97" fmla="*/ 886990 w 1287319"/>
                  <a:gd name="connsiteY97" fmla="*/ 259914 h 825417"/>
                  <a:gd name="connsiteX98" fmla="*/ 812801 w 1287319"/>
                  <a:gd name="connsiteY98" fmla="*/ 259662 h 825417"/>
                  <a:gd name="connsiteX99" fmla="*/ 763341 w 1287319"/>
                  <a:gd name="connsiteY99" fmla="*/ 259662 h 825417"/>
                  <a:gd name="connsiteX100" fmla="*/ 964459 w 1287319"/>
                  <a:gd name="connsiteY100" fmla="*/ 685367 h 825417"/>
                  <a:gd name="connsiteX101" fmla="*/ 1066659 w 1287319"/>
                  <a:gd name="connsiteY101" fmla="*/ 787818 h 825417"/>
                  <a:gd name="connsiteX102" fmla="*/ 1168606 w 1287319"/>
                  <a:gd name="connsiteY102" fmla="*/ 684862 h 825417"/>
                  <a:gd name="connsiteX103" fmla="*/ 1066659 w 1287319"/>
                  <a:gd name="connsiteY103" fmla="*/ 583167 h 825417"/>
                  <a:gd name="connsiteX104" fmla="*/ 964459 w 1287319"/>
                  <a:gd name="connsiteY104" fmla="*/ 685367 h 825417"/>
                  <a:gd name="connsiteX105" fmla="*/ 1206205 w 1287319"/>
                  <a:gd name="connsiteY105" fmla="*/ 665684 h 825417"/>
                  <a:gd name="connsiteX106" fmla="*/ 1248599 w 1287319"/>
                  <a:gd name="connsiteY106" fmla="*/ 624552 h 825417"/>
                  <a:gd name="connsiteX107" fmla="*/ 1194093 w 1287319"/>
                  <a:gd name="connsiteY107" fmla="*/ 624552 h 825417"/>
                  <a:gd name="connsiteX108" fmla="*/ 1206205 w 1287319"/>
                  <a:gd name="connsiteY108" fmla="*/ 665684 h 825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1287319" h="825417">
                    <a:moveTo>
                      <a:pt x="0" y="37852"/>
                    </a:moveTo>
                    <a:cubicBezTo>
                      <a:pt x="10094" y="21197"/>
                      <a:pt x="22206" y="6309"/>
                      <a:pt x="42646" y="2019"/>
                    </a:cubicBezTo>
                    <a:cubicBezTo>
                      <a:pt x="48702" y="757"/>
                      <a:pt x="55011" y="0"/>
                      <a:pt x="61320" y="0"/>
                    </a:cubicBezTo>
                    <a:cubicBezTo>
                      <a:pt x="246793" y="0"/>
                      <a:pt x="432518" y="0"/>
                      <a:pt x="617991" y="0"/>
                    </a:cubicBezTo>
                    <a:cubicBezTo>
                      <a:pt x="656347" y="0"/>
                      <a:pt x="680824" y="24225"/>
                      <a:pt x="681329" y="62833"/>
                    </a:cubicBezTo>
                    <a:cubicBezTo>
                      <a:pt x="681582" y="88320"/>
                      <a:pt x="681329" y="114059"/>
                      <a:pt x="681329" y="141313"/>
                    </a:cubicBezTo>
                    <a:cubicBezTo>
                      <a:pt x="686628" y="141313"/>
                      <a:pt x="691171" y="141313"/>
                      <a:pt x="695713" y="141313"/>
                    </a:cubicBezTo>
                    <a:cubicBezTo>
                      <a:pt x="742396" y="141313"/>
                      <a:pt x="788828" y="141313"/>
                      <a:pt x="835512" y="141313"/>
                    </a:cubicBezTo>
                    <a:cubicBezTo>
                      <a:pt x="876643" y="141313"/>
                      <a:pt x="904654" y="162005"/>
                      <a:pt x="917018" y="201370"/>
                    </a:cubicBezTo>
                    <a:cubicBezTo>
                      <a:pt x="936954" y="265718"/>
                      <a:pt x="956889" y="330318"/>
                      <a:pt x="976572" y="394919"/>
                    </a:cubicBezTo>
                    <a:cubicBezTo>
                      <a:pt x="979095" y="402993"/>
                      <a:pt x="982628" y="406526"/>
                      <a:pt x="990703" y="407536"/>
                    </a:cubicBezTo>
                    <a:cubicBezTo>
                      <a:pt x="1062621" y="416872"/>
                      <a:pt x="1134539" y="426966"/>
                      <a:pt x="1206457" y="435798"/>
                    </a:cubicBezTo>
                    <a:cubicBezTo>
                      <a:pt x="1259954" y="442359"/>
                      <a:pt x="1287208" y="472136"/>
                      <a:pt x="1287208" y="526138"/>
                    </a:cubicBezTo>
                    <a:cubicBezTo>
                      <a:pt x="1287208" y="557933"/>
                      <a:pt x="1287460" y="589980"/>
                      <a:pt x="1287208" y="621776"/>
                    </a:cubicBezTo>
                    <a:cubicBezTo>
                      <a:pt x="1286955" y="666441"/>
                      <a:pt x="1258945" y="698236"/>
                      <a:pt x="1214532" y="703283"/>
                    </a:cubicBezTo>
                    <a:cubicBezTo>
                      <a:pt x="1206457" y="704292"/>
                      <a:pt x="1204691" y="707825"/>
                      <a:pt x="1203177" y="714891"/>
                    </a:cubicBezTo>
                    <a:cubicBezTo>
                      <a:pt x="1188036" y="780500"/>
                      <a:pt x="1131764" y="825418"/>
                      <a:pt x="1066406" y="825418"/>
                    </a:cubicBezTo>
                    <a:cubicBezTo>
                      <a:pt x="1000292" y="825418"/>
                      <a:pt x="944272" y="779743"/>
                      <a:pt x="929888" y="713377"/>
                    </a:cubicBezTo>
                    <a:cubicBezTo>
                      <a:pt x="927617" y="702526"/>
                      <a:pt x="921056" y="704292"/>
                      <a:pt x="914243" y="704292"/>
                    </a:cubicBezTo>
                    <a:cubicBezTo>
                      <a:pt x="765612" y="704292"/>
                      <a:pt x="616982" y="704292"/>
                      <a:pt x="468351" y="704292"/>
                    </a:cubicBezTo>
                    <a:cubicBezTo>
                      <a:pt x="448163" y="704292"/>
                      <a:pt x="427976" y="704545"/>
                      <a:pt x="407788" y="704040"/>
                    </a:cubicBezTo>
                    <a:cubicBezTo>
                      <a:pt x="399966" y="703788"/>
                      <a:pt x="396937" y="706311"/>
                      <a:pt x="395423" y="714134"/>
                    </a:cubicBezTo>
                    <a:cubicBezTo>
                      <a:pt x="381292" y="779239"/>
                      <a:pt x="325524" y="824660"/>
                      <a:pt x="259410" y="825165"/>
                    </a:cubicBezTo>
                    <a:cubicBezTo>
                      <a:pt x="195314" y="825670"/>
                      <a:pt x="138537" y="781257"/>
                      <a:pt x="123144" y="717414"/>
                    </a:cubicBezTo>
                    <a:cubicBezTo>
                      <a:pt x="120620" y="706564"/>
                      <a:pt x="116835" y="703031"/>
                      <a:pt x="105985" y="703788"/>
                    </a:cubicBezTo>
                    <a:cubicBezTo>
                      <a:pt x="93872" y="704797"/>
                      <a:pt x="81507" y="703283"/>
                      <a:pt x="69395" y="704040"/>
                    </a:cubicBezTo>
                    <a:cubicBezTo>
                      <a:pt x="37599" y="706059"/>
                      <a:pt x="14131" y="693946"/>
                      <a:pt x="0" y="664674"/>
                    </a:cubicBezTo>
                    <a:cubicBezTo>
                      <a:pt x="0" y="455986"/>
                      <a:pt x="0" y="246792"/>
                      <a:pt x="0" y="37852"/>
                    </a:cubicBezTo>
                    <a:close/>
                    <a:moveTo>
                      <a:pt x="119611" y="665936"/>
                    </a:moveTo>
                    <a:cubicBezTo>
                      <a:pt x="121125" y="659627"/>
                      <a:pt x="122387" y="653824"/>
                      <a:pt x="123901" y="648272"/>
                    </a:cubicBezTo>
                    <a:cubicBezTo>
                      <a:pt x="146612" y="564746"/>
                      <a:pt x="240736" y="521595"/>
                      <a:pt x="318711" y="558690"/>
                    </a:cubicBezTo>
                    <a:cubicBezTo>
                      <a:pt x="336375" y="567017"/>
                      <a:pt x="341926" y="576354"/>
                      <a:pt x="336627" y="587962"/>
                    </a:cubicBezTo>
                    <a:cubicBezTo>
                      <a:pt x="331328" y="599570"/>
                      <a:pt x="320477" y="601336"/>
                      <a:pt x="303318" y="593009"/>
                    </a:cubicBezTo>
                    <a:cubicBezTo>
                      <a:pt x="303065" y="592756"/>
                      <a:pt x="302561" y="592504"/>
                      <a:pt x="302308" y="592504"/>
                    </a:cubicBezTo>
                    <a:cubicBezTo>
                      <a:pt x="259157" y="572569"/>
                      <a:pt x="207932" y="584934"/>
                      <a:pt x="178660" y="622281"/>
                    </a:cubicBezTo>
                    <a:cubicBezTo>
                      <a:pt x="149388" y="659880"/>
                      <a:pt x="149640" y="712115"/>
                      <a:pt x="179417" y="749209"/>
                    </a:cubicBezTo>
                    <a:cubicBezTo>
                      <a:pt x="209446" y="786557"/>
                      <a:pt x="261933" y="797912"/>
                      <a:pt x="304579" y="776715"/>
                    </a:cubicBezTo>
                    <a:cubicBezTo>
                      <a:pt x="347226" y="755518"/>
                      <a:pt x="369432" y="708078"/>
                      <a:pt x="358581" y="661646"/>
                    </a:cubicBezTo>
                    <a:cubicBezTo>
                      <a:pt x="357319" y="656852"/>
                      <a:pt x="355805" y="651805"/>
                      <a:pt x="355301" y="647010"/>
                    </a:cubicBezTo>
                    <a:cubicBezTo>
                      <a:pt x="354291" y="636916"/>
                      <a:pt x="358581" y="629599"/>
                      <a:pt x="368675" y="627075"/>
                    </a:cubicBezTo>
                    <a:cubicBezTo>
                      <a:pt x="378516" y="624552"/>
                      <a:pt x="386339" y="628084"/>
                      <a:pt x="390629" y="637421"/>
                    </a:cubicBezTo>
                    <a:cubicBezTo>
                      <a:pt x="393152" y="642720"/>
                      <a:pt x="395423" y="648524"/>
                      <a:pt x="395676" y="654328"/>
                    </a:cubicBezTo>
                    <a:cubicBezTo>
                      <a:pt x="396180" y="665179"/>
                      <a:pt x="401732" y="666693"/>
                      <a:pt x="411069" y="666693"/>
                    </a:cubicBezTo>
                    <a:cubicBezTo>
                      <a:pt x="483996" y="666441"/>
                      <a:pt x="557176" y="666441"/>
                      <a:pt x="630103" y="666441"/>
                    </a:cubicBezTo>
                    <a:cubicBezTo>
                      <a:pt x="634646" y="666441"/>
                      <a:pt x="638935" y="665936"/>
                      <a:pt x="644235" y="665684"/>
                    </a:cubicBezTo>
                    <a:cubicBezTo>
                      <a:pt x="644235" y="659123"/>
                      <a:pt x="644235" y="654328"/>
                      <a:pt x="644235" y="649281"/>
                    </a:cubicBezTo>
                    <a:cubicBezTo>
                      <a:pt x="644235" y="529923"/>
                      <a:pt x="644235" y="410816"/>
                      <a:pt x="644235" y="291457"/>
                    </a:cubicBezTo>
                    <a:cubicBezTo>
                      <a:pt x="644235" y="272027"/>
                      <a:pt x="650039" y="262690"/>
                      <a:pt x="662656" y="262438"/>
                    </a:cubicBezTo>
                    <a:cubicBezTo>
                      <a:pt x="675525" y="261933"/>
                      <a:pt x="682086" y="271775"/>
                      <a:pt x="682086" y="291710"/>
                    </a:cubicBezTo>
                    <a:cubicBezTo>
                      <a:pt x="682086" y="384068"/>
                      <a:pt x="682086" y="476426"/>
                      <a:pt x="682086" y="568783"/>
                    </a:cubicBezTo>
                    <a:cubicBezTo>
                      <a:pt x="682086" y="574083"/>
                      <a:pt x="682086" y="579382"/>
                      <a:pt x="682086" y="585438"/>
                    </a:cubicBezTo>
                    <a:cubicBezTo>
                      <a:pt x="689152" y="585438"/>
                      <a:pt x="694199" y="585438"/>
                      <a:pt x="699246" y="585438"/>
                    </a:cubicBezTo>
                    <a:cubicBezTo>
                      <a:pt x="756023" y="585438"/>
                      <a:pt x="812548" y="585438"/>
                      <a:pt x="869326" y="585438"/>
                    </a:cubicBezTo>
                    <a:cubicBezTo>
                      <a:pt x="874373" y="585438"/>
                      <a:pt x="879419" y="585438"/>
                      <a:pt x="884214" y="586700"/>
                    </a:cubicBezTo>
                    <a:cubicBezTo>
                      <a:pt x="893551" y="589224"/>
                      <a:pt x="898093" y="596037"/>
                      <a:pt x="897588" y="605373"/>
                    </a:cubicBezTo>
                    <a:cubicBezTo>
                      <a:pt x="897084" y="614458"/>
                      <a:pt x="892289" y="620262"/>
                      <a:pt x="883457" y="622281"/>
                    </a:cubicBezTo>
                    <a:cubicBezTo>
                      <a:pt x="878915" y="623290"/>
                      <a:pt x="874373" y="623037"/>
                      <a:pt x="869578" y="623037"/>
                    </a:cubicBezTo>
                    <a:cubicBezTo>
                      <a:pt x="812548" y="623037"/>
                      <a:pt x="755518" y="623037"/>
                      <a:pt x="698236" y="623037"/>
                    </a:cubicBezTo>
                    <a:cubicBezTo>
                      <a:pt x="693442" y="623037"/>
                      <a:pt x="688395" y="623037"/>
                      <a:pt x="682843" y="623037"/>
                    </a:cubicBezTo>
                    <a:cubicBezTo>
                      <a:pt x="682843" y="637926"/>
                      <a:pt x="682843" y="651300"/>
                      <a:pt x="682843" y="664927"/>
                    </a:cubicBezTo>
                    <a:cubicBezTo>
                      <a:pt x="686376" y="665431"/>
                      <a:pt x="689152" y="665936"/>
                      <a:pt x="691928" y="665936"/>
                    </a:cubicBezTo>
                    <a:cubicBezTo>
                      <a:pt x="767379" y="665936"/>
                      <a:pt x="843082" y="665936"/>
                      <a:pt x="918533" y="666189"/>
                    </a:cubicBezTo>
                    <a:cubicBezTo>
                      <a:pt x="926860" y="666189"/>
                      <a:pt x="928627" y="662656"/>
                      <a:pt x="930393" y="655338"/>
                    </a:cubicBezTo>
                    <a:cubicBezTo>
                      <a:pt x="952347" y="552381"/>
                      <a:pt x="1077005" y="509987"/>
                      <a:pt x="1157250" y="577868"/>
                    </a:cubicBezTo>
                    <a:cubicBezTo>
                      <a:pt x="1160531" y="580644"/>
                      <a:pt x="1164821" y="584429"/>
                      <a:pt x="1168606" y="584681"/>
                    </a:cubicBezTo>
                    <a:cubicBezTo>
                      <a:pt x="1195354" y="585186"/>
                      <a:pt x="1222103" y="584934"/>
                      <a:pt x="1249104" y="584934"/>
                    </a:cubicBezTo>
                    <a:cubicBezTo>
                      <a:pt x="1249104" y="570045"/>
                      <a:pt x="1249104" y="556419"/>
                      <a:pt x="1249104" y="542792"/>
                    </a:cubicBezTo>
                    <a:cubicBezTo>
                      <a:pt x="1233710" y="539764"/>
                      <a:pt x="1210747" y="548596"/>
                      <a:pt x="1210495" y="523361"/>
                    </a:cubicBezTo>
                    <a:cubicBezTo>
                      <a:pt x="1210243" y="499389"/>
                      <a:pt x="1232196" y="505950"/>
                      <a:pt x="1246580" y="503427"/>
                    </a:cubicBezTo>
                    <a:cubicBezTo>
                      <a:pt x="1243552" y="484501"/>
                      <a:pt x="1224122" y="475416"/>
                      <a:pt x="1206457" y="473145"/>
                    </a:cubicBezTo>
                    <a:cubicBezTo>
                      <a:pt x="1157250" y="467089"/>
                      <a:pt x="1108295" y="460528"/>
                      <a:pt x="1059341" y="453462"/>
                    </a:cubicBezTo>
                    <a:cubicBezTo>
                      <a:pt x="1001554" y="445135"/>
                      <a:pt x="943767" y="438574"/>
                      <a:pt x="885223" y="440593"/>
                    </a:cubicBezTo>
                    <a:cubicBezTo>
                      <a:pt x="845353" y="441855"/>
                      <a:pt x="805483" y="441097"/>
                      <a:pt x="765612" y="440845"/>
                    </a:cubicBezTo>
                    <a:cubicBezTo>
                      <a:pt x="741639" y="440593"/>
                      <a:pt x="725742" y="425452"/>
                      <a:pt x="725490" y="401732"/>
                    </a:cubicBezTo>
                    <a:cubicBezTo>
                      <a:pt x="724985" y="354796"/>
                      <a:pt x="724985" y="307607"/>
                      <a:pt x="725490" y="260671"/>
                    </a:cubicBezTo>
                    <a:cubicBezTo>
                      <a:pt x="725742" y="237456"/>
                      <a:pt x="742396" y="221810"/>
                      <a:pt x="766117" y="221558"/>
                    </a:cubicBezTo>
                    <a:cubicBezTo>
                      <a:pt x="789080" y="221306"/>
                      <a:pt x="812296" y="221558"/>
                      <a:pt x="835259" y="221558"/>
                    </a:cubicBezTo>
                    <a:cubicBezTo>
                      <a:pt x="851157" y="221558"/>
                      <a:pt x="867055" y="221558"/>
                      <a:pt x="882952" y="221558"/>
                    </a:cubicBezTo>
                    <a:cubicBezTo>
                      <a:pt x="879167" y="192791"/>
                      <a:pt x="863522" y="178659"/>
                      <a:pt x="835764" y="178659"/>
                    </a:cubicBezTo>
                    <a:cubicBezTo>
                      <a:pt x="793370" y="178659"/>
                      <a:pt x="750976" y="178659"/>
                      <a:pt x="708582" y="178659"/>
                    </a:cubicBezTo>
                    <a:cubicBezTo>
                      <a:pt x="700255" y="178659"/>
                      <a:pt x="691928" y="178659"/>
                      <a:pt x="682843" y="178659"/>
                    </a:cubicBezTo>
                    <a:cubicBezTo>
                      <a:pt x="682338" y="187744"/>
                      <a:pt x="682591" y="195567"/>
                      <a:pt x="681329" y="203389"/>
                    </a:cubicBezTo>
                    <a:cubicBezTo>
                      <a:pt x="679815" y="213483"/>
                      <a:pt x="673002" y="218782"/>
                      <a:pt x="662908" y="218782"/>
                    </a:cubicBezTo>
                    <a:cubicBezTo>
                      <a:pt x="652814" y="218530"/>
                      <a:pt x="646506" y="212978"/>
                      <a:pt x="644992" y="202884"/>
                    </a:cubicBezTo>
                    <a:cubicBezTo>
                      <a:pt x="644235" y="198847"/>
                      <a:pt x="644487" y="194557"/>
                      <a:pt x="644487" y="190267"/>
                    </a:cubicBezTo>
                    <a:cubicBezTo>
                      <a:pt x="644487" y="149640"/>
                      <a:pt x="644487" y="108760"/>
                      <a:pt x="644487" y="68133"/>
                    </a:cubicBezTo>
                    <a:cubicBezTo>
                      <a:pt x="644487" y="43655"/>
                      <a:pt x="638178" y="37347"/>
                      <a:pt x="614206" y="37347"/>
                    </a:cubicBezTo>
                    <a:cubicBezTo>
                      <a:pt x="431509" y="37347"/>
                      <a:pt x="249064" y="37347"/>
                      <a:pt x="66366" y="37347"/>
                    </a:cubicBezTo>
                    <a:cubicBezTo>
                      <a:pt x="42394" y="37347"/>
                      <a:pt x="36085" y="43655"/>
                      <a:pt x="36085" y="68133"/>
                    </a:cubicBezTo>
                    <a:cubicBezTo>
                      <a:pt x="36085" y="257138"/>
                      <a:pt x="36085" y="445892"/>
                      <a:pt x="36085" y="634898"/>
                    </a:cubicBezTo>
                    <a:cubicBezTo>
                      <a:pt x="36085" y="638178"/>
                      <a:pt x="35833" y="641711"/>
                      <a:pt x="36085" y="644992"/>
                    </a:cubicBezTo>
                    <a:cubicBezTo>
                      <a:pt x="37095" y="656347"/>
                      <a:pt x="43151" y="664674"/>
                      <a:pt x="54759" y="665179"/>
                    </a:cubicBezTo>
                    <a:cubicBezTo>
                      <a:pt x="75703" y="666693"/>
                      <a:pt x="97657" y="665936"/>
                      <a:pt x="119611" y="665936"/>
                    </a:cubicBezTo>
                    <a:close/>
                    <a:moveTo>
                      <a:pt x="763341" y="259662"/>
                    </a:moveTo>
                    <a:cubicBezTo>
                      <a:pt x="763341" y="308112"/>
                      <a:pt x="763341" y="355300"/>
                      <a:pt x="763341" y="402993"/>
                    </a:cubicBezTo>
                    <a:cubicBezTo>
                      <a:pt x="822389" y="402993"/>
                      <a:pt x="880429" y="402993"/>
                      <a:pt x="939729" y="402993"/>
                    </a:cubicBezTo>
                    <a:cubicBezTo>
                      <a:pt x="925346" y="356562"/>
                      <a:pt x="911467" y="311140"/>
                      <a:pt x="897084" y="265718"/>
                    </a:cubicBezTo>
                    <a:cubicBezTo>
                      <a:pt x="896074" y="262942"/>
                      <a:pt x="890522" y="259914"/>
                      <a:pt x="886990" y="259914"/>
                    </a:cubicBezTo>
                    <a:cubicBezTo>
                      <a:pt x="862260" y="259410"/>
                      <a:pt x="837530" y="259662"/>
                      <a:pt x="812801" y="259662"/>
                    </a:cubicBezTo>
                    <a:cubicBezTo>
                      <a:pt x="796398" y="259662"/>
                      <a:pt x="780248" y="259662"/>
                      <a:pt x="763341" y="259662"/>
                    </a:cubicBezTo>
                    <a:close/>
                    <a:moveTo>
                      <a:pt x="964459" y="685367"/>
                    </a:moveTo>
                    <a:cubicBezTo>
                      <a:pt x="964459" y="741892"/>
                      <a:pt x="1010386" y="788071"/>
                      <a:pt x="1066659" y="787818"/>
                    </a:cubicBezTo>
                    <a:cubicBezTo>
                      <a:pt x="1122932" y="787566"/>
                      <a:pt x="1168858" y="741135"/>
                      <a:pt x="1168606" y="684862"/>
                    </a:cubicBezTo>
                    <a:cubicBezTo>
                      <a:pt x="1168354" y="629094"/>
                      <a:pt x="1122679" y="583420"/>
                      <a:pt x="1066659" y="583167"/>
                    </a:cubicBezTo>
                    <a:cubicBezTo>
                      <a:pt x="1010386" y="582915"/>
                      <a:pt x="964459" y="628589"/>
                      <a:pt x="964459" y="685367"/>
                    </a:cubicBezTo>
                    <a:close/>
                    <a:moveTo>
                      <a:pt x="1206205" y="665684"/>
                    </a:moveTo>
                    <a:cubicBezTo>
                      <a:pt x="1231944" y="665684"/>
                      <a:pt x="1249356" y="648777"/>
                      <a:pt x="1248599" y="624552"/>
                    </a:cubicBezTo>
                    <a:cubicBezTo>
                      <a:pt x="1230430" y="624552"/>
                      <a:pt x="1212514" y="624552"/>
                      <a:pt x="1194093" y="624552"/>
                    </a:cubicBezTo>
                    <a:cubicBezTo>
                      <a:pt x="1198130" y="638683"/>
                      <a:pt x="1201915" y="651552"/>
                      <a:pt x="1206205" y="665684"/>
                    </a:cubicBezTo>
                    <a:close/>
                  </a:path>
                </a:pathLst>
              </a:custGeom>
              <a:solidFill>
                <a:srgbClr val="000000"/>
              </a:solidFill>
              <a:ln w="2523" cap="flat">
                <a:noFill/>
                <a:prstDash val="solid"/>
                <a:miter/>
              </a:ln>
            </p:spPr>
            <p:txBody>
              <a:bodyPr rtlCol="0" anchor="ctr"/>
              <a:lstStyle/>
              <a:p>
                <a:endParaRPr lang="en-US"/>
              </a:p>
            </p:txBody>
          </p:sp>
          <p:sp>
            <p:nvSpPr>
              <p:cNvPr id="21" name="Freeform 271">
                <a:extLst>
                  <a:ext uri="{FF2B5EF4-FFF2-40B4-BE49-F238E27FC236}">
                    <a16:creationId xmlns:a16="http://schemas.microsoft.com/office/drawing/2014/main" id="{DF3B6AF9-B383-6830-E80E-DC8CB8AB05C7}"/>
                  </a:ext>
                </a:extLst>
              </p:cNvPr>
              <p:cNvSpPr/>
              <p:nvPr/>
            </p:nvSpPr>
            <p:spPr>
              <a:xfrm>
                <a:off x="2342358" y="2601538"/>
                <a:ext cx="479661" cy="420739"/>
              </a:xfrm>
              <a:custGeom>
                <a:avLst/>
                <a:gdLst>
                  <a:gd name="connsiteX0" fmla="*/ 232710 w 479661"/>
                  <a:gd name="connsiteY0" fmla="*/ 206536 h 420739"/>
                  <a:gd name="connsiteX1" fmla="*/ 323806 w 479661"/>
                  <a:gd name="connsiteY1" fmla="*/ 115187 h 420739"/>
                  <a:gd name="connsiteX2" fmla="*/ 423482 w 479661"/>
                  <a:gd name="connsiteY2" fmla="*/ 15511 h 420739"/>
                  <a:gd name="connsiteX3" fmla="*/ 456792 w 479661"/>
                  <a:gd name="connsiteY3" fmla="*/ 16521 h 420739"/>
                  <a:gd name="connsiteX4" fmla="*/ 455782 w 479661"/>
                  <a:gd name="connsiteY4" fmla="*/ 136889 h 420739"/>
                  <a:gd name="connsiteX5" fmla="*/ 348284 w 479661"/>
                  <a:gd name="connsiteY5" fmla="*/ 244892 h 420739"/>
                  <a:gd name="connsiteX6" fmla="*/ 318759 w 479661"/>
                  <a:gd name="connsiteY6" fmla="*/ 244135 h 420739"/>
                  <a:gd name="connsiteX7" fmla="*/ 284441 w 479661"/>
                  <a:gd name="connsiteY7" fmla="*/ 208050 h 420739"/>
                  <a:gd name="connsiteX8" fmla="*/ 260720 w 479661"/>
                  <a:gd name="connsiteY8" fmla="*/ 233032 h 420739"/>
                  <a:gd name="connsiteX9" fmla="*/ 269300 w 479661"/>
                  <a:gd name="connsiteY9" fmla="*/ 242369 h 420739"/>
                  <a:gd name="connsiteX10" fmla="*/ 411622 w 479661"/>
                  <a:gd name="connsiteY10" fmla="*/ 384943 h 420739"/>
                  <a:gd name="connsiteX11" fmla="*/ 420706 w 479661"/>
                  <a:gd name="connsiteY11" fmla="*/ 395289 h 420739"/>
                  <a:gd name="connsiteX12" fmla="*/ 416921 w 479661"/>
                  <a:gd name="connsiteY12" fmla="*/ 417748 h 420739"/>
                  <a:gd name="connsiteX13" fmla="*/ 395220 w 479661"/>
                  <a:gd name="connsiteY13" fmla="*/ 420271 h 420739"/>
                  <a:gd name="connsiteX14" fmla="*/ 384874 w 479661"/>
                  <a:gd name="connsiteY14" fmla="*/ 411439 h 420739"/>
                  <a:gd name="connsiteX15" fmla="*/ 168615 w 479661"/>
                  <a:gd name="connsiteY15" fmla="*/ 194928 h 420739"/>
                  <a:gd name="connsiteX16" fmla="*/ 150446 w 479661"/>
                  <a:gd name="connsiteY16" fmla="*/ 191395 h 420739"/>
                  <a:gd name="connsiteX17" fmla="*/ 65154 w 479661"/>
                  <a:gd name="connsiteY17" fmla="*/ 177011 h 420739"/>
                  <a:gd name="connsiteX18" fmla="*/ 7115 w 479661"/>
                  <a:gd name="connsiteY18" fmla="*/ 119225 h 420739"/>
                  <a:gd name="connsiteX19" fmla="*/ 5600 w 479661"/>
                  <a:gd name="connsiteY19" fmla="*/ 91467 h 420739"/>
                  <a:gd name="connsiteX20" fmla="*/ 33358 w 479661"/>
                  <a:gd name="connsiteY20" fmla="*/ 92728 h 420739"/>
                  <a:gd name="connsiteX21" fmla="*/ 80547 w 479661"/>
                  <a:gd name="connsiteY21" fmla="*/ 139917 h 420739"/>
                  <a:gd name="connsiteX22" fmla="*/ 148427 w 479661"/>
                  <a:gd name="connsiteY22" fmla="*/ 148244 h 420739"/>
                  <a:gd name="connsiteX23" fmla="*/ 139091 w 479661"/>
                  <a:gd name="connsiteY23" fmla="*/ 80364 h 420739"/>
                  <a:gd name="connsiteX24" fmla="*/ 94678 w 479661"/>
                  <a:gd name="connsiteY24" fmla="*/ 35699 h 420739"/>
                  <a:gd name="connsiteX25" fmla="*/ 90893 w 479661"/>
                  <a:gd name="connsiteY25" fmla="*/ 5922 h 420739"/>
                  <a:gd name="connsiteX26" fmla="*/ 121426 w 479661"/>
                  <a:gd name="connsiteY26" fmla="*/ 9203 h 420739"/>
                  <a:gd name="connsiteX27" fmla="*/ 173914 w 479661"/>
                  <a:gd name="connsiteY27" fmla="*/ 61690 h 420739"/>
                  <a:gd name="connsiteX28" fmla="*/ 191073 w 479661"/>
                  <a:gd name="connsiteY28" fmla="*/ 152282 h 420739"/>
                  <a:gd name="connsiteX29" fmla="*/ 192083 w 479661"/>
                  <a:gd name="connsiteY29" fmla="*/ 164899 h 420739"/>
                  <a:gd name="connsiteX30" fmla="*/ 232710 w 479661"/>
                  <a:gd name="connsiteY30" fmla="*/ 206536 h 420739"/>
                  <a:gd name="connsiteX31" fmla="*/ 332134 w 479661"/>
                  <a:gd name="connsiteY31" fmla="*/ 204264 h 420739"/>
                  <a:gd name="connsiteX32" fmla="*/ 430043 w 479661"/>
                  <a:gd name="connsiteY32" fmla="*/ 108374 h 420739"/>
                  <a:gd name="connsiteX33" fmla="*/ 438118 w 479661"/>
                  <a:gd name="connsiteY33" fmla="*/ 58157 h 420739"/>
                  <a:gd name="connsiteX34" fmla="*/ 311189 w 479661"/>
                  <a:gd name="connsiteY34" fmla="*/ 185339 h 420739"/>
                  <a:gd name="connsiteX35" fmla="*/ 326835 w 479661"/>
                  <a:gd name="connsiteY35" fmla="*/ 199470 h 420739"/>
                  <a:gd name="connsiteX36" fmla="*/ 332134 w 479661"/>
                  <a:gd name="connsiteY36" fmla="*/ 204264 h 42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79661" h="420739">
                    <a:moveTo>
                      <a:pt x="232710" y="206536"/>
                    </a:moveTo>
                    <a:cubicBezTo>
                      <a:pt x="264001" y="175245"/>
                      <a:pt x="293778" y="145216"/>
                      <a:pt x="323806" y="115187"/>
                    </a:cubicBezTo>
                    <a:cubicBezTo>
                      <a:pt x="357116" y="81878"/>
                      <a:pt x="390173" y="48568"/>
                      <a:pt x="423482" y="15511"/>
                    </a:cubicBezTo>
                    <a:cubicBezTo>
                      <a:pt x="435595" y="3399"/>
                      <a:pt x="445184" y="3903"/>
                      <a:pt x="456792" y="16521"/>
                    </a:cubicBezTo>
                    <a:cubicBezTo>
                      <a:pt x="487325" y="49830"/>
                      <a:pt x="487578" y="103579"/>
                      <a:pt x="455782" y="136889"/>
                    </a:cubicBezTo>
                    <a:cubicBezTo>
                      <a:pt x="420706" y="173731"/>
                      <a:pt x="384369" y="209059"/>
                      <a:pt x="348284" y="244892"/>
                    </a:cubicBezTo>
                    <a:cubicBezTo>
                      <a:pt x="338190" y="254733"/>
                      <a:pt x="328853" y="254481"/>
                      <a:pt x="318759" y="244135"/>
                    </a:cubicBezTo>
                    <a:cubicBezTo>
                      <a:pt x="307152" y="232527"/>
                      <a:pt x="296301" y="220415"/>
                      <a:pt x="284441" y="208050"/>
                    </a:cubicBezTo>
                    <a:cubicBezTo>
                      <a:pt x="275861" y="217134"/>
                      <a:pt x="268543" y="224705"/>
                      <a:pt x="260720" y="233032"/>
                    </a:cubicBezTo>
                    <a:cubicBezTo>
                      <a:pt x="263496" y="236060"/>
                      <a:pt x="266272" y="239340"/>
                      <a:pt x="269300" y="242369"/>
                    </a:cubicBezTo>
                    <a:cubicBezTo>
                      <a:pt x="316741" y="289809"/>
                      <a:pt x="364181" y="337250"/>
                      <a:pt x="411622" y="384943"/>
                    </a:cubicBezTo>
                    <a:cubicBezTo>
                      <a:pt x="414903" y="388223"/>
                      <a:pt x="418435" y="391504"/>
                      <a:pt x="420706" y="395289"/>
                    </a:cubicBezTo>
                    <a:cubicBezTo>
                      <a:pt x="425501" y="403616"/>
                      <a:pt x="424997" y="412953"/>
                      <a:pt x="416921" y="417748"/>
                    </a:cubicBezTo>
                    <a:cubicBezTo>
                      <a:pt x="411118" y="421280"/>
                      <a:pt x="402286" y="421028"/>
                      <a:pt x="395220" y="420271"/>
                    </a:cubicBezTo>
                    <a:cubicBezTo>
                      <a:pt x="391435" y="419766"/>
                      <a:pt x="388154" y="414720"/>
                      <a:pt x="384874" y="411439"/>
                    </a:cubicBezTo>
                    <a:cubicBezTo>
                      <a:pt x="312703" y="339269"/>
                      <a:pt x="240533" y="267350"/>
                      <a:pt x="168615" y="194928"/>
                    </a:cubicBezTo>
                    <a:cubicBezTo>
                      <a:pt x="162811" y="189124"/>
                      <a:pt x="158521" y="187862"/>
                      <a:pt x="150446" y="191395"/>
                    </a:cubicBezTo>
                    <a:cubicBezTo>
                      <a:pt x="119408" y="204517"/>
                      <a:pt x="90136" y="199975"/>
                      <a:pt x="65154" y="177011"/>
                    </a:cubicBezTo>
                    <a:cubicBezTo>
                      <a:pt x="44966" y="158590"/>
                      <a:pt x="26293" y="138908"/>
                      <a:pt x="7115" y="119225"/>
                    </a:cubicBezTo>
                    <a:cubicBezTo>
                      <a:pt x="-1970" y="109888"/>
                      <a:pt x="-2222" y="99289"/>
                      <a:pt x="5600" y="91467"/>
                    </a:cubicBezTo>
                    <a:cubicBezTo>
                      <a:pt x="13423" y="83392"/>
                      <a:pt x="24274" y="83644"/>
                      <a:pt x="33358" y="92728"/>
                    </a:cubicBezTo>
                    <a:cubicBezTo>
                      <a:pt x="49256" y="108121"/>
                      <a:pt x="64901" y="124019"/>
                      <a:pt x="80547" y="139917"/>
                    </a:cubicBezTo>
                    <a:cubicBezTo>
                      <a:pt x="105276" y="164647"/>
                      <a:pt x="129249" y="167675"/>
                      <a:pt x="148427" y="148244"/>
                    </a:cubicBezTo>
                    <a:cubicBezTo>
                      <a:pt x="167353" y="129066"/>
                      <a:pt x="164325" y="105598"/>
                      <a:pt x="139091" y="80364"/>
                    </a:cubicBezTo>
                    <a:cubicBezTo>
                      <a:pt x="124202" y="65475"/>
                      <a:pt x="109314" y="50839"/>
                      <a:pt x="94678" y="35699"/>
                    </a:cubicBezTo>
                    <a:cubicBezTo>
                      <a:pt x="83827" y="24848"/>
                      <a:pt x="82818" y="14502"/>
                      <a:pt x="90893" y="5922"/>
                    </a:cubicBezTo>
                    <a:cubicBezTo>
                      <a:pt x="99472" y="-2910"/>
                      <a:pt x="110323" y="-1901"/>
                      <a:pt x="121426" y="9203"/>
                    </a:cubicBezTo>
                    <a:cubicBezTo>
                      <a:pt x="139091" y="26614"/>
                      <a:pt x="156502" y="44026"/>
                      <a:pt x="173914" y="61690"/>
                    </a:cubicBezTo>
                    <a:cubicBezTo>
                      <a:pt x="198896" y="87177"/>
                      <a:pt x="204448" y="119225"/>
                      <a:pt x="191073" y="152282"/>
                    </a:cubicBezTo>
                    <a:cubicBezTo>
                      <a:pt x="189559" y="155814"/>
                      <a:pt x="189812" y="162375"/>
                      <a:pt x="192083" y="164899"/>
                    </a:cubicBezTo>
                    <a:cubicBezTo>
                      <a:pt x="204952" y="179030"/>
                      <a:pt x="218327" y="192152"/>
                      <a:pt x="232710" y="206536"/>
                    </a:cubicBezTo>
                    <a:close/>
                    <a:moveTo>
                      <a:pt x="332134" y="204264"/>
                    </a:moveTo>
                    <a:cubicBezTo>
                      <a:pt x="364939" y="172217"/>
                      <a:pt x="398500" y="141178"/>
                      <a:pt x="430043" y="108374"/>
                    </a:cubicBezTo>
                    <a:cubicBezTo>
                      <a:pt x="443670" y="94242"/>
                      <a:pt x="444175" y="75569"/>
                      <a:pt x="438118" y="58157"/>
                    </a:cubicBezTo>
                    <a:cubicBezTo>
                      <a:pt x="395977" y="100299"/>
                      <a:pt x="354088" y="142188"/>
                      <a:pt x="311189" y="185339"/>
                    </a:cubicBezTo>
                    <a:cubicBezTo>
                      <a:pt x="315731" y="189376"/>
                      <a:pt x="321283" y="194423"/>
                      <a:pt x="326835" y="199470"/>
                    </a:cubicBezTo>
                    <a:cubicBezTo>
                      <a:pt x="329106" y="201489"/>
                      <a:pt x="331124" y="203255"/>
                      <a:pt x="332134" y="204264"/>
                    </a:cubicBezTo>
                    <a:close/>
                  </a:path>
                </a:pathLst>
              </a:custGeom>
              <a:solidFill>
                <a:srgbClr val="000000"/>
              </a:solidFill>
              <a:ln w="2523" cap="flat">
                <a:noFill/>
                <a:prstDash val="solid"/>
                <a:miter/>
              </a:ln>
            </p:spPr>
            <p:txBody>
              <a:bodyPr rtlCol="0" anchor="ctr"/>
              <a:lstStyle/>
              <a:p>
                <a:endParaRPr lang="en-US"/>
              </a:p>
            </p:txBody>
          </p:sp>
          <p:sp>
            <p:nvSpPr>
              <p:cNvPr id="22" name="Freeform 272">
                <a:extLst>
                  <a:ext uri="{FF2B5EF4-FFF2-40B4-BE49-F238E27FC236}">
                    <a16:creationId xmlns:a16="http://schemas.microsoft.com/office/drawing/2014/main" id="{069C3EF3-B57E-127E-F55E-2EF1E78E9BC0}"/>
                  </a:ext>
                </a:extLst>
              </p:cNvPr>
              <p:cNvSpPr/>
              <p:nvPr/>
            </p:nvSpPr>
            <p:spPr>
              <a:xfrm>
                <a:off x="2443092" y="3127036"/>
                <a:ext cx="118349" cy="118349"/>
              </a:xfrm>
              <a:custGeom>
                <a:avLst/>
                <a:gdLst>
                  <a:gd name="connsiteX0" fmla="*/ 118349 w 118349"/>
                  <a:gd name="connsiteY0" fmla="*/ 59049 h 118349"/>
                  <a:gd name="connsiteX1" fmla="*/ 59301 w 118349"/>
                  <a:gd name="connsiteY1" fmla="*/ 118349 h 118349"/>
                  <a:gd name="connsiteX2" fmla="*/ 0 w 118349"/>
                  <a:gd name="connsiteY2" fmla="*/ 59049 h 118349"/>
                  <a:gd name="connsiteX3" fmla="*/ 59301 w 118349"/>
                  <a:gd name="connsiteY3" fmla="*/ 0 h 118349"/>
                  <a:gd name="connsiteX4" fmla="*/ 118349 w 118349"/>
                  <a:gd name="connsiteY4" fmla="*/ 59049 h 118349"/>
                  <a:gd name="connsiteX5" fmla="*/ 80498 w 118349"/>
                  <a:gd name="connsiteY5" fmla="*/ 59301 h 118349"/>
                  <a:gd name="connsiteX6" fmla="*/ 59301 w 118349"/>
                  <a:gd name="connsiteY6" fmla="*/ 37852 h 118349"/>
                  <a:gd name="connsiteX7" fmla="*/ 37852 w 118349"/>
                  <a:gd name="connsiteY7" fmla="*/ 59301 h 118349"/>
                  <a:gd name="connsiteX8" fmla="*/ 58544 w 118349"/>
                  <a:gd name="connsiteY8" fmla="*/ 80246 h 118349"/>
                  <a:gd name="connsiteX9" fmla="*/ 80498 w 118349"/>
                  <a:gd name="connsiteY9" fmla="*/ 59301 h 11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349" h="118349">
                    <a:moveTo>
                      <a:pt x="118349" y="59049"/>
                    </a:moveTo>
                    <a:cubicBezTo>
                      <a:pt x="118349" y="91853"/>
                      <a:pt x="91853" y="118349"/>
                      <a:pt x="59301" y="118349"/>
                    </a:cubicBezTo>
                    <a:cubicBezTo>
                      <a:pt x="26749" y="118349"/>
                      <a:pt x="0" y="91601"/>
                      <a:pt x="0" y="59049"/>
                    </a:cubicBezTo>
                    <a:cubicBezTo>
                      <a:pt x="0" y="26496"/>
                      <a:pt x="26749" y="0"/>
                      <a:pt x="59301" y="0"/>
                    </a:cubicBezTo>
                    <a:cubicBezTo>
                      <a:pt x="92358" y="0"/>
                      <a:pt x="118349" y="25992"/>
                      <a:pt x="118349" y="59049"/>
                    </a:cubicBezTo>
                    <a:close/>
                    <a:moveTo>
                      <a:pt x="80498" y="59301"/>
                    </a:moveTo>
                    <a:cubicBezTo>
                      <a:pt x="80750" y="47188"/>
                      <a:pt x="71413" y="37852"/>
                      <a:pt x="59301" y="37852"/>
                    </a:cubicBezTo>
                    <a:cubicBezTo>
                      <a:pt x="47441" y="37852"/>
                      <a:pt x="37599" y="47441"/>
                      <a:pt x="37852" y="59301"/>
                    </a:cubicBezTo>
                    <a:cubicBezTo>
                      <a:pt x="38104" y="70404"/>
                      <a:pt x="47441" y="79993"/>
                      <a:pt x="58544" y="80246"/>
                    </a:cubicBezTo>
                    <a:cubicBezTo>
                      <a:pt x="70656" y="80750"/>
                      <a:pt x="80498" y="71414"/>
                      <a:pt x="80498" y="59301"/>
                    </a:cubicBezTo>
                    <a:close/>
                  </a:path>
                </a:pathLst>
              </a:custGeom>
              <a:solidFill>
                <a:srgbClr val="000000"/>
              </a:solidFill>
              <a:ln w="2523" cap="flat">
                <a:noFill/>
                <a:prstDash val="solid"/>
                <a:miter/>
              </a:ln>
            </p:spPr>
            <p:txBody>
              <a:bodyPr rtlCol="0" anchor="ctr"/>
              <a:lstStyle/>
              <a:p>
                <a:endParaRPr lang="en-US"/>
              </a:p>
            </p:txBody>
          </p:sp>
          <p:sp>
            <p:nvSpPr>
              <p:cNvPr id="23" name="Freeform 273">
                <a:extLst>
                  <a:ext uri="{FF2B5EF4-FFF2-40B4-BE49-F238E27FC236}">
                    <a16:creationId xmlns:a16="http://schemas.microsoft.com/office/drawing/2014/main" id="{AB00F288-D177-4EFA-AD96-FAB848821255}"/>
                  </a:ext>
                </a:extLst>
              </p:cNvPr>
              <p:cNvSpPr/>
              <p:nvPr/>
            </p:nvSpPr>
            <p:spPr>
              <a:xfrm>
                <a:off x="2384715" y="2870197"/>
                <a:ext cx="157044" cy="154698"/>
              </a:xfrm>
              <a:custGeom>
                <a:avLst/>
                <a:gdLst>
                  <a:gd name="connsiteX0" fmla="*/ 157044 w 157044"/>
                  <a:gd name="connsiteY0" fmla="*/ 17617 h 154698"/>
                  <a:gd name="connsiteX1" fmla="*/ 146950 w 157044"/>
                  <a:gd name="connsiteY1" fmla="*/ 34020 h 154698"/>
                  <a:gd name="connsiteX2" fmla="*/ 34153 w 157044"/>
                  <a:gd name="connsiteY2" fmla="*/ 147070 h 154698"/>
                  <a:gd name="connsiteX3" fmla="*/ 5385 w 157044"/>
                  <a:gd name="connsiteY3" fmla="*/ 148836 h 154698"/>
                  <a:gd name="connsiteX4" fmla="*/ 7152 w 157044"/>
                  <a:gd name="connsiteY4" fmla="*/ 121078 h 154698"/>
                  <a:gd name="connsiteX5" fmla="*/ 120707 w 157044"/>
                  <a:gd name="connsiteY5" fmla="*/ 7271 h 154698"/>
                  <a:gd name="connsiteX6" fmla="*/ 143418 w 157044"/>
                  <a:gd name="connsiteY6" fmla="*/ 2224 h 154698"/>
                  <a:gd name="connsiteX7" fmla="*/ 157044 w 157044"/>
                  <a:gd name="connsiteY7" fmla="*/ 17617 h 15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044" h="154698">
                    <a:moveTo>
                      <a:pt x="157044" y="17617"/>
                    </a:moveTo>
                    <a:cubicBezTo>
                      <a:pt x="153007" y="24431"/>
                      <a:pt x="150736" y="30234"/>
                      <a:pt x="146950" y="34020"/>
                    </a:cubicBezTo>
                    <a:cubicBezTo>
                      <a:pt x="109603" y="71871"/>
                      <a:pt x="72004" y="109471"/>
                      <a:pt x="34153" y="147070"/>
                    </a:cubicBezTo>
                    <a:cubicBezTo>
                      <a:pt x="24563" y="156659"/>
                      <a:pt x="13460" y="157164"/>
                      <a:pt x="5385" y="148836"/>
                    </a:cubicBezTo>
                    <a:cubicBezTo>
                      <a:pt x="-2185" y="141014"/>
                      <a:pt x="-1933" y="130163"/>
                      <a:pt x="7152" y="121078"/>
                    </a:cubicBezTo>
                    <a:cubicBezTo>
                      <a:pt x="45003" y="82974"/>
                      <a:pt x="82855" y="45123"/>
                      <a:pt x="120707" y="7271"/>
                    </a:cubicBezTo>
                    <a:cubicBezTo>
                      <a:pt x="127267" y="458"/>
                      <a:pt x="135342" y="-2318"/>
                      <a:pt x="143418" y="2224"/>
                    </a:cubicBezTo>
                    <a:cubicBezTo>
                      <a:pt x="148717" y="5253"/>
                      <a:pt x="152250" y="12066"/>
                      <a:pt x="157044" y="17617"/>
                    </a:cubicBezTo>
                    <a:close/>
                  </a:path>
                </a:pathLst>
              </a:custGeom>
              <a:solidFill>
                <a:srgbClr val="000000"/>
              </a:solidFill>
              <a:ln w="2523" cap="flat">
                <a:noFill/>
                <a:prstDash val="solid"/>
                <a:miter/>
              </a:ln>
            </p:spPr>
            <p:txBody>
              <a:bodyPr rtlCol="0" anchor="ctr"/>
              <a:lstStyle/>
              <a:p>
                <a:endParaRPr lang="en-US"/>
              </a:p>
            </p:txBody>
          </p:sp>
          <p:sp>
            <p:nvSpPr>
              <p:cNvPr id="24" name="Freeform 274">
                <a:extLst>
                  <a:ext uri="{FF2B5EF4-FFF2-40B4-BE49-F238E27FC236}">
                    <a16:creationId xmlns:a16="http://schemas.microsoft.com/office/drawing/2014/main" id="{B4DC83A0-E1B3-5C2E-4DB6-4753D4A85156}"/>
                  </a:ext>
                </a:extLst>
              </p:cNvPr>
              <p:cNvSpPr/>
              <p:nvPr/>
            </p:nvSpPr>
            <p:spPr>
              <a:xfrm>
                <a:off x="2384843" y="2644077"/>
                <a:ext cx="96857" cy="93851"/>
              </a:xfrm>
              <a:custGeom>
                <a:avLst/>
                <a:gdLst>
                  <a:gd name="connsiteX0" fmla="*/ 96857 w 96857"/>
                  <a:gd name="connsiteY0" fmla="*/ 78704 h 93851"/>
                  <a:gd name="connsiteX1" fmla="*/ 84745 w 96857"/>
                  <a:gd name="connsiteY1" fmla="*/ 92583 h 93851"/>
                  <a:gd name="connsiteX2" fmla="*/ 65314 w 96857"/>
                  <a:gd name="connsiteY2" fmla="*/ 90817 h 93851"/>
                  <a:gd name="connsiteX3" fmla="*/ 4499 w 96857"/>
                  <a:gd name="connsiteY3" fmla="*/ 30506 h 93851"/>
                  <a:gd name="connsiteX4" fmla="*/ 6013 w 96857"/>
                  <a:gd name="connsiteY4" fmla="*/ 6534 h 93851"/>
                  <a:gd name="connsiteX5" fmla="*/ 30743 w 96857"/>
                  <a:gd name="connsiteY5" fmla="*/ 4767 h 93851"/>
                  <a:gd name="connsiteX6" fmla="*/ 91306 w 96857"/>
                  <a:gd name="connsiteY6" fmla="*/ 65330 h 93851"/>
                  <a:gd name="connsiteX7" fmla="*/ 96857 w 96857"/>
                  <a:gd name="connsiteY7" fmla="*/ 78704 h 9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857" h="93851">
                    <a:moveTo>
                      <a:pt x="96857" y="78704"/>
                    </a:moveTo>
                    <a:cubicBezTo>
                      <a:pt x="93072" y="83246"/>
                      <a:pt x="89792" y="90564"/>
                      <a:pt x="84745" y="92583"/>
                    </a:cubicBezTo>
                    <a:cubicBezTo>
                      <a:pt x="79193" y="94602"/>
                      <a:pt x="69352" y="94349"/>
                      <a:pt x="65314" y="90817"/>
                    </a:cubicBezTo>
                    <a:cubicBezTo>
                      <a:pt x="44370" y="71638"/>
                      <a:pt x="24182" y="51199"/>
                      <a:pt x="4499" y="30506"/>
                    </a:cubicBezTo>
                    <a:cubicBezTo>
                      <a:pt x="-2314" y="23189"/>
                      <a:pt x="-1052" y="13852"/>
                      <a:pt x="6013" y="6534"/>
                    </a:cubicBezTo>
                    <a:cubicBezTo>
                      <a:pt x="13584" y="-1037"/>
                      <a:pt x="23173" y="-2551"/>
                      <a:pt x="30743" y="4767"/>
                    </a:cubicBezTo>
                    <a:cubicBezTo>
                      <a:pt x="51435" y="24450"/>
                      <a:pt x="71371" y="44890"/>
                      <a:pt x="91306" y="65330"/>
                    </a:cubicBezTo>
                    <a:cubicBezTo>
                      <a:pt x="93829" y="68106"/>
                      <a:pt x="94334" y="72900"/>
                      <a:pt x="96857" y="78704"/>
                    </a:cubicBezTo>
                    <a:close/>
                  </a:path>
                </a:pathLst>
              </a:custGeom>
              <a:solidFill>
                <a:srgbClr val="000000"/>
              </a:solidFill>
              <a:ln w="2523"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5315203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963215-C768-E138-DA3C-95AC6AAA7CC9}"/>
              </a:ext>
            </a:extLst>
          </p:cNvPr>
          <p:cNvSpPr>
            <a:spLocks noGrp="1"/>
          </p:cNvSpPr>
          <p:nvPr>
            <p:ph type="body" sz="quarter" idx="18"/>
          </p:nvPr>
        </p:nvSpPr>
        <p:spPr>
          <a:xfrm>
            <a:off x="898357" y="1538207"/>
            <a:ext cx="6080512" cy="3781586"/>
          </a:xfrm>
        </p:spPr>
        <p:txBody>
          <a:bodyPr/>
          <a:lstStyle/>
          <a:p>
            <a:r>
              <a:rPr lang="en-IE" dirty="0"/>
              <a:t>This model focuses on distributing products locally. F</a:t>
            </a:r>
            <a:r>
              <a:rPr lang="en-US" dirty="0" err="1"/>
              <a:t>ood</a:t>
            </a:r>
            <a:r>
              <a:rPr lang="en-US" dirty="0"/>
              <a:t> producers often sell their products directly to consumers through channels such as </a:t>
            </a:r>
            <a:r>
              <a:rPr lang="en-US" b="1" dirty="0"/>
              <a:t>farmer’s markets</a:t>
            </a:r>
            <a:r>
              <a:rPr lang="en-US" dirty="0"/>
              <a:t>, </a:t>
            </a:r>
            <a:r>
              <a:rPr lang="en-US" b="1" dirty="0"/>
              <a:t>farm stands, or cooperative distribution </a:t>
            </a:r>
            <a:r>
              <a:rPr lang="en-US" dirty="0"/>
              <a:t>(through consumer subscriptions).</a:t>
            </a:r>
            <a:r>
              <a:rPr lang="en-IE" dirty="0"/>
              <a:t> This model</a:t>
            </a:r>
            <a:r>
              <a:rPr lang="en-US" dirty="0"/>
              <a:t> reduces carbon emissions associated with long-distance transportation, promotes local economic development, fosters a sense of community, and promotes transparency and traceability, while ensuring that consumers have access to fresh, locally-produced food. This is a model that can use a  </a:t>
            </a:r>
            <a:r>
              <a:rPr lang="en-US" b="1" dirty="0"/>
              <a:t>shared delivery service </a:t>
            </a:r>
            <a:r>
              <a:rPr lang="en-US" dirty="0"/>
              <a:t>to reduce fuel usage.</a:t>
            </a:r>
            <a:endParaRPr lang="en-IE" dirty="0"/>
          </a:p>
        </p:txBody>
      </p:sp>
      <p:sp>
        <p:nvSpPr>
          <p:cNvPr id="3" name="Text Placeholder 2">
            <a:extLst>
              <a:ext uri="{FF2B5EF4-FFF2-40B4-BE49-F238E27FC236}">
                <a16:creationId xmlns:a16="http://schemas.microsoft.com/office/drawing/2014/main" id="{C700D07B-BCE0-A3AD-45B8-548E111583F1}"/>
              </a:ext>
            </a:extLst>
          </p:cNvPr>
          <p:cNvSpPr>
            <a:spLocks noGrp="1"/>
          </p:cNvSpPr>
          <p:nvPr>
            <p:ph type="body" sz="quarter" idx="16"/>
          </p:nvPr>
        </p:nvSpPr>
        <p:spPr>
          <a:xfrm>
            <a:off x="898357" y="544284"/>
            <a:ext cx="5442808" cy="992652"/>
          </a:xfrm>
        </p:spPr>
        <p:txBody>
          <a:bodyPr/>
          <a:lstStyle/>
          <a:p>
            <a:pPr marL="742950" indent="-742950">
              <a:buFont typeface="+mj-lt"/>
              <a:buAutoNum type="arabicPeriod"/>
            </a:pPr>
            <a:r>
              <a:rPr lang="en-IE" b="1" dirty="0"/>
              <a:t>Local and Community-Based Distribution</a:t>
            </a:r>
          </a:p>
          <a:p>
            <a:endParaRPr lang="en-IE" dirty="0"/>
          </a:p>
        </p:txBody>
      </p:sp>
      <p:pic>
        <p:nvPicPr>
          <p:cNvPr id="6" name="Picture Placeholder 5" descr="Smiling woman wearing apron in shop">
            <a:extLst>
              <a:ext uri="{FF2B5EF4-FFF2-40B4-BE49-F238E27FC236}">
                <a16:creationId xmlns:a16="http://schemas.microsoft.com/office/drawing/2014/main" id="{808DC885-FAAC-D870-745F-B151C6DE8E13}"/>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061703" y="1452563"/>
            <a:ext cx="5130297" cy="4656137"/>
          </a:xfrm>
        </p:spPr>
      </p:pic>
      <p:sp>
        <p:nvSpPr>
          <p:cNvPr id="4" name="Speech Bubble: Rectangle with Corners Rounded 3">
            <a:extLst>
              <a:ext uri="{FF2B5EF4-FFF2-40B4-BE49-F238E27FC236}">
                <a16:creationId xmlns:a16="http://schemas.microsoft.com/office/drawing/2014/main" id="{B059292D-DE56-55A7-E56F-F1AF5145D3FE}"/>
              </a:ext>
            </a:extLst>
          </p:cNvPr>
          <p:cNvSpPr/>
          <p:nvPr/>
        </p:nvSpPr>
        <p:spPr>
          <a:xfrm>
            <a:off x="6619461" y="5319793"/>
            <a:ext cx="5377069" cy="1359303"/>
          </a:xfrm>
          <a:prstGeom prst="wedgeRoundRectCallout">
            <a:avLst>
              <a:gd name="adj1" fmla="val -52996"/>
              <a:gd name="adj2" fmla="val -26706"/>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2000" dirty="0"/>
              <a:t>This is where being in a food network can be beneficial…meet similar food businesses and </a:t>
            </a:r>
            <a:r>
              <a:rPr lang="en-IE" sz="2000" b="1" dirty="0"/>
              <a:t>share or co-ordinate your deliveries together</a:t>
            </a:r>
          </a:p>
        </p:txBody>
      </p:sp>
    </p:spTree>
    <p:extLst>
      <p:ext uri="{BB962C8B-B14F-4D97-AF65-F5344CB8AC3E}">
        <p14:creationId xmlns:p14="http://schemas.microsoft.com/office/powerpoint/2010/main" val="274413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492B46-A09C-664C-B268-4A60E2D7F0BD}"/>
              </a:ext>
            </a:extLst>
          </p:cNvPr>
          <p:cNvSpPr>
            <a:spLocks noGrp="1"/>
          </p:cNvSpPr>
          <p:nvPr>
            <p:ph type="body" sz="quarter" idx="18"/>
          </p:nvPr>
        </p:nvSpPr>
        <p:spPr>
          <a:xfrm>
            <a:off x="761723" y="1494604"/>
            <a:ext cx="6299980" cy="3750055"/>
          </a:xfrm>
        </p:spPr>
        <p:txBody>
          <a:bodyPr/>
          <a:lstStyle/>
          <a:p>
            <a:pPr marL="0" marR="0" lvl="0" indent="0" defTabSz="914400" rtl="0" eaLnBrk="1" fontAlgn="auto" latinLnBrk="0" hangingPunct="1">
              <a:lnSpc>
                <a:spcPct val="90000"/>
              </a:lnSpc>
              <a:spcBef>
                <a:spcPct val="50000"/>
              </a:spcBef>
              <a:spcAft>
                <a:spcPts val="0"/>
              </a:spcAft>
              <a:buClrTx/>
              <a:buSzTx/>
              <a:buFont typeface="Arial"/>
              <a:buNone/>
              <a:tabLst/>
              <a:defRPr/>
            </a:pPr>
            <a:r>
              <a:rPr kumimoji="0" lang="en-IE" altLang="en-US" sz="2400" b="0" i="0" u="none" strike="noStrike" kern="1200" cap="none" spc="0" normalizeH="0" baseline="0" noProof="0">
                <a:ln>
                  <a:noFill/>
                </a:ln>
                <a:effectLst/>
                <a:uLnTx/>
                <a:uFillTx/>
                <a:latin typeface="Calibri" panose="020F0502020204030204"/>
                <a:ea typeface="+mn-ea"/>
                <a:cs typeface="+mn-cs"/>
              </a:rPr>
              <a:t>In the UK for example, the Government puts the </a:t>
            </a:r>
            <a:r>
              <a:rPr kumimoji="0" lang="en-IE" altLang="en-US" sz="2400" b="1" i="0" u="none" strike="noStrike" kern="1200" cap="none" spc="0" normalizeH="0" baseline="0" noProof="0">
                <a:ln>
                  <a:noFill/>
                </a:ln>
                <a:effectLst/>
                <a:uLnTx/>
                <a:uFillTx/>
                <a:latin typeface="Calibri" panose="020F0502020204030204"/>
                <a:ea typeface="+mn-ea"/>
                <a:cs typeface="+mn-cs"/>
              </a:rPr>
              <a:t>social and environmental costs</a:t>
            </a:r>
            <a:r>
              <a:rPr kumimoji="0" lang="en-IE" altLang="en-US" sz="2400" b="0" i="0" u="none" strike="noStrike" kern="1200" cap="none" spc="0" normalizeH="0" baseline="0" noProof="0">
                <a:ln>
                  <a:noFill/>
                </a:ln>
                <a:effectLst/>
                <a:uLnTx/>
                <a:uFillTx/>
                <a:latin typeface="Calibri" panose="020F0502020204030204"/>
                <a:ea typeface="+mn-ea"/>
                <a:cs typeface="+mn-cs"/>
              </a:rPr>
              <a:t> of food transport at £9 billion a year.  Food is responsible for a quarter of the distance lorries travel in the UK, and shoppers drive around 12 billion miles a year to buy it. </a:t>
            </a:r>
          </a:p>
          <a:p>
            <a:pPr marL="0" marR="0" lvl="0" indent="0" defTabSz="914400" rtl="0" eaLnBrk="1" fontAlgn="auto" latinLnBrk="0" hangingPunct="1">
              <a:lnSpc>
                <a:spcPct val="90000"/>
              </a:lnSpc>
              <a:spcBef>
                <a:spcPct val="50000"/>
              </a:spcBef>
              <a:spcAft>
                <a:spcPts val="0"/>
              </a:spcAft>
              <a:buClrTx/>
              <a:buSzTx/>
              <a:buFont typeface="Arial"/>
              <a:buNone/>
              <a:tabLst/>
              <a:defRPr/>
            </a:pPr>
            <a:r>
              <a:rPr kumimoji="0" lang="en-GB" altLang="en-US" sz="2400" b="0" i="0" u="none" strike="noStrike" kern="1200" cap="none" spc="0" normalizeH="0" baseline="0" noProof="0">
                <a:ln>
                  <a:noFill/>
                </a:ln>
                <a:effectLst/>
                <a:uLnTx/>
                <a:uFillTx/>
                <a:latin typeface="Calibri" panose="020F0502020204030204"/>
                <a:ea typeface="+mn-ea"/>
                <a:cs typeface="+mn-cs"/>
              </a:rPr>
              <a:t>Buying locally produced food supports sustainable development by reducing:</a:t>
            </a:r>
          </a:p>
          <a:p>
            <a:pPr marL="342900" marR="0" lvl="0" indent="-342900"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altLang="en-US" sz="2400" b="0" i="0" u="none" strike="noStrike" kern="1200" cap="none" spc="0" normalizeH="0" baseline="0" noProof="0">
                <a:ln>
                  <a:noFill/>
                </a:ln>
                <a:effectLst/>
                <a:uLnTx/>
                <a:uFillTx/>
                <a:latin typeface="Calibri" panose="020F0502020204030204"/>
                <a:ea typeface="+mn-ea"/>
                <a:cs typeface="+mn-cs"/>
              </a:rPr>
              <a:t>transport costs and CO</a:t>
            </a:r>
            <a:r>
              <a:rPr kumimoji="0" lang="en-GB" altLang="en-US" sz="2400" b="0" i="0" u="none" strike="noStrike" kern="1200" cap="none" spc="0" normalizeH="0" baseline="-25000" noProof="0">
                <a:ln>
                  <a:noFill/>
                </a:ln>
                <a:effectLst/>
                <a:uLnTx/>
                <a:uFillTx/>
                <a:latin typeface="Calibri" panose="020F0502020204030204"/>
                <a:ea typeface="+mn-ea"/>
                <a:cs typeface="+mn-cs"/>
              </a:rPr>
              <a:t>2</a:t>
            </a:r>
            <a:r>
              <a:rPr kumimoji="0" lang="en-GB" altLang="en-US" sz="2400" b="0" i="0" u="none" strike="noStrike" kern="1200" cap="none" spc="0" normalizeH="0" baseline="0" noProof="0">
                <a:ln>
                  <a:noFill/>
                </a:ln>
                <a:effectLst/>
                <a:uLnTx/>
                <a:uFillTx/>
                <a:latin typeface="Calibri" panose="020F0502020204030204"/>
                <a:ea typeface="+mn-ea"/>
                <a:cs typeface="+mn-cs"/>
              </a:rPr>
              <a:t> emissions</a:t>
            </a:r>
          </a:p>
          <a:p>
            <a:pPr marL="342900" marR="0" lvl="0" indent="-342900"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altLang="en-US" sz="2400" b="0" i="0" u="none" strike="noStrike" kern="1200" cap="none" spc="0" normalizeH="0" baseline="0" noProof="0">
                <a:ln>
                  <a:noFill/>
                </a:ln>
                <a:effectLst/>
                <a:uLnTx/>
                <a:uFillTx/>
                <a:latin typeface="Calibri" panose="020F0502020204030204"/>
                <a:ea typeface="+mn-ea"/>
                <a:cs typeface="+mn-cs"/>
              </a:rPr>
              <a:t>wear and tear on  roads</a:t>
            </a:r>
          </a:p>
          <a:p>
            <a:pPr marL="342900" marR="0" lvl="0" indent="-342900"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altLang="en-US" sz="2400" b="0" i="0" u="none" strike="noStrike" kern="1200" cap="none" spc="0" normalizeH="0" baseline="0" noProof="0">
                <a:ln>
                  <a:noFill/>
                </a:ln>
                <a:effectLst/>
                <a:uLnTx/>
                <a:uFillTx/>
                <a:latin typeface="Calibri" panose="020F0502020204030204"/>
                <a:ea typeface="+mn-ea"/>
                <a:cs typeface="+mn-cs"/>
              </a:rPr>
              <a:t>traffic congestion and road accidents</a:t>
            </a:r>
            <a:endParaRPr kumimoji="0" lang="en-IE" altLang="en-US" sz="2400" b="0" i="0" u="none" strike="noStrike" kern="1200" cap="none" spc="0" normalizeH="0" baseline="0" noProof="0">
              <a:ln>
                <a:noFill/>
              </a:ln>
              <a:effectLst/>
              <a:uLnTx/>
              <a:uFillTx/>
              <a:latin typeface="Calibri" panose="020F0502020204030204"/>
              <a:ea typeface="+mn-ea"/>
              <a:cs typeface="+mn-cs"/>
            </a:endParaRPr>
          </a:p>
          <a:p>
            <a:endParaRPr lang="en-IE"/>
          </a:p>
        </p:txBody>
      </p:sp>
      <p:sp>
        <p:nvSpPr>
          <p:cNvPr id="3" name="Text Placeholder 2">
            <a:extLst>
              <a:ext uri="{FF2B5EF4-FFF2-40B4-BE49-F238E27FC236}">
                <a16:creationId xmlns:a16="http://schemas.microsoft.com/office/drawing/2014/main" id="{B9F03406-6DCE-8EEA-07CD-24982171BFBE}"/>
              </a:ext>
            </a:extLst>
          </p:cNvPr>
          <p:cNvSpPr>
            <a:spLocks noGrp="1"/>
          </p:cNvSpPr>
          <p:nvPr>
            <p:ph type="body" sz="quarter" idx="16"/>
          </p:nvPr>
        </p:nvSpPr>
        <p:spPr>
          <a:xfrm>
            <a:off x="761723" y="684603"/>
            <a:ext cx="5130298" cy="681742"/>
          </a:xfrm>
        </p:spPr>
        <p:txBody>
          <a:bodyPr/>
          <a:lstStyle/>
          <a:p>
            <a:r>
              <a:rPr lang="en-US" b="1"/>
              <a:t>Why do they matter?</a:t>
            </a:r>
            <a:endParaRPr lang="en-IE"/>
          </a:p>
          <a:p>
            <a:endParaRPr lang="en-IE" b="1"/>
          </a:p>
        </p:txBody>
      </p:sp>
      <p:pic>
        <p:nvPicPr>
          <p:cNvPr id="6" name="Picture Placeholder 5" descr="Commercial dock with container cargo ship container storage and crane unloading ship">
            <a:extLst>
              <a:ext uri="{FF2B5EF4-FFF2-40B4-BE49-F238E27FC236}">
                <a16:creationId xmlns:a16="http://schemas.microsoft.com/office/drawing/2014/main" id="{841A704C-67F0-BC3E-D636-F7D85ADF3CEA}"/>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7051612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B7B6A4-7E7E-A322-F93F-AA1873B1A207}"/>
              </a:ext>
            </a:extLst>
          </p:cNvPr>
          <p:cNvSpPr>
            <a:spLocks noGrp="1"/>
          </p:cNvSpPr>
          <p:nvPr>
            <p:ph type="body" sz="quarter" idx="18"/>
          </p:nvPr>
        </p:nvSpPr>
        <p:spPr>
          <a:xfrm>
            <a:off x="898357" y="1452563"/>
            <a:ext cx="6163346" cy="3727007"/>
          </a:xfrm>
        </p:spPr>
        <p:txBody>
          <a:bodyPr/>
          <a:lstStyle/>
          <a:p>
            <a:r>
              <a:rPr lang="en-US"/>
              <a:t>Direct trade involves establishing direct relationships between producers and buyers, (consumers or retailers) bypassing intermediaries such as wholesalers/distributors. This model </a:t>
            </a:r>
            <a:r>
              <a:rPr lang="en-US" err="1"/>
              <a:t>emphasises</a:t>
            </a:r>
            <a:r>
              <a:rPr lang="en-US"/>
              <a:t> transparency, fair pricing, and long-term partnerships. Food producers set up direct channels to reach their target customers. This can include physical locations such as farm stands, on-site retail stores, or pop-up shops. It can also involve online platforms, e-commerce websites, or social media channels where customers can  	place orders directly.</a:t>
            </a:r>
            <a:endParaRPr lang="en-IE"/>
          </a:p>
        </p:txBody>
      </p:sp>
      <p:sp>
        <p:nvSpPr>
          <p:cNvPr id="3" name="Text Placeholder 2">
            <a:extLst>
              <a:ext uri="{FF2B5EF4-FFF2-40B4-BE49-F238E27FC236}">
                <a16:creationId xmlns:a16="http://schemas.microsoft.com/office/drawing/2014/main" id="{2ADD357A-21FC-4A96-A71B-24A000C1D0A3}"/>
              </a:ext>
            </a:extLst>
          </p:cNvPr>
          <p:cNvSpPr>
            <a:spLocks noGrp="1"/>
          </p:cNvSpPr>
          <p:nvPr>
            <p:ph type="body" sz="quarter" idx="16"/>
          </p:nvPr>
        </p:nvSpPr>
        <p:spPr/>
        <p:txBody>
          <a:bodyPr/>
          <a:lstStyle/>
          <a:p>
            <a:pPr marL="742950" indent="-742950">
              <a:buFont typeface="+mj-lt"/>
              <a:buAutoNum type="arabicPeriod" startAt="2"/>
            </a:pPr>
            <a:r>
              <a:rPr lang="en-IE" b="1" dirty="0"/>
              <a:t>Direct Trade</a:t>
            </a:r>
          </a:p>
        </p:txBody>
      </p:sp>
      <p:pic>
        <p:nvPicPr>
          <p:cNvPr id="6" name="Picture Placeholder 5" descr="Woman by the shop door">
            <a:extLst>
              <a:ext uri="{FF2B5EF4-FFF2-40B4-BE49-F238E27FC236}">
                <a16:creationId xmlns:a16="http://schemas.microsoft.com/office/drawing/2014/main" id="{675B68C8-D6E7-9C6A-6915-F5B3BDE4DD8E}"/>
              </a:ext>
            </a:extLst>
          </p:cNvPr>
          <p:cNvPicPr>
            <a:picLocks noGrp="1" noChangeAspect="1"/>
          </p:cNvPicPr>
          <p:nvPr>
            <p:ph type="pic" sz="quarter" idx="42"/>
          </p:nvPr>
        </p:nvPicPr>
        <p:blipFill rotWithShape="1">
          <a:blip r:embed="rId3" cstate="screen">
            <a:extLst>
              <a:ext uri="{28A0092B-C50C-407E-A947-70E740481C1C}">
                <a14:useLocalDpi xmlns:a14="http://schemas.microsoft.com/office/drawing/2010/main"/>
              </a:ext>
            </a:extLst>
          </a:blip>
          <a:srcRect/>
          <a:stretch/>
        </p:blipFill>
        <p:spPr>
          <a:xfrm>
            <a:off x="7061703" y="1452563"/>
            <a:ext cx="5130297" cy="4656137"/>
          </a:xfrm>
        </p:spPr>
      </p:pic>
      <p:sp>
        <p:nvSpPr>
          <p:cNvPr id="7" name="Speech Bubble: Rectangle with Corners Rounded 6">
            <a:extLst>
              <a:ext uri="{FF2B5EF4-FFF2-40B4-BE49-F238E27FC236}">
                <a16:creationId xmlns:a16="http://schemas.microsoft.com/office/drawing/2014/main" id="{332E64B4-917A-3BAB-C1B0-84FBE0099951}"/>
              </a:ext>
            </a:extLst>
          </p:cNvPr>
          <p:cNvSpPr/>
          <p:nvPr/>
        </p:nvSpPr>
        <p:spPr>
          <a:xfrm>
            <a:off x="5889355" y="5612524"/>
            <a:ext cx="3233624" cy="1245476"/>
          </a:xfrm>
          <a:prstGeom prst="wedgeRoundRectCallout">
            <a:avLst>
              <a:gd name="adj1" fmla="val -29284"/>
              <a:gd name="adj2" fmla="val -74405"/>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2400"/>
              <a:t>You will notice </a:t>
            </a:r>
            <a:r>
              <a:rPr lang="en-IE" sz="2400" b="1"/>
              <a:t>Direct</a:t>
            </a:r>
            <a:r>
              <a:rPr lang="en-IE" sz="2400"/>
              <a:t> trade can also be </a:t>
            </a:r>
            <a:r>
              <a:rPr lang="en-IE" sz="2400" b="1"/>
              <a:t>local &amp; community-based</a:t>
            </a:r>
            <a:r>
              <a:rPr lang="en-IE" sz="2400"/>
              <a:t>!</a:t>
            </a:r>
          </a:p>
        </p:txBody>
      </p:sp>
    </p:spTree>
    <p:extLst>
      <p:ext uri="{BB962C8B-B14F-4D97-AF65-F5344CB8AC3E}">
        <p14:creationId xmlns:p14="http://schemas.microsoft.com/office/powerpoint/2010/main" val="25676397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26D492-3F62-1052-EAC5-3978DC1A34DF}"/>
              </a:ext>
            </a:extLst>
          </p:cNvPr>
          <p:cNvSpPr>
            <a:spLocks noGrp="1"/>
          </p:cNvSpPr>
          <p:nvPr>
            <p:ph type="body" sz="quarter" idx="18"/>
          </p:nvPr>
        </p:nvSpPr>
        <p:spPr>
          <a:xfrm>
            <a:off x="898357" y="1351119"/>
            <a:ext cx="6163346" cy="4367177"/>
          </a:xfrm>
        </p:spPr>
        <p:txBody>
          <a:bodyPr/>
          <a:lstStyle/>
          <a:p>
            <a:r>
              <a:rPr lang="en-US" dirty="0"/>
              <a:t>Food producers can work with wholesalers or distributors who purchase products in bulk and distribute them to retailers, restaurants, or other businesses. This channel allows for wider distribution without the need for individual sales efforts, as the wholesaler handles the logistics of getting products to various outlets. </a:t>
            </a:r>
            <a:r>
              <a:rPr lang="en-US" b="1" dirty="0"/>
              <a:t>This can reduce the carbon footprint of a product</a:t>
            </a:r>
            <a:r>
              <a:rPr lang="en-US" dirty="0"/>
              <a:t> as the distributor will </a:t>
            </a:r>
            <a:r>
              <a:rPr lang="en-US" dirty="0" err="1"/>
              <a:t>organise</a:t>
            </a:r>
            <a:r>
              <a:rPr lang="en-US" dirty="0"/>
              <a:t> deliveries in a logistical manner, servicing many companies simultaneously. This model is most used for supplying the food service sector, but some distributors are transitioning to electric 	vehicles now.</a:t>
            </a:r>
            <a:endParaRPr lang="en-IE" dirty="0"/>
          </a:p>
        </p:txBody>
      </p:sp>
      <p:sp>
        <p:nvSpPr>
          <p:cNvPr id="3" name="Text Placeholder 2">
            <a:extLst>
              <a:ext uri="{FF2B5EF4-FFF2-40B4-BE49-F238E27FC236}">
                <a16:creationId xmlns:a16="http://schemas.microsoft.com/office/drawing/2014/main" id="{8D07883D-D977-15D3-FAF6-4D73BC3F7C21}"/>
              </a:ext>
            </a:extLst>
          </p:cNvPr>
          <p:cNvSpPr>
            <a:spLocks noGrp="1"/>
          </p:cNvSpPr>
          <p:nvPr>
            <p:ph type="body" sz="quarter" idx="16"/>
          </p:nvPr>
        </p:nvSpPr>
        <p:spPr>
          <a:xfrm>
            <a:off x="898357" y="689143"/>
            <a:ext cx="5542200" cy="992652"/>
          </a:xfrm>
        </p:spPr>
        <p:txBody>
          <a:bodyPr/>
          <a:lstStyle/>
          <a:p>
            <a:pPr marL="742950" indent="-742950">
              <a:buFont typeface="+mj-lt"/>
              <a:buAutoNum type="arabicPeriod" startAt="3"/>
            </a:pPr>
            <a:r>
              <a:rPr lang="en-IE" b="1" dirty="0"/>
              <a:t>Wholesale Distribution</a:t>
            </a:r>
          </a:p>
        </p:txBody>
      </p:sp>
      <p:pic>
        <p:nvPicPr>
          <p:cNvPr id="6" name="Picture Placeholder 5" descr="Parcel boxes and paper bag left by front door">
            <a:extLst>
              <a:ext uri="{FF2B5EF4-FFF2-40B4-BE49-F238E27FC236}">
                <a16:creationId xmlns:a16="http://schemas.microsoft.com/office/drawing/2014/main" id="{C476AE23-F445-43F3-9746-AACFE5EFBA7D}"/>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47890156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F79EE3-5BDF-8260-D5B8-E45173EBE532}"/>
              </a:ext>
            </a:extLst>
          </p:cNvPr>
          <p:cNvSpPr>
            <a:spLocks noGrp="1"/>
          </p:cNvSpPr>
          <p:nvPr>
            <p:ph type="body" sz="quarter" idx="18"/>
          </p:nvPr>
        </p:nvSpPr>
        <p:spPr>
          <a:xfrm>
            <a:off x="898357" y="1357970"/>
            <a:ext cx="6163346" cy="3823627"/>
          </a:xfrm>
        </p:spPr>
        <p:txBody>
          <a:bodyPr/>
          <a:lstStyle/>
          <a:p>
            <a:r>
              <a:rPr lang="en-US"/>
              <a:t>Online platforms and marketplaces can facilitate ethical distribution by connecting ethical food producers with consumers directly. These platforms may vet and curate you as the producers based on your ethical practices, certifications, and sustainability commitments. They also provide a convenient way for producers to eliminate intermediaries shortening the food supply chain and ensure consumers can gain access to ethically sourced and produced food products, supporting responsible businesses. Often this model is supported by green courier services or central 	click-and-collect depots.</a:t>
            </a:r>
            <a:endParaRPr lang="en-IE"/>
          </a:p>
        </p:txBody>
      </p:sp>
      <p:sp>
        <p:nvSpPr>
          <p:cNvPr id="3" name="Text Placeholder 2">
            <a:extLst>
              <a:ext uri="{FF2B5EF4-FFF2-40B4-BE49-F238E27FC236}">
                <a16:creationId xmlns:a16="http://schemas.microsoft.com/office/drawing/2014/main" id="{2A7571E7-432F-7B6A-5F0E-BE7E30CB28C7}"/>
              </a:ext>
            </a:extLst>
          </p:cNvPr>
          <p:cNvSpPr>
            <a:spLocks noGrp="1"/>
          </p:cNvSpPr>
          <p:nvPr>
            <p:ph type="body" sz="quarter" idx="16"/>
          </p:nvPr>
        </p:nvSpPr>
        <p:spPr>
          <a:xfrm>
            <a:off x="898357" y="620053"/>
            <a:ext cx="4990998" cy="992652"/>
          </a:xfrm>
        </p:spPr>
        <p:txBody>
          <a:bodyPr/>
          <a:lstStyle/>
          <a:p>
            <a:pPr marL="742950" indent="-742950">
              <a:buFont typeface="+mj-lt"/>
              <a:buAutoNum type="arabicPeriod" startAt="4"/>
            </a:pPr>
            <a:r>
              <a:rPr lang="en-IE" b="1" dirty="0"/>
              <a:t>Online Distribution</a:t>
            </a:r>
          </a:p>
        </p:txBody>
      </p:sp>
      <p:pic>
        <p:nvPicPr>
          <p:cNvPr id="6" name="Picture Placeholder 5" descr="Person holding credit card using laptop">
            <a:extLst>
              <a:ext uri="{FF2B5EF4-FFF2-40B4-BE49-F238E27FC236}">
                <a16:creationId xmlns:a16="http://schemas.microsoft.com/office/drawing/2014/main" id="{5323653D-6642-8EF1-1C3D-F35690608BD9}"/>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11413111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D00C7F-1157-A0DA-B754-2020A3D7220F}"/>
              </a:ext>
            </a:extLst>
          </p:cNvPr>
          <p:cNvSpPr>
            <a:spLocks noGrp="1"/>
          </p:cNvSpPr>
          <p:nvPr>
            <p:ph type="body" sz="quarter" idx="18"/>
          </p:nvPr>
        </p:nvSpPr>
        <p:spPr>
          <a:xfrm>
            <a:off x="7343699" y="1359131"/>
            <a:ext cx="4465843" cy="3849918"/>
          </a:xfrm>
        </p:spPr>
        <p:txBody>
          <a:bodyPr lIns="91440" tIns="45720" rIns="91440" bIns="45720" anchor="t"/>
          <a:lstStyle/>
          <a:p>
            <a:r>
              <a:rPr lang="en-IE" dirty="0"/>
              <a:t>This Online Community </a:t>
            </a:r>
            <a:r>
              <a:rPr lang="en-IE" dirty="0">
                <a:solidFill>
                  <a:srgbClr val="F79037"/>
                </a:solidFill>
                <a:hlinkClick r:id="rId2">
                  <a:extLst>
                    <a:ext uri="{A12FA001-AC4F-418D-AE19-62706E023703}">
                      <ahyp:hlinkClr xmlns:ahyp="http://schemas.microsoft.com/office/drawing/2018/hyperlinkcolor" val="tx"/>
                    </a:ext>
                  </a:extLst>
                </a:hlinkClick>
              </a:rPr>
              <a:t>platform</a:t>
            </a:r>
            <a:r>
              <a:rPr lang="en-IE" dirty="0"/>
              <a:t> works by directing consumers to their</a:t>
            </a:r>
            <a:r>
              <a:rPr lang="en-US" dirty="0"/>
              <a:t> local market. Then they choose from a wide range of local products including fruit and veg, bread, pastries, cheese, meats, preserves, beers, and many more. When they are happy with the items in their basket, they complete their purchase online and collect the entire haul on the designated day.</a:t>
            </a:r>
            <a:endParaRPr lang="en-IE" dirty="0"/>
          </a:p>
        </p:txBody>
      </p:sp>
      <p:sp>
        <p:nvSpPr>
          <p:cNvPr id="3" name="Text Placeholder 2">
            <a:extLst>
              <a:ext uri="{FF2B5EF4-FFF2-40B4-BE49-F238E27FC236}">
                <a16:creationId xmlns:a16="http://schemas.microsoft.com/office/drawing/2014/main" id="{55DA68FD-2970-130E-8C88-6533ACDAFF22}"/>
              </a:ext>
            </a:extLst>
          </p:cNvPr>
          <p:cNvSpPr>
            <a:spLocks noGrp="1"/>
          </p:cNvSpPr>
          <p:nvPr>
            <p:ph type="body" sz="quarter" idx="16"/>
          </p:nvPr>
        </p:nvSpPr>
        <p:spPr>
          <a:xfrm>
            <a:off x="578067" y="479875"/>
            <a:ext cx="10815550" cy="803654"/>
          </a:xfrm>
        </p:spPr>
        <p:txBody>
          <a:bodyPr/>
          <a:lstStyle/>
          <a:p>
            <a:r>
              <a:rPr lang="en-IE" b="1"/>
              <a:t>An example of Online, Community &amp; Direct Distribution</a:t>
            </a:r>
          </a:p>
        </p:txBody>
      </p:sp>
      <p:pic>
        <p:nvPicPr>
          <p:cNvPr id="4" name="Picture 3">
            <a:extLst>
              <a:ext uri="{FF2B5EF4-FFF2-40B4-BE49-F238E27FC236}">
                <a16:creationId xmlns:a16="http://schemas.microsoft.com/office/drawing/2014/main" id="{A2F7B453-169E-9E16-2D08-1CB5C8227E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2458" y="1008920"/>
            <a:ext cx="7384687" cy="5369205"/>
          </a:xfrm>
          <a:prstGeom prst="rect">
            <a:avLst/>
          </a:prstGeom>
          <a:noFill/>
        </p:spPr>
      </p:pic>
      <p:pic>
        <p:nvPicPr>
          <p:cNvPr id="6" name="Picture 5">
            <a:hlinkClick r:id="rId2"/>
            <a:extLst>
              <a:ext uri="{FF2B5EF4-FFF2-40B4-BE49-F238E27FC236}">
                <a16:creationId xmlns:a16="http://schemas.microsoft.com/office/drawing/2014/main" id="{44035543-4928-80D6-2BF0-9046AF120C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45324" y="1565257"/>
            <a:ext cx="5486400" cy="3437667"/>
          </a:xfrm>
          <a:prstGeom prst="rect">
            <a:avLst/>
          </a:prstGeom>
        </p:spPr>
      </p:pic>
      <p:grpSp>
        <p:nvGrpSpPr>
          <p:cNvPr id="7" name="Graphic 4">
            <a:extLst>
              <a:ext uri="{FF2B5EF4-FFF2-40B4-BE49-F238E27FC236}">
                <a16:creationId xmlns:a16="http://schemas.microsoft.com/office/drawing/2014/main" id="{ACB12F54-B558-311C-1624-3E91E6E015ED}"/>
              </a:ext>
            </a:extLst>
          </p:cNvPr>
          <p:cNvGrpSpPr/>
          <p:nvPr/>
        </p:nvGrpSpPr>
        <p:grpSpPr>
          <a:xfrm>
            <a:off x="487080" y="3945869"/>
            <a:ext cx="622606" cy="1211408"/>
            <a:chOff x="9129274" y="2719113"/>
            <a:chExt cx="717139" cy="1386497"/>
          </a:xfrm>
          <a:solidFill>
            <a:srgbClr val="F79037"/>
          </a:solidFill>
        </p:grpSpPr>
        <p:grpSp>
          <p:nvGrpSpPr>
            <p:cNvPr id="8" name="Graphic 4">
              <a:extLst>
                <a:ext uri="{FF2B5EF4-FFF2-40B4-BE49-F238E27FC236}">
                  <a16:creationId xmlns:a16="http://schemas.microsoft.com/office/drawing/2014/main" id="{446894F2-F62E-3FFE-DF35-FA19D24DA542}"/>
                </a:ext>
              </a:extLst>
            </p:cNvPr>
            <p:cNvGrpSpPr/>
            <p:nvPr/>
          </p:nvGrpSpPr>
          <p:grpSpPr>
            <a:xfrm>
              <a:off x="9159507" y="2719113"/>
              <a:ext cx="446280" cy="440141"/>
              <a:chOff x="9159507" y="2719113"/>
              <a:chExt cx="446280" cy="440141"/>
            </a:xfrm>
            <a:grpFill/>
          </p:grpSpPr>
          <p:sp>
            <p:nvSpPr>
              <p:cNvPr id="17" name="Freeform 18">
                <a:extLst>
                  <a:ext uri="{FF2B5EF4-FFF2-40B4-BE49-F238E27FC236}">
                    <a16:creationId xmlns:a16="http://schemas.microsoft.com/office/drawing/2014/main" id="{250F7632-FBC6-19AF-C5C2-E69EE7A10E12}"/>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endParaRPr lang="en-US" sz="1799"/>
              </a:p>
            </p:txBody>
          </p:sp>
          <p:sp>
            <p:nvSpPr>
              <p:cNvPr id="18" name="Freeform 19">
                <a:extLst>
                  <a:ext uri="{FF2B5EF4-FFF2-40B4-BE49-F238E27FC236}">
                    <a16:creationId xmlns:a16="http://schemas.microsoft.com/office/drawing/2014/main" id="{61617E13-CFB3-CB4E-D790-A486DD2207E4}"/>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endParaRPr lang="en-US" sz="1799"/>
              </a:p>
            </p:txBody>
          </p:sp>
        </p:grpSp>
        <p:grpSp>
          <p:nvGrpSpPr>
            <p:cNvPr id="9" name="Graphic 4">
              <a:extLst>
                <a:ext uri="{FF2B5EF4-FFF2-40B4-BE49-F238E27FC236}">
                  <a16:creationId xmlns:a16="http://schemas.microsoft.com/office/drawing/2014/main" id="{47AC48DF-B0A9-3779-84CE-AE2604EB2091}"/>
                </a:ext>
              </a:extLst>
            </p:cNvPr>
            <p:cNvGrpSpPr/>
            <p:nvPr/>
          </p:nvGrpSpPr>
          <p:grpSpPr>
            <a:xfrm>
              <a:off x="9129274" y="2893887"/>
              <a:ext cx="717139" cy="1211724"/>
              <a:chOff x="9129274" y="2893887"/>
              <a:chExt cx="717139" cy="1211724"/>
            </a:xfrm>
            <a:grpFill/>
          </p:grpSpPr>
          <p:sp>
            <p:nvSpPr>
              <p:cNvPr id="10" name="Freeform 21">
                <a:extLst>
                  <a:ext uri="{FF2B5EF4-FFF2-40B4-BE49-F238E27FC236}">
                    <a16:creationId xmlns:a16="http://schemas.microsoft.com/office/drawing/2014/main" id="{ADA4F4C2-49EC-7418-7C71-7F622D31F70B}"/>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sz="1799"/>
              </a:p>
            </p:txBody>
          </p:sp>
          <p:sp>
            <p:nvSpPr>
              <p:cNvPr id="11" name="Freeform 22">
                <a:extLst>
                  <a:ext uri="{FF2B5EF4-FFF2-40B4-BE49-F238E27FC236}">
                    <a16:creationId xmlns:a16="http://schemas.microsoft.com/office/drawing/2014/main" id="{42D09D29-0901-AFA7-0BA9-DCD439ADF137}"/>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sz="1799"/>
              </a:p>
            </p:txBody>
          </p:sp>
          <p:sp>
            <p:nvSpPr>
              <p:cNvPr id="12" name="Freeform 23">
                <a:extLst>
                  <a:ext uri="{FF2B5EF4-FFF2-40B4-BE49-F238E27FC236}">
                    <a16:creationId xmlns:a16="http://schemas.microsoft.com/office/drawing/2014/main" id="{C72643F0-8807-6728-ADBD-091533963986}"/>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sz="1799"/>
              </a:p>
            </p:txBody>
          </p:sp>
          <p:sp>
            <p:nvSpPr>
              <p:cNvPr id="13" name="Freeform 24">
                <a:extLst>
                  <a:ext uri="{FF2B5EF4-FFF2-40B4-BE49-F238E27FC236}">
                    <a16:creationId xmlns:a16="http://schemas.microsoft.com/office/drawing/2014/main" id="{FD214C05-DB47-E8B2-8B0D-E33809F5FC94}"/>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sz="1799"/>
              </a:p>
            </p:txBody>
          </p:sp>
          <p:sp>
            <p:nvSpPr>
              <p:cNvPr id="14" name="Freeform 25">
                <a:extLst>
                  <a:ext uri="{FF2B5EF4-FFF2-40B4-BE49-F238E27FC236}">
                    <a16:creationId xmlns:a16="http://schemas.microsoft.com/office/drawing/2014/main" id="{8716536C-1FB2-5CE5-0E1D-9D66E7282A1E}"/>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sz="1799"/>
              </a:p>
            </p:txBody>
          </p:sp>
          <p:sp>
            <p:nvSpPr>
              <p:cNvPr id="15" name="Freeform 26">
                <a:extLst>
                  <a:ext uri="{FF2B5EF4-FFF2-40B4-BE49-F238E27FC236}">
                    <a16:creationId xmlns:a16="http://schemas.microsoft.com/office/drawing/2014/main" id="{8ECB4288-AEA8-2709-3FB5-369F686226A7}"/>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sz="1799"/>
              </a:p>
            </p:txBody>
          </p:sp>
          <p:sp>
            <p:nvSpPr>
              <p:cNvPr id="16" name="Freeform 27">
                <a:extLst>
                  <a:ext uri="{FF2B5EF4-FFF2-40B4-BE49-F238E27FC236}">
                    <a16:creationId xmlns:a16="http://schemas.microsoft.com/office/drawing/2014/main" id="{6DCE1C79-2FBD-F114-E41D-AA607072F853}"/>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sz="1799"/>
              </a:p>
            </p:txBody>
          </p:sp>
        </p:grpSp>
      </p:grpSp>
    </p:spTree>
    <p:extLst>
      <p:ext uri="{BB962C8B-B14F-4D97-AF65-F5344CB8AC3E}">
        <p14:creationId xmlns:p14="http://schemas.microsoft.com/office/powerpoint/2010/main" val="212905935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D87086-5997-C17C-BC86-402346AF9895}"/>
              </a:ext>
            </a:extLst>
          </p:cNvPr>
          <p:cNvSpPr>
            <a:spLocks noGrp="1"/>
          </p:cNvSpPr>
          <p:nvPr>
            <p:ph type="body" sz="quarter" idx="18"/>
          </p:nvPr>
        </p:nvSpPr>
        <p:spPr>
          <a:xfrm>
            <a:off x="898357" y="1597573"/>
            <a:ext cx="5746887" cy="3585364"/>
          </a:xfrm>
        </p:spPr>
        <p:txBody>
          <a:bodyPr/>
          <a:lstStyle/>
          <a:p>
            <a:r>
              <a:rPr lang="en-US"/>
              <a:t>Zero-waste distribution models aim to eliminate or </a:t>
            </a:r>
            <a:r>
              <a:rPr lang="en-US" err="1"/>
              <a:t>minimise</a:t>
            </a:r>
            <a:r>
              <a:rPr lang="en-US"/>
              <a:t> packaging waste throughout the supply chain. This can involve using reusable containers (return-to-sender), bulk packaging options, or innovative packaging materials that are biodegradable or compostable. </a:t>
            </a:r>
          </a:p>
          <a:p>
            <a:r>
              <a:rPr lang="en-US"/>
              <a:t>By reducing waste generation, these models contribute to environmental sustainability and promote a circular economy approach.</a:t>
            </a:r>
            <a:endParaRPr lang="en-IE"/>
          </a:p>
        </p:txBody>
      </p:sp>
      <p:sp>
        <p:nvSpPr>
          <p:cNvPr id="3" name="Text Placeholder 2">
            <a:extLst>
              <a:ext uri="{FF2B5EF4-FFF2-40B4-BE49-F238E27FC236}">
                <a16:creationId xmlns:a16="http://schemas.microsoft.com/office/drawing/2014/main" id="{4CB5E690-85FD-A0BE-A902-598A8DA06611}"/>
              </a:ext>
            </a:extLst>
          </p:cNvPr>
          <p:cNvSpPr>
            <a:spLocks noGrp="1"/>
          </p:cNvSpPr>
          <p:nvPr>
            <p:ph type="body" sz="quarter" idx="16"/>
          </p:nvPr>
        </p:nvSpPr>
        <p:spPr>
          <a:xfrm>
            <a:off x="898357" y="689143"/>
            <a:ext cx="5631652" cy="992652"/>
          </a:xfrm>
        </p:spPr>
        <p:txBody>
          <a:bodyPr/>
          <a:lstStyle/>
          <a:p>
            <a:pPr marL="742950" indent="-742950">
              <a:buFont typeface="+mj-lt"/>
              <a:buAutoNum type="arabicPeriod" startAt="5"/>
            </a:pPr>
            <a:r>
              <a:rPr lang="en-IE" b="1" dirty="0"/>
              <a:t>Zero-Waste Distribution</a:t>
            </a:r>
          </a:p>
        </p:txBody>
      </p:sp>
      <p:pic>
        <p:nvPicPr>
          <p:cNvPr id="6" name="Picture Placeholder 5" descr="A green and red crate with bottles in it&#10;&#10;Description automatically generated">
            <a:extLst>
              <a:ext uri="{FF2B5EF4-FFF2-40B4-BE49-F238E27FC236}">
                <a16:creationId xmlns:a16="http://schemas.microsoft.com/office/drawing/2014/main" id="{B0CD69C2-62E7-14CD-6015-13AEFB7332FA}"/>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7061703" y="1452563"/>
            <a:ext cx="5130297" cy="4656137"/>
          </a:xfrm>
        </p:spPr>
      </p:pic>
    </p:spTree>
    <p:extLst>
      <p:ext uri="{BB962C8B-B14F-4D97-AF65-F5344CB8AC3E}">
        <p14:creationId xmlns:p14="http://schemas.microsoft.com/office/powerpoint/2010/main" val="102346069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Woman working at food truck selling bread">
            <a:extLst>
              <a:ext uri="{FF2B5EF4-FFF2-40B4-BE49-F238E27FC236}">
                <a16:creationId xmlns:a16="http://schemas.microsoft.com/office/drawing/2014/main" id="{08398797-4361-1F04-277D-21E6A1DD5C62}"/>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320540" y="346597"/>
            <a:ext cx="11578483" cy="6146707"/>
          </a:xfrm>
        </p:spPr>
      </p:pic>
      <p:sp>
        <p:nvSpPr>
          <p:cNvPr id="3" name="Text Placeholder 2">
            <a:extLst>
              <a:ext uri="{FF2B5EF4-FFF2-40B4-BE49-F238E27FC236}">
                <a16:creationId xmlns:a16="http://schemas.microsoft.com/office/drawing/2014/main" id="{A224742B-C8B8-21DB-3325-92110961ED65}"/>
              </a:ext>
            </a:extLst>
          </p:cNvPr>
          <p:cNvSpPr>
            <a:spLocks noGrp="1"/>
          </p:cNvSpPr>
          <p:nvPr>
            <p:ph type="body" sz="quarter" idx="13"/>
          </p:nvPr>
        </p:nvSpPr>
        <p:spPr>
          <a:xfrm>
            <a:off x="292977" y="1545495"/>
            <a:ext cx="5331999" cy="4170984"/>
          </a:xfrm>
        </p:spPr>
        <p:txBody>
          <a:bodyPr>
            <a:normAutofit/>
          </a:bodyPr>
          <a:lstStyle/>
          <a:p>
            <a:r>
              <a:rPr lang="en-US" sz="2400" i="0" dirty="0"/>
              <a:t>You as a Food producer or Entrepreneur can choose one or multiple distribution channels depending on your target market, product type, and business goals. </a:t>
            </a:r>
          </a:p>
          <a:p>
            <a:r>
              <a:rPr lang="en-US" sz="2400" i="0" dirty="0"/>
              <a:t>Combining different channels allows for diversification, increased market reach, and flexibility in meeting customer needs. Ethical and sustainable elements can be considered in each model type.</a:t>
            </a:r>
            <a:endParaRPr lang="en-IE" sz="2400" i="0" dirty="0"/>
          </a:p>
        </p:txBody>
      </p:sp>
      <p:grpSp>
        <p:nvGrpSpPr>
          <p:cNvPr id="2" name="Group 1">
            <a:extLst>
              <a:ext uri="{FF2B5EF4-FFF2-40B4-BE49-F238E27FC236}">
                <a16:creationId xmlns:a16="http://schemas.microsoft.com/office/drawing/2014/main" id="{3B21D9AD-8D05-0C75-302E-2F20273D4CDE}"/>
              </a:ext>
            </a:extLst>
          </p:cNvPr>
          <p:cNvGrpSpPr/>
          <p:nvPr/>
        </p:nvGrpSpPr>
        <p:grpSpPr>
          <a:xfrm>
            <a:off x="149087" y="265667"/>
            <a:ext cx="2912166" cy="2954612"/>
            <a:chOff x="978879" y="2999701"/>
            <a:chExt cx="2461200" cy="2460124"/>
          </a:xfrm>
        </p:grpSpPr>
        <p:grpSp>
          <p:nvGrpSpPr>
            <p:cNvPr id="15" name="Graphic 2">
              <a:extLst>
                <a:ext uri="{FF2B5EF4-FFF2-40B4-BE49-F238E27FC236}">
                  <a16:creationId xmlns:a16="http://schemas.microsoft.com/office/drawing/2014/main" id="{89ABC87D-277A-9308-268E-EA344396282B}"/>
                </a:ext>
              </a:extLst>
            </p:cNvPr>
            <p:cNvGrpSpPr/>
            <p:nvPr/>
          </p:nvGrpSpPr>
          <p:grpSpPr>
            <a:xfrm>
              <a:off x="978879" y="2999701"/>
              <a:ext cx="2461200" cy="2460124"/>
              <a:chOff x="690225" y="4499263"/>
              <a:chExt cx="1499146" cy="1498490"/>
            </a:xfrm>
            <a:solidFill>
              <a:schemeClr val="bg1">
                <a:alpha val="27098"/>
              </a:schemeClr>
            </a:solidFill>
          </p:grpSpPr>
          <p:sp>
            <p:nvSpPr>
              <p:cNvPr id="20" name="Freeform 127">
                <a:extLst>
                  <a:ext uri="{FF2B5EF4-FFF2-40B4-BE49-F238E27FC236}">
                    <a16:creationId xmlns:a16="http://schemas.microsoft.com/office/drawing/2014/main" id="{51661EC1-1192-297A-5D51-9CE44E0CF34D}"/>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endParaRPr lang="en-US"/>
              </a:p>
            </p:txBody>
          </p:sp>
          <p:sp>
            <p:nvSpPr>
              <p:cNvPr id="21" name="Freeform 128">
                <a:extLst>
                  <a:ext uri="{FF2B5EF4-FFF2-40B4-BE49-F238E27FC236}">
                    <a16:creationId xmlns:a16="http://schemas.microsoft.com/office/drawing/2014/main" id="{20BECF14-59D2-18EC-FE0F-36FEEA988F2F}"/>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endParaRPr lang="en-US"/>
              </a:p>
            </p:txBody>
          </p:sp>
        </p:grpSp>
        <p:sp>
          <p:nvSpPr>
            <p:cNvPr id="17" name="Freeform 124">
              <a:extLst>
                <a:ext uri="{FF2B5EF4-FFF2-40B4-BE49-F238E27FC236}">
                  <a16:creationId xmlns:a16="http://schemas.microsoft.com/office/drawing/2014/main" id="{EB2203CD-6886-17DA-CF1D-9A3339F8C3C1}"/>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endParaRPr lang="en-US"/>
            </a:p>
          </p:txBody>
        </p:sp>
        <p:sp>
          <p:nvSpPr>
            <p:cNvPr id="18" name="Freeform 125">
              <a:extLst>
                <a:ext uri="{FF2B5EF4-FFF2-40B4-BE49-F238E27FC236}">
                  <a16:creationId xmlns:a16="http://schemas.microsoft.com/office/drawing/2014/main" id="{7D12EFBA-CC2C-406C-67C3-827C14C0F96E}"/>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endParaRPr lang="en-US"/>
            </a:p>
          </p:txBody>
        </p:sp>
        <p:sp>
          <p:nvSpPr>
            <p:cNvPr id="19" name="Freeform 126">
              <a:extLst>
                <a:ext uri="{FF2B5EF4-FFF2-40B4-BE49-F238E27FC236}">
                  <a16:creationId xmlns:a16="http://schemas.microsoft.com/office/drawing/2014/main" id="{17BA688D-E140-F4FB-EA03-83D1E94B1D67}"/>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endParaRPr lang="en-US"/>
            </a:p>
          </p:txBody>
        </p:sp>
      </p:grpSp>
    </p:spTree>
    <p:extLst>
      <p:ext uri="{BB962C8B-B14F-4D97-AF65-F5344CB8AC3E}">
        <p14:creationId xmlns:p14="http://schemas.microsoft.com/office/powerpoint/2010/main" val="234048680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216EA0-270D-409E-1F2B-F2B4828A9FDE}"/>
              </a:ext>
            </a:extLst>
          </p:cNvPr>
          <p:cNvSpPr>
            <a:spLocks noGrp="1"/>
          </p:cNvSpPr>
          <p:nvPr>
            <p:ph type="body" sz="quarter" idx="16"/>
          </p:nvPr>
        </p:nvSpPr>
        <p:spPr/>
        <p:txBody>
          <a:bodyPr/>
          <a:lstStyle/>
          <a:p>
            <a:r>
              <a:rPr lang="en-IE"/>
              <a:t>Enterprise Growth &amp; Success (marketing)</a:t>
            </a:r>
          </a:p>
          <a:p>
            <a:endParaRPr lang="en-IE"/>
          </a:p>
        </p:txBody>
      </p:sp>
      <p:sp>
        <p:nvSpPr>
          <p:cNvPr id="3" name="Text Placeholder 2">
            <a:extLst>
              <a:ext uri="{FF2B5EF4-FFF2-40B4-BE49-F238E27FC236}">
                <a16:creationId xmlns:a16="http://schemas.microsoft.com/office/drawing/2014/main" id="{71C4C1F6-49A6-8B24-9392-CFCDC94C4E78}"/>
              </a:ext>
            </a:extLst>
          </p:cNvPr>
          <p:cNvSpPr>
            <a:spLocks noGrp="1"/>
          </p:cNvSpPr>
          <p:nvPr>
            <p:ph type="body" sz="quarter" idx="17"/>
          </p:nvPr>
        </p:nvSpPr>
        <p:spPr/>
        <p:txBody>
          <a:bodyPr/>
          <a:lstStyle/>
          <a:p>
            <a:r>
              <a:rPr lang="en-IE"/>
              <a:t>06</a:t>
            </a:r>
          </a:p>
        </p:txBody>
      </p:sp>
    </p:spTree>
    <p:extLst>
      <p:ext uri="{BB962C8B-B14F-4D97-AF65-F5344CB8AC3E}">
        <p14:creationId xmlns:p14="http://schemas.microsoft.com/office/powerpoint/2010/main" val="249159130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26DC77-B22C-EBC8-BB0F-A55A024AE82E}"/>
              </a:ext>
            </a:extLst>
          </p:cNvPr>
          <p:cNvSpPr>
            <a:spLocks noGrp="1"/>
          </p:cNvSpPr>
          <p:nvPr>
            <p:ph type="body" sz="quarter" idx="15"/>
          </p:nvPr>
        </p:nvSpPr>
        <p:spPr/>
        <p:txBody>
          <a:bodyPr/>
          <a:lstStyle/>
          <a:p>
            <a:r>
              <a:rPr lang="en-IE" b="1" dirty="0">
                <a:solidFill>
                  <a:srgbClr val="F79037"/>
                </a:solidFill>
              </a:rPr>
              <a:t>1</a:t>
            </a:r>
          </a:p>
        </p:txBody>
      </p:sp>
      <p:sp>
        <p:nvSpPr>
          <p:cNvPr id="3" name="Text Placeholder 2">
            <a:extLst>
              <a:ext uri="{FF2B5EF4-FFF2-40B4-BE49-F238E27FC236}">
                <a16:creationId xmlns:a16="http://schemas.microsoft.com/office/drawing/2014/main" id="{0F414BB8-8DEA-D77C-803E-4D418A141F6C}"/>
              </a:ext>
            </a:extLst>
          </p:cNvPr>
          <p:cNvSpPr>
            <a:spLocks noGrp="1"/>
          </p:cNvSpPr>
          <p:nvPr>
            <p:ph type="body" sz="quarter" idx="14"/>
          </p:nvPr>
        </p:nvSpPr>
        <p:spPr>
          <a:ln>
            <a:solidFill>
              <a:srgbClr val="F79037"/>
            </a:solidFill>
          </a:ln>
        </p:spPr>
        <p:txBody>
          <a:bodyPr/>
          <a:lstStyle/>
          <a:p>
            <a:r>
              <a:rPr lang="en-IE" b="1" dirty="0">
                <a:solidFill>
                  <a:srgbClr val="F79037"/>
                </a:solidFill>
              </a:rPr>
              <a:t>Continual Market Research: </a:t>
            </a:r>
          </a:p>
        </p:txBody>
      </p:sp>
      <p:sp>
        <p:nvSpPr>
          <p:cNvPr id="4" name="Text Placeholder 3">
            <a:extLst>
              <a:ext uri="{FF2B5EF4-FFF2-40B4-BE49-F238E27FC236}">
                <a16:creationId xmlns:a16="http://schemas.microsoft.com/office/drawing/2014/main" id="{F0007A14-B92F-2468-B848-8851C578E311}"/>
              </a:ext>
            </a:extLst>
          </p:cNvPr>
          <p:cNvSpPr>
            <a:spLocks noGrp="1"/>
          </p:cNvSpPr>
          <p:nvPr>
            <p:ph type="body" sz="quarter" idx="28"/>
          </p:nvPr>
        </p:nvSpPr>
        <p:spPr>
          <a:xfrm>
            <a:off x="849241" y="1341607"/>
            <a:ext cx="5163933" cy="4671588"/>
          </a:xfrm>
        </p:spPr>
        <p:txBody>
          <a:bodyPr/>
          <a:lstStyle/>
          <a:p>
            <a:pPr marL="0" indent="0"/>
            <a:r>
              <a:rPr lang="en-US" dirty="0"/>
              <a:t>When it comes to starting your own business, there is </a:t>
            </a:r>
            <a:r>
              <a:rPr lang="en-US" b="1" dirty="0"/>
              <a:t>a lot of planning </a:t>
            </a:r>
            <a:r>
              <a:rPr lang="en-US" dirty="0"/>
              <a:t>involved to ensure that your venture will be successful. Without proper planning, you will lack direction and </a:t>
            </a:r>
            <a:r>
              <a:rPr lang="en-US" dirty="0" err="1"/>
              <a:t>jeopardise</a:t>
            </a:r>
            <a:r>
              <a:rPr lang="en-US" dirty="0"/>
              <a:t> the likelihood of your success. </a:t>
            </a:r>
          </a:p>
          <a:p>
            <a:pPr marL="0" indent="0"/>
            <a:r>
              <a:rPr lang="en-US" b="1" dirty="0"/>
              <a:t>Marketing plays a crucial role </a:t>
            </a:r>
            <a:r>
              <a:rPr lang="en-US" dirty="0"/>
              <a:t>in the growth and success of an enterprise. It encompasses various strategies and activities. Here are some key aspects highlighting the role of marketing in enterprise growth and success</a:t>
            </a:r>
            <a:endParaRPr lang="en-IE" dirty="0"/>
          </a:p>
        </p:txBody>
      </p:sp>
      <p:sp>
        <p:nvSpPr>
          <p:cNvPr id="5" name="Text Placeholder 4">
            <a:extLst>
              <a:ext uri="{FF2B5EF4-FFF2-40B4-BE49-F238E27FC236}">
                <a16:creationId xmlns:a16="http://schemas.microsoft.com/office/drawing/2014/main" id="{71A1FFA6-06C9-5D52-75DA-62CBEDDD4F53}"/>
              </a:ext>
            </a:extLst>
          </p:cNvPr>
          <p:cNvSpPr>
            <a:spLocks noGrp="1"/>
          </p:cNvSpPr>
          <p:nvPr>
            <p:ph type="body" sz="quarter" idx="29"/>
          </p:nvPr>
        </p:nvSpPr>
        <p:spPr/>
        <p:txBody>
          <a:bodyPr/>
          <a:lstStyle/>
          <a:p>
            <a:r>
              <a:rPr lang="en-IE" b="1" dirty="0">
                <a:solidFill>
                  <a:srgbClr val="F79037"/>
                </a:solidFill>
              </a:rPr>
              <a:t>2</a:t>
            </a:r>
          </a:p>
        </p:txBody>
      </p:sp>
      <p:sp>
        <p:nvSpPr>
          <p:cNvPr id="6" name="Text Placeholder 5">
            <a:extLst>
              <a:ext uri="{FF2B5EF4-FFF2-40B4-BE49-F238E27FC236}">
                <a16:creationId xmlns:a16="http://schemas.microsoft.com/office/drawing/2014/main" id="{22143937-14D7-163B-170C-8DC1B28115AB}"/>
              </a:ext>
            </a:extLst>
          </p:cNvPr>
          <p:cNvSpPr>
            <a:spLocks noGrp="1"/>
          </p:cNvSpPr>
          <p:nvPr>
            <p:ph type="body" sz="quarter" idx="30"/>
          </p:nvPr>
        </p:nvSpPr>
        <p:spPr>
          <a:ln>
            <a:solidFill>
              <a:srgbClr val="F79037"/>
            </a:solidFill>
          </a:ln>
        </p:spPr>
        <p:txBody>
          <a:bodyPr/>
          <a:lstStyle/>
          <a:p>
            <a:r>
              <a:rPr lang="en-IE" b="1">
                <a:solidFill>
                  <a:srgbClr val="F79037"/>
                </a:solidFill>
              </a:rPr>
              <a:t>Consistent Brand </a:t>
            </a:r>
            <a:r>
              <a:rPr lang="en-IE" b="1" dirty="0">
                <a:solidFill>
                  <a:srgbClr val="F79037"/>
                </a:solidFill>
              </a:rPr>
              <a:t>Building</a:t>
            </a:r>
          </a:p>
        </p:txBody>
      </p:sp>
      <p:sp>
        <p:nvSpPr>
          <p:cNvPr id="7" name="Text Placeholder 6">
            <a:extLst>
              <a:ext uri="{FF2B5EF4-FFF2-40B4-BE49-F238E27FC236}">
                <a16:creationId xmlns:a16="http://schemas.microsoft.com/office/drawing/2014/main" id="{5C504B06-C7C0-9620-5428-1D50D94B97B0}"/>
              </a:ext>
            </a:extLst>
          </p:cNvPr>
          <p:cNvSpPr>
            <a:spLocks noGrp="1"/>
          </p:cNvSpPr>
          <p:nvPr>
            <p:ph type="body" sz="quarter" idx="31"/>
          </p:nvPr>
        </p:nvSpPr>
        <p:spPr/>
        <p:txBody>
          <a:bodyPr/>
          <a:lstStyle/>
          <a:p>
            <a:r>
              <a:rPr lang="en-IE" b="1" dirty="0">
                <a:solidFill>
                  <a:srgbClr val="F79037"/>
                </a:solidFill>
              </a:rPr>
              <a:t>3</a:t>
            </a:r>
          </a:p>
        </p:txBody>
      </p:sp>
      <p:sp>
        <p:nvSpPr>
          <p:cNvPr id="8" name="Text Placeholder 7">
            <a:extLst>
              <a:ext uri="{FF2B5EF4-FFF2-40B4-BE49-F238E27FC236}">
                <a16:creationId xmlns:a16="http://schemas.microsoft.com/office/drawing/2014/main" id="{099E4485-BC50-35FA-5E1E-ECE3A57AE101}"/>
              </a:ext>
            </a:extLst>
          </p:cNvPr>
          <p:cNvSpPr>
            <a:spLocks noGrp="1"/>
          </p:cNvSpPr>
          <p:nvPr>
            <p:ph type="body" sz="quarter" idx="32"/>
          </p:nvPr>
        </p:nvSpPr>
        <p:spPr>
          <a:ln>
            <a:solidFill>
              <a:srgbClr val="F79037"/>
            </a:solidFill>
          </a:ln>
        </p:spPr>
        <p:txBody>
          <a:bodyPr/>
          <a:lstStyle/>
          <a:p>
            <a:r>
              <a:rPr lang="en-IE" b="1" dirty="0">
                <a:solidFill>
                  <a:srgbClr val="F79037"/>
                </a:solidFill>
              </a:rPr>
              <a:t>Product Promotion</a:t>
            </a:r>
          </a:p>
        </p:txBody>
      </p:sp>
      <p:sp>
        <p:nvSpPr>
          <p:cNvPr id="9" name="Text Placeholder 8">
            <a:extLst>
              <a:ext uri="{FF2B5EF4-FFF2-40B4-BE49-F238E27FC236}">
                <a16:creationId xmlns:a16="http://schemas.microsoft.com/office/drawing/2014/main" id="{6C2573A7-39D0-FA8C-B88F-43F92B056027}"/>
              </a:ext>
            </a:extLst>
          </p:cNvPr>
          <p:cNvSpPr>
            <a:spLocks noGrp="1"/>
          </p:cNvSpPr>
          <p:nvPr>
            <p:ph type="body" sz="quarter" idx="33"/>
          </p:nvPr>
        </p:nvSpPr>
        <p:spPr/>
        <p:txBody>
          <a:bodyPr/>
          <a:lstStyle/>
          <a:p>
            <a:r>
              <a:rPr lang="en-IE" b="1" dirty="0">
                <a:solidFill>
                  <a:srgbClr val="F79037"/>
                </a:solidFill>
              </a:rPr>
              <a:t>4</a:t>
            </a:r>
          </a:p>
        </p:txBody>
      </p:sp>
      <p:sp>
        <p:nvSpPr>
          <p:cNvPr id="10" name="Text Placeholder 9">
            <a:extLst>
              <a:ext uri="{FF2B5EF4-FFF2-40B4-BE49-F238E27FC236}">
                <a16:creationId xmlns:a16="http://schemas.microsoft.com/office/drawing/2014/main" id="{7D2C5698-D5B7-97FB-7070-EB1B9FE9AAE1}"/>
              </a:ext>
            </a:extLst>
          </p:cNvPr>
          <p:cNvSpPr>
            <a:spLocks noGrp="1"/>
          </p:cNvSpPr>
          <p:nvPr>
            <p:ph type="body" sz="quarter" idx="34"/>
          </p:nvPr>
        </p:nvSpPr>
        <p:spPr>
          <a:ln>
            <a:solidFill>
              <a:srgbClr val="F79037"/>
            </a:solidFill>
          </a:ln>
        </p:spPr>
        <p:txBody>
          <a:bodyPr/>
          <a:lstStyle/>
          <a:p>
            <a:r>
              <a:rPr lang="en-IE" b="1" dirty="0">
                <a:solidFill>
                  <a:srgbClr val="F79037"/>
                </a:solidFill>
              </a:rPr>
              <a:t>Customer Insights and Feedback</a:t>
            </a:r>
          </a:p>
        </p:txBody>
      </p:sp>
      <p:sp>
        <p:nvSpPr>
          <p:cNvPr id="11" name="Text Placeholder 10">
            <a:extLst>
              <a:ext uri="{FF2B5EF4-FFF2-40B4-BE49-F238E27FC236}">
                <a16:creationId xmlns:a16="http://schemas.microsoft.com/office/drawing/2014/main" id="{2DC20C72-7C3F-323B-F689-0B0119C91B14}"/>
              </a:ext>
            </a:extLst>
          </p:cNvPr>
          <p:cNvSpPr>
            <a:spLocks noGrp="1"/>
          </p:cNvSpPr>
          <p:nvPr>
            <p:ph type="body" sz="quarter" idx="35"/>
          </p:nvPr>
        </p:nvSpPr>
        <p:spPr/>
        <p:txBody>
          <a:bodyPr/>
          <a:lstStyle/>
          <a:p>
            <a:r>
              <a:rPr lang="en-IE" b="1" dirty="0">
                <a:solidFill>
                  <a:srgbClr val="F79037"/>
                </a:solidFill>
              </a:rPr>
              <a:t>5</a:t>
            </a:r>
          </a:p>
        </p:txBody>
      </p:sp>
      <p:sp>
        <p:nvSpPr>
          <p:cNvPr id="12" name="Text Placeholder 11">
            <a:extLst>
              <a:ext uri="{FF2B5EF4-FFF2-40B4-BE49-F238E27FC236}">
                <a16:creationId xmlns:a16="http://schemas.microsoft.com/office/drawing/2014/main" id="{3387F15F-3D81-E341-ACEC-FF4FD8236A47}"/>
              </a:ext>
            </a:extLst>
          </p:cNvPr>
          <p:cNvSpPr>
            <a:spLocks noGrp="1"/>
          </p:cNvSpPr>
          <p:nvPr>
            <p:ph type="body" sz="quarter" idx="36"/>
          </p:nvPr>
        </p:nvSpPr>
        <p:spPr>
          <a:ln>
            <a:solidFill>
              <a:srgbClr val="F79037"/>
            </a:solidFill>
          </a:ln>
        </p:spPr>
        <p:txBody>
          <a:bodyPr/>
          <a:lstStyle/>
          <a:p>
            <a:r>
              <a:rPr lang="en-IE" b="1" dirty="0">
                <a:solidFill>
                  <a:srgbClr val="F79037"/>
                </a:solidFill>
              </a:rPr>
              <a:t>Competitive Advantage</a:t>
            </a:r>
          </a:p>
        </p:txBody>
      </p:sp>
      <p:sp>
        <p:nvSpPr>
          <p:cNvPr id="13" name="Text Placeholder 12">
            <a:extLst>
              <a:ext uri="{FF2B5EF4-FFF2-40B4-BE49-F238E27FC236}">
                <a16:creationId xmlns:a16="http://schemas.microsoft.com/office/drawing/2014/main" id="{02B8B8C3-783A-18AE-19D8-E8E5B15BAA23}"/>
              </a:ext>
            </a:extLst>
          </p:cNvPr>
          <p:cNvSpPr>
            <a:spLocks noGrp="1"/>
          </p:cNvSpPr>
          <p:nvPr>
            <p:ph type="body" sz="quarter" idx="27"/>
          </p:nvPr>
        </p:nvSpPr>
        <p:spPr/>
        <p:txBody>
          <a:bodyPr/>
          <a:lstStyle/>
          <a:p>
            <a:r>
              <a:rPr lang="en-IE" dirty="0"/>
              <a:t>Growth Tactics…</a:t>
            </a:r>
          </a:p>
        </p:txBody>
      </p:sp>
      <p:sp>
        <p:nvSpPr>
          <p:cNvPr id="14" name="Text Placeholder 13">
            <a:extLst>
              <a:ext uri="{FF2B5EF4-FFF2-40B4-BE49-F238E27FC236}">
                <a16:creationId xmlns:a16="http://schemas.microsoft.com/office/drawing/2014/main" id="{3218D0BF-02E5-0B49-AF4C-DD414B43C02A}"/>
              </a:ext>
            </a:extLst>
          </p:cNvPr>
          <p:cNvSpPr>
            <a:spLocks noGrp="1"/>
          </p:cNvSpPr>
          <p:nvPr>
            <p:ph type="body" sz="quarter" idx="37"/>
          </p:nvPr>
        </p:nvSpPr>
        <p:spPr/>
        <p:txBody>
          <a:bodyPr/>
          <a:lstStyle/>
          <a:p>
            <a:r>
              <a:rPr lang="en-IE" b="1" dirty="0">
                <a:solidFill>
                  <a:srgbClr val="F79037"/>
                </a:solidFill>
              </a:rPr>
              <a:t>6</a:t>
            </a:r>
          </a:p>
        </p:txBody>
      </p:sp>
      <p:sp>
        <p:nvSpPr>
          <p:cNvPr id="15" name="Text Placeholder 14">
            <a:extLst>
              <a:ext uri="{FF2B5EF4-FFF2-40B4-BE49-F238E27FC236}">
                <a16:creationId xmlns:a16="http://schemas.microsoft.com/office/drawing/2014/main" id="{22279913-7876-7DCC-A82F-E5B7530CAC6D}"/>
              </a:ext>
            </a:extLst>
          </p:cNvPr>
          <p:cNvSpPr>
            <a:spLocks noGrp="1"/>
          </p:cNvSpPr>
          <p:nvPr>
            <p:ph type="body" sz="quarter" idx="38"/>
          </p:nvPr>
        </p:nvSpPr>
        <p:spPr>
          <a:ln>
            <a:solidFill>
              <a:srgbClr val="F79037"/>
            </a:solidFill>
          </a:ln>
        </p:spPr>
        <p:txBody>
          <a:bodyPr/>
          <a:lstStyle/>
          <a:p>
            <a:r>
              <a:rPr lang="en-IE" b="1" dirty="0">
                <a:solidFill>
                  <a:srgbClr val="F79037"/>
                </a:solidFill>
              </a:rPr>
              <a:t>Being Agile</a:t>
            </a:r>
          </a:p>
        </p:txBody>
      </p:sp>
    </p:spTree>
    <p:extLst>
      <p:ext uri="{BB962C8B-B14F-4D97-AF65-F5344CB8AC3E}">
        <p14:creationId xmlns:p14="http://schemas.microsoft.com/office/powerpoint/2010/main" val="276878320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5241DAC-738A-2446-AED5-50E6EF776372}"/>
              </a:ext>
            </a:extLst>
          </p:cNvPr>
          <p:cNvSpPr>
            <a:spLocks noGrp="1"/>
          </p:cNvSpPr>
          <p:nvPr>
            <p:ph type="body" sz="quarter" idx="18"/>
          </p:nvPr>
        </p:nvSpPr>
        <p:spPr>
          <a:xfrm>
            <a:off x="898357" y="1600200"/>
            <a:ext cx="5404289" cy="4010187"/>
          </a:xfrm>
        </p:spPr>
        <p:txBody>
          <a:bodyPr/>
          <a:lstStyle/>
          <a:p>
            <a:pPr marL="0" indent="0"/>
            <a:r>
              <a:rPr lang="en-US" dirty="0"/>
              <a:t>Effective marketing begins with a deep understanding (empathy – Module 3) of the target market. As mentioned in the Empathy mapping exercise, via market research and analysis, businesses can identify customer needs, preferences, and trends. This knowledge allows enterprises to develop products or services that align with market demands, positioning themselves competitively and meeting customer expectations.</a:t>
            </a:r>
          </a:p>
        </p:txBody>
      </p:sp>
      <p:sp>
        <p:nvSpPr>
          <p:cNvPr id="2" name="Text Placeholder 1">
            <a:extLst>
              <a:ext uri="{FF2B5EF4-FFF2-40B4-BE49-F238E27FC236}">
                <a16:creationId xmlns:a16="http://schemas.microsoft.com/office/drawing/2014/main" id="{A3609859-F9E5-1140-8DE2-548E2441BEF9}"/>
              </a:ext>
            </a:extLst>
          </p:cNvPr>
          <p:cNvSpPr>
            <a:spLocks noGrp="1"/>
          </p:cNvSpPr>
          <p:nvPr>
            <p:ph type="body" sz="quarter" idx="16"/>
          </p:nvPr>
        </p:nvSpPr>
        <p:spPr>
          <a:xfrm>
            <a:off x="898358" y="890242"/>
            <a:ext cx="5404288" cy="992652"/>
          </a:xfrm>
        </p:spPr>
        <p:txBody>
          <a:bodyPr/>
          <a:lstStyle/>
          <a:p>
            <a:r>
              <a:rPr lang="en-US" b="1" dirty="0"/>
              <a:t>1. Market Understanding:</a:t>
            </a:r>
          </a:p>
          <a:p>
            <a:endParaRPr lang="en-US" b="1" dirty="0"/>
          </a:p>
        </p:txBody>
      </p:sp>
      <p:pic>
        <p:nvPicPr>
          <p:cNvPr id="10" name="Picture Placeholder 9">
            <a:extLst>
              <a:ext uri="{FF2B5EF4-FFF2-40B4-BE49-F238E27FC236}">
                <a16:creationId xmlns:a16="http://schemas.microsoft.com/office/drawing/2014/main" id="{1161404A-DBC0-754F-9E22-6BB80C1898D0}"/>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pic>
        <p:nvPicPr>
          <p:cNvPr id="3" name="Picture 2">
            <a:extLst>
              <a:ext uri="{FF2B5EF4-FFF2-40B4-BE49-F238E27FC236}">
                <a16:creationId xmlns:a16="http://schemas.microsoft.com/office/drawing/2014/main" id="{BB760F1A-0375-C716-DA0A-B9BD4112873B}"/>
              </a:ext>
            </a:extLst>
          </p:cNvPr>
          <p:cNvPicPr>
            <a:picLocks noChangeAspect="1"/>
          </p:cNvPicPr>
          <p:nvPr/>
        </p:nvPicPr>
        <p:blipFill>
          <a:blip r:embed="rId3"/>
          <a:stretch>
            <a:fillRect/>
          </a:stretch>
        </p:blipFill>
        <p:spPr>
          <a:xfrm>
            <a:off x="10984809" y="84456"/>
            <a:ext cx="929292" cy="992653"/>
          </a:xfrm>
          <a:prstGeom prst="rect">
            <a:avLst/>
          </a:prstGeom>
        </p:spPr>
      </p:pic>
    </p:spTree>
    <p:extLst>
      <p:ext uri="{BB962C8B-B14F-4D97-AF65-F5344CB8AC3E}">
        <p14:creationId xmlns:p14="http://schemas.microsoft.com/office/powerpoint/2010/main" val="215573899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4D0DE6-E8B2-84C7-089D-521532CFCAC6}"/>
              </a:ext>
            </a:extLst>
          </p:cNvPr>
          <p:cNvSpPr>
            <a:spLocks noGrp="1"/>
          </p:cNvSpPr>
          <p:nvPr>
            <p:ph type="body" sz="quarter" idx="18"/>
          </p:nvPr>
        </p:nvSpPr>
        <p:spPr>
          <a:xfrm>
            <a:off x="898356" y="1350088"/>
            <a:ext cx="6379521" cy="4157824"/>
          </a:xfrm>
        </p:spPr>
        <p:txBody>
          <a:bodyPr/>
          <a:lstStyle/>
          <a:p>
            <a:r>
              <a:rPr lang="en-US" dirty="0"/>
              <a:t>Marketing helps build and enhance a brand's identity and reputation. By crafting a strong brand image, values, and personality, enterprises can differentiate themselves from competitors and build customer loyalty. Branding encompasses elements such as logo design, brand messaging, visual identity, and consistent communication across various channels.</a:t>
            </a:r>
          </a:p>
          <a:p>
            <a:r>
              <a:rPr lang="en-US" dirty="0"/>
              <a:t>After your concept has passed the test process and your enterprise has determined that there is a market for this food product, you must select </a:t>
            </a:r>
            <a:r>
              <a:rPr lang="en-US" b="1" dirty="0"/>
              <a:t>what kind of message you want to communicate 	to your potential customers.</a:t>
            </a:r>
            <a:r>
              <a:rPr lang="en-US" dirty="0"/>
              <a:t> </a:t>
            </a:r>
          </a:p>
          <a:p>
            <a:endParaRPr lang="en-IE" dirty="0"/>
          </a:p>
        </p:txBody>
      </p:sp>
      <p:sp>
        <p:nvSpPr>
          <p:cNvPr id="3" name="Text Placeholder 2">
            <a:extLst>
              <a:ext uri="{FF2B5EF4-FFF2-40B4-BE49-F238E27FC236}">
                <a16:creationId xmlns:a16="http://schemas.microsoft.com/office/drawing/2014/main" id="{6FF271C1-E831-2208-07A8-E1C141C66036}"/>
              </a:ext>
            </a:extLst>
          </p:cNvPr>
          <p:cNvSpPr>
            <a:spLocks noGrp="1"/>
          </p:cNvSpPr>
          <p:nvPr>
            <p:ph type="body" sz="quarter" idx="16"/>
          </p:nvPr>
        </p:nvSpPr>
        <p:spPr>
          <a:xfrm>
            <a:off x="898357" y="681521"/>
            <a:ext cx="4990998" cy="992652"/>
          </a:xfrm>
        </p:spPr>
        <p:txBody>
          <a:bodyPr/>
          <a:lstStyle/>
          <a:p>
            <a:r>
              <a:rPr lang="en-IE" b="1" dirty="0"/>
              <a:t>2. Brand Building:</a:t>
            </a:r>
          </a:p>
        </p:txBody>
      </p:sp>
      <p:pic>
        <p:nvPicPr>
          <p:cNvPr id="6" name="Picture Placeholder 5" descr="Children playing with toy blocks">
            <a:extLst>
              <a:ext uri="{FF2B5EF4-FFF2-40B4-BE49-F238E27FC236}">
                <a16:creationId xmlns:a16="http://schemas.microsoft.com/office/drawing/2014/main" id="{51B01D0E-2C93-369C-79B8-3A0695234884}"/>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b="-429"/>
          <a:stretch/>
        </p:blipFill>
        <p:spPr>
          <a:xfrm>
            <a:off x="7277878" y="1452563"/>
            <a:ext cx="4914122" cy="4656137"/>
          </a:xfrm>
        </p:spPr>
      </p:pic>
      <p:pic>
        <p:nvPicPr>
          <p:cNvPr id="4" name="Picture 3">
            <a:extLst>
              <a:ext uri="{FF2B5EF4-FFF2-40B4-BE49-F238E27FC236}">
                <a16:creationId xmlns:a16="http://schemas.microsoft.com/office/drawing/2014/main" id="{5DBE9B52-3E37-FA12-8CCE-2DDB240D11DC}"/>
              </a:ext>
            </a:extLst>
          </p:cNvPr>
          <p:cNvPicPr>
            <a:picLocks noChangeAspect="1"/>
          </p:cNvPicPr>
          <p:nvPr/>
        </p:nvPicPr>
        <p:blipFill>
          <a:blip r:embed="rId3"/>
          <a:stretch>
            <a:fillRect/>
          </a:stretch>
        </p:blipFill>
        <p:spPr>
          <a:xfrm>
            <a:off x="10984809" y="84456"/>
            <a:ext cx="929292" cy="992653"/>
          </a:xfrm>
          <a:prstGeom prst="rect">
            <a:avLst/>
          </a:prstGeom>
        </p:spPr>
      </p:pic>
    </p:spTree>
    <p:extLst>
      <p:ext uri="{BB962C8B-B14F-4D97-AF65-F5344CB8AC3E}">
        <p14:creationId xmlns:p14="http://schemas.microsoft.com/office/powerpoint/2010/main" val="2710138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99E7A2-0869-8206-7D9C-8614879228B6}"/>
              </a:ext>
            </a:extLst>
          </p:cNvPr>
          <p:cNvSpPr>
            <a:spLocks noGrp="1"/>
          </p:cNvSpPr>
          <p:nvPr>
            <p:ph type="body" sz="quarter" idx="18"/>
          </p:nvPr>
        </p:nvSpPr>
        <p:spPr>
          <a:xfrm>
            <a:off x="772234" y="1796307"/>
            <a:ext cx="5880814" cy="3483006"/>
          </a:xfrm>
        </p:spPr>
        <p:txBody>
          <a:bodyPr/>
          <a:lstStyle/>
          <a:p>
            <a:pPr marL="342900" indent="-342900">
              <a:lnSpc>
                <a:spcPct val="100000"/>
              </a:lnSpc>
              <a:spcBef>
                <a:spcPts val="0"/>
              </a:spcBef>
              <a:buFont typeface="Arial" panose="020B0604020202020204" pitchFamily="34" charset="0"/>
              <a:buChar char="•"/>
            </a:pPr>
            <a:r>
              <a:rPr lang="en-IE" altLang="en-US" sz="2400" dirty="0"/>
              <a:t>Contribute excessively to </a:t>
            </a:r>
            <a:r>
              <a:rPr lang="en-IE" altLang="en-US" sz="2400" b="1" dirty="0"/>
              <a:t>climate change</a:t>
            </a:r>
            <a:r>
              <a:rPr lang="en-IE" altLang="en-US" sz="2400" dirty="0"/>
              <a:t>, especially when food travels by air</a:t>
            </a:r>
          </a:p>
          <a:p>
            <a:pPr marL="342900" indent="-342900">
              <a:lnSpc>
                <a:spcPct val="100000"/>
              </a:lnSpc>
              <a:spcBef>
                <a:spcPts val="0"/>
              </a:spcBef>
              <a:buFont typeface="Arial" panose="020B0604020202020204" pitchFamily="34" charset="0"/>
              <a:buChar char="•"/>
            </a:pPr>
            <a:r>
              <a:rPr lang="en-IE" altLang="en-US" sz="2400" dirty="0"/>
              <a:t>Widen the gap between consumers and producers. </a:t>
            </a:r>
          </a:p>
          <a:p>
            <a:pPr marL="342900" indent="-342900">
              <a:lnSpc>
                <a:spcPct val="100000"/>
              </a:lnSpc>
              <a:spcBef>
                <a:spcPts val="0"/>
              </a:spcBef>
              <a:buFont typeface="Arial" panose="020B0604020202020204" pitchFamily="34" charset="0"/>
              <a:buChar char="•"/>
            </a:pPr>
            <a:r>
              <a:rPr lang="en-IE" altLang="en-US" sz="2400" dirty="0"/>
              <a:t>Can compromise animal welfare by transporting livestock long distances. </a:t>
            </a:r>
          </a:p>
          <a:p>
            <a:pPr marL="342900" indent="-342900">
              <a:lnSpc>
                <a:spcPct val="100000"/>
              </a:lnSpc>
              <a:spcBef>
                <a:spcPts val="0"/>
              </a:spcBef>
              <a:buFont typeface="Arial" panose="020B0604020202020204" pitchFamily="34" charset="0"/>
              <a:buChar char="•"/>
            </a:pPr>
            <a:r>
              <a:rPr lang="en-IE" altLang="en-US" dirty="0"/>
              <a:t>Unjustly</a:t>
            </a:r>
            <a:r>
              <a:rPr lang="en-IE" altLang="en-US" sz="2400" dirty="0"/>
              <a:t> </a:t>
            </a:r>
            <a:r>
              <a:rPr lang="en-IE" altLang="en-US" sz="2400" b="1" dirty="0"/>
              <a:t>harm local &amp; economies </a:t>
            </a:r>
            <a:r>
              <a:rPr lang="en-IE" altLang="en-US" sz="2400" dirty="0"/>
              <a:t>&amp; the communities they support. </a:t>
            </a:r>
          </a:p>
          <a:p>
            <a:pPr marL="342900" indent="-342900">
              <a:lnSpc>
                <a:spcPct val="100000"/>
              </a:lnSpc>
              <a:spcBef>
                <a:spcPts val="0"/>
              </a:spcBef>
              <a:buFont typeface="Arial" panose="020B0604020202020204" pitchFamily="34" charset="0"/>
              <a:buChar char="•"/>
            </a:pPr>
            <a:r>
              <a:rPr lang="en-IE" altLang="en-US" sz="2400" dirty="0"/>
              <a:t>Damage environments of poorer countries </a:t>
            </a:r>
          </a:p>
          <a:p>
            <a:pPr marL="342900" indent="-342900">
              <a:lnSpc>
                <a:spcPct val="100000"/>
              </a:lnSpc>
              <a:spcBef>
                <a:spcPts val="0"/>
              </a:spcBef>
              <a:buFont typeface="Arial" panose="020B0604020202020204" pitchFamily="34" charset="0"/>
              <a:buChar char="•"/>
            </a:pPr>
            <a:r>
              <a:rPr lang="en-IE" altLang="en-US" sz="2400" dirty="0"/>
              <a:t>Depend on dwindling oil reserves and are geopolitically vulnerable</a:t>
            </a:r>
            <a:r>
              <a:rPr lang="en-IE" altLang="en-US" dirty="0"/>
              <a:t> e.g. Ukraine war </a:t>
            </a:r>
            <a:endParaRPr lang="en-IE" altLang="en-US" sz="2400" dirty="0"/>
          </a:p>
          <a:p>
            <a:pPr>
              <a:spcBef>
                <a:spcPts val="0"/>
              </a:spcBef>
            </a:pPr>
            <a:endParaRPr lang="en-IE" dirty="0"/>
          </a:p>
        </p:txBody>
      </p:sp>
      <p:sp>
        <p:nvSpPr>
          <p:cNvPr id="3" name="Text Placeholder 2">
            <a:extLst>
              <a:ext uri="{FF2B5EF4-FFF2-40B4-BE49-F238E27FC236}">
                <a16:creationId xmlns:a16="http://schemas.microsoft.com/office/drawing/2014/main" id="{BFD1155C-2196-10D7-F437-ED6C070BB02F}"/>
              </a:ext>
            </a:extLst>
          </p:cNvPr>
          <p:cNvSpPr>
            <a:spLocks noGrp="1"/>
          </p:cNvSpPr>
          <p:nvPr>
            <p:ph type="body" sz="quarter" idx="16"/>
          </p:nvPr>
        </p:nvSpPr>
        <p:spPr>
          <a:xfrm>
            <a:off x="898358" y="694845"/>
            <a:ext cx="4990998" cy="992652"/>
          </a:xfrm>
        </p:spPr>
        <p:txBody>
          <a:bodyPr/>
          <a:lstStyle/>
          <a:p>
            <a:r>
              <a:rPr lang="en-US" b="1"/>
              <a:t>Long Supply Chains... the negative impact </a:t>
            </a:r>
            <a:endParaRPr lang="en-IE" b="1"/>
          </a:p>
          <a:p>
            <a:endParaRPr lang="en-IE"/>
          </a:p>
        </p:txBody>
      </p:sp>
      <p:pic>
        <p:nvPicPr>
          <p:cNvPr id="5" name="Picture Placeholder 5" descr="Smoke coming out of power plant">
            <a:extLst>
              <a:ext uri="{FF2B5EF4-FFF2-40B4-BE49-F238E27FC236}">
                <a16:creationId xmlns:a16="http://schemas.microsoft.com/office/drawing/2014/main" id="{13894502-5FBE-F15A-5188-B46D231F3B32}"/>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6545263" y="1452563"/>
            <a:ext cx="5646737" cy="4656137"/>
          </a:xfrm>
        </p:spPr>
      </p:pic>
    </p:spTree>
    <p:extLst>
      <p:ext uri="{BB962C8B-B14F-4D97-AF65-F5344CB8AC3E}">
        <p14:creationId xmlns:p14="http://schemas.microsoft.com/office/powerpoint/2010/main" val="377329179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FB4491-E7A1-0984-CD0B-BE89BD52B46B}"/>
              </a:ext>
            </a:extLst>
          </p:cNvPr>
          <p:cNvSpPr>
            <a:spLocks noGrp="1"/>
          </p:cNvSpPr>
          <p:nvPr>
            <p:ph type="body" sz="quarter" idx="18"/>
          </p:nvPr>
        </p:nvSpPr>
        <p:spPr>
          <a:xfrm>
            <a:off x="898357" y="2127381"/>
            <a:ext cx="5197643" cy="3483006"/>
          </a:xfrm>
        </p:spPr>
        <p:txBody>
          <a:bodyPr/>
          <a:lstStyle/>
          <a:p>
            <a:r>
              <a:rPr lang="en-US" dirty="0" err="1"/>
              <a:t>Colours</a:t>
            </a:r>
            <a:r>
              <a:rPr lang="en-US" dirty="0"/>
              <a:t> such as </a:t>
            </a:r>
            <a:r>
              <a:rPr lang="en-US" b="1" dirty="0"/>
              <a:t>red and yellow </a:t>
            </a:r>
            <a:r>
              <a:rPr lang="en-US" dirty="0"/>
              <a:t>are thought to have a positive psychological effect on people’s appetites for eating. </a:t>
            </a:r>
          </a:p>
          <a:p>
            <a:r>
              <a:rPr lang="en-US" dirty="0"/>
              <a:t>A food product concentrating on Organic, on the other hand, might use more “earthy” hues rather than bright </a:t>
            </a:r>
            <a:r>
              <a:rPr lang="en-US" dirty="0" err="1"/>
              <a:t>colours</a:t>
            </a:r>
            <a:r>
              <a:rPr lang="en-US" dirty="0"/>
              <a:t>, that can indicate the use of artificial </a:t>
            </a:r>
            <a:r>
              <a:rPr lang="en-US" dirty="0" err="1"/>
              <a:t>colours</a:t>
            </a:r>
            <a:r>
              <a:rPr lang="en-US" dirty="0"/>
              <a:t>.</a:t>
            </a:r>
          </a:p>
          <a:p>
            <a:endParaRPr lang="en-IE" dirty="0"/>
          </a:p>
        </p:txBody>
      </p:sp>
      <p:sp>
        <p:nvSpPr>
          <p:cNvPr id="3" name="Text Placeholder 2">
            <a:extLst>
              <a:ext uri="{FF2B5EF4-FFF2-40B4-BE49-F238E27FC236}">
                <a16:creationId xmlns:a16="http://schemas.microsoft.com/office/drawing/2014/main" id="{BCD639B7-25D7-C85C-2E93-817B8240ABD8}"/>
              </a:ext>
            </a:extLst>
          </p:cNvPr>
          <p:cNvSpPr>
            <a:spLocks noGrp="1"/>
          </p:cNvSpPr>
          <p:nvPr>
            <p:ph type="body" sz="quarter" idx="16"/>
          </p:nvPr>
        </p:nvSpPr>
        <p:spPr/>
        <p:txBody>
          <a:bodyPr/>
          <a:lstStyle/>
          <a:p>
            <a:r>
              <a:rPr lang="en-IE" dirty="0"/>
              <a:t>An Interesting fact…</a:t>
            </a:r>
          </a:p>
        </p:txBody>
      </p:sp>
      <p:pic>
        <p:nvPicPr>
          <p:cNvPr id="5" name="Picture Placeholder 4">
            <a:extLst>
              <a:ext uri="{FF2B5EF4-FFF2-40B4-BE49-F238E27FC236}">
                <a16:creationId xmlns:a16="http://schemas.microsoft.com/office/drawing/2014/main" id="{932ED091-1D4F-2107-6DD3-F27BACBC34D8}"/>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l="-22974" t="-341" r="-29749" b="3336"/>
          <a:stretch/>
        </p:blipFill>
        <p:spPr>
          <a:xfrm>
            <a:off x="6545263" y="1452563"/>
            <a:ext cx="5646737" cy="4656137"/>
          </a:xfrm>
          <a:prstGeom prst="rect">
            <a:avLst/>
          </a:prstGeom>
          <a:solidFill>
            <a:srgbClr val="EAEBED"/>
          </a:solidFill>
        </p:spPr>
      </p:pic>
      <p:pic>
        <p:nvPicPr>
          <p:cNvPr id="4" name="Picture 3">
            <a:extLst>
              <a:ext uri="{FF2B5EF4-FFF2-40B4-BE49-F238E27FC236}">
                <a16:creationId xmlns:a16="http://schemas.microsoft.com/office/drawing/2014/main" id="{D9292D0C-4EFD-82F3-3213-268859B999EC}"/>
              </a:ext>
            </a:extLst>
          </p:cNvPr>
          <p:cNvPicPr>
            <a:picLocks noChangeAspect="1"/>
          </p:cNvPicPr>
          <p:nvPr/>
        </p:nvPicPr>
        <p:blipFill>
          <a:blip r:embed="rId3"/>
          <a:stretch>
            <a:fillRect/>
          </a:stretch>
        </p:blipFill>
        <p:spPr>
          <a:xfrm>
            <a:off x="10984809" y="84456"/>
            <a:ext cx="929292" cy="992653"/>
          </a:xfrm>
          <a:prstGeom prst="rect">
            <a:avLst/>
          </a:prstGeom>
        </p:spPr>
      </p:pic>
    </p:spTree>
    <p:extLst>
      <p:ext uri="{BB962C8B-B14F-4D97-AF65-F5344CB8AC3E}">
        <p14:creationId xmlns:p14="http://schemas.microsoft.com/office/powerpoint/2010/main" val="201042084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BF8787-3105-3BA6-651B-6CC222686C24}"/>
              </a:ext>
            </a:extLst>
          </p:cNvPr>
          <p:cNvSpPr>
            <a:spLocks noGrp="1"/>
          </p:cNvSpPr>
          <p:nvPr>
            <p:ph type="body" sz="quarter" idx="18"/>
          </p:nvPr>
        </p:nvSpPr>
        <p:spPr>
          <a:xfrm>
            <a:off x="679111" y="1836983"/>
            <a:ext cx="11078881" cy="3849918"/>
          </a:xfrm>
        </p:spPr>
        <p:txBody>
          <a:bodyPr/>
          <a:lstStyle/>
          <a:p>
            <a:pPr marL="342900" indent="-342900" algn="just">
              <a:buFont typeface="Arial" panose="020B0604020202020204" pitchFamily="34" charset="0"/>
              <a:buChar char="•"/>
            </a:pPr>
            <a:r>
              <a:rPr lang="en-US" b="0" i="0" dirty="0">
                <a:effectLst/>
              </a:rPr>
              <a:t>Insightful consumer understanding…</a:t>
            </a:r>
            <a:r>
              <a:rPr lang="en-US" b="1" i="0" dirty="0">
                <a:solidFill>
                  <a:srgbClr val="CC9131"/>
                </a:solidFill>
                <a:effectLst/>
              </a:rPr>
              <a:t>EMPATHY</a:t>
            </a:r>
          </a:p>
          <a:p>
            <a:pPr marL="342900" indent="-342900" algn="just">
              <a:buFont typeface="Arial" panose="020B0604020202020204" pitchFamily="34" charset="0"/>
              <a:buChar char="•"/>
            </a:pPr>
            <a:r>
              <a:rPr lang="en-US" b="0" i="0" dirty="0">
                <a:effectLst/>
              </a:rPr>
              <a:t>Clearly defined Target audience…</a:t>
            </a:r>
            <a:r>
              <a:rPr lang="en-US" b="1" i="0" dirty="0">
                <a:solidFill>
                  <a:srgbClr val="CC9131"/>
                </a:solidFill>
                <a:effectLst/>
              </a:rPr>
              <a:t>Know who your target customer is</a:t>
            </a:r>
          </a:p>
          <a:p>
            <a:pPr marL="342900" indent="-342900" algn="just">
              <a:buFont typeface="Arial" panose="020B0604020202020204" pitchFamily="34" charset="0"/>
              <a:buChar char="•"/>
            </a:pPr>
            <a:r>
              <a:rPr lang="en-US" b="0" i="0" dirty="0">
                <a:effectLst/>
              </a:rPr>
              <a:t>Clarity of communication…</a:t>
            </a:r>
            <a:r>
              <a:rPr lang="en-US" b="1" i="0" dirty="0">
                <a:solidFill>
                  <a:srgbClr val="CC9131"/>
                </a:solidFill>
                <a:effectLst/>
              </a:rPr>
              <a:t>Keeping your customer informed with Relevant news</a:t>
            </a:r>
          </a:p>
          <a:p>
            <a:pPr marL="342900" indent="-342900" algn="just">
              <a:buFont typeface="Arial" panose="020B0604020202020204" pitchFamily="34" charset="0"/>
              <a:buChar char="•"/>
            </a:pPr>
            <a:r>
              <a:rPr lang="en-US" b="0" i="0" dirty="0">
                <a:effectLst/>
              </a:rPr>
              <a:t>Clearly defined Unique Selling Points / Benefits…</a:t>
            </a:r>
            <a:r>
              <a:rPr lang="en-US" b="1" i="0" dirty="0">
                <a:solidFill>
                  <a:srgbClr val="CC9131"/>
                </a:solidFill>
                <a:effectLst/>
              </a:rPr>
              <a:t>How are you going to help them</a:t>
            </a:r>
          </a:p>
          <a:p>
            <a:pPr marL="342900" indent="-342900" algn="just">
              <a:buFont typeface="Arial" panose="020B0604020202020204" pitchFamily="34" charset="0"/>
              <a:buChar char="•"/>
            </a:pPr>
            <a:r>
              <a:rPr lang="en-US" b="0" i="0" dirty="0">
                <a:effectLst/>
              </a:rPr>
              <a:t>Clearly Defined market focus…</a:t>
            </a:r>
            <a:r>
              <a:rPr lang="en-US" b="1" i="0" dirty="0">
                <a:solidFill>
                  <a:srgbClr val="CC9131"/>
                </a:solidFill>
                <a:effectLst/>
              </a:rPr>
              <a:t>What customer sector you want</a:t>
            </a:r>
          </a:p>
          <a:p>
            <a:pPr marL="342900" indent="-342900" algn="just">
              <a:buFont typeface="Arial" panose="020B0604020202020204" pitchFamily="34" charset="0"/>
              <a:buChar char="•"/>
            </a:pPr>
            <a:r>
              <a:rPr lang="en-US" b="0" i="0" dirty="0">
                <a:effectLst/>
              </a:rPr>
              <a:t>Creation of a clear and relevant ‘brand personality’…</a:t>
            </a:r>
            <a:r>
              <a:rPr lang="en-US" b="1" i="0" dirty="0">
                <a:solidFill>
                  <a:srgbClr val="CC9131"/>
                </a:solidFill>
                <a:effectLst/>
              </a:rPr>
              <a:t>How you want to be perceived</a:t>
            </a:r>
          </a:p>
          <a:p>
            <a:pPr marL="342900" indent="-342900" algn="just">
              <a:buFont typeface="Arial" panose="020B0604020202020204" pitchFamily="34" charset="0"/>
              <a:buChar char="•"/>
            </a:pPr>
            <a:r>
              <a:rPr lang="en-US" b="0" i="0" dirty="0">
                <a:effectLst/>
              </a:rPr>
              <a:t>Consistency of brand positioning…</a:t>
            </a:r>
            <a:r>
              <a:rPr lang="en-US" b="1" i="0" dirty="0">
                <a:solidFill>
                  <a:srgbClr val="CC9131"/>
                </a:solidFill>
                <a:effectLst/>
              </a:rPr>
              <a:t>No mixed messages</a:t>
            </a:r>
          </a:p>
          <a:p>
            <a:pPr marL="342900" indent="-342900" algn="just">
              <a:buFont typeface="Arial" panose="020B0604020202020204" pitchFamily="34" charset="0"/>
              <a:buChar char="•"/>
            </a:pPr>
            <a:r>
              <a:rPr lang="en-US" b="0" i="0" dirty="0">
                <a:effectLst/>
              </a:rPr>
              <a:t>Progressive brand evolution and New Product Development…</a:t>
            </a:r>
            <a:r>
              <a:rPr lang="en-US" b="1" i="0" dirty="0">
                <a:solidFill>
                  <a:srgbClr val="CC9131"/>
                </a:solidFill>
                <a:effectLst/>
              </a:rPr>
              <a:t>Keeping up with trends</a:t>
            </a:r>
          </a:p>
          <a:p>
            <a:endParaRPr lang="en-IE" dirty="0"/>
          </a:p>
        </p:txBody>
      </p:sp>
      <p:sp>
        <p:nvSpPr>
          <p:cNvPr id="3" name="Text Placeholder 2">
            <a:extLst>
              <a:ext uri="{FF2B5EF4-FFF2-40B4-BE49-F238E27FC236}">
                <a16:creationId xmlns:a16="http://schemas.microsoft.com/office/drawing/2014/main" id="{C52EA291-0811-0FC4-F34C-32D3FC0920BE}"/>
              </a:ext>
            </a:extLst>
          </p:cNvPr>
          <p:cNvSpPr>
            <a:spLocks noGrp="1"/>
          </p:cNvSpPr>
          <p:nvPr>
            <p:ph type="body" sz="quarter" idx="16"/>
          </p:nvPr>
        </p:nvSpPr>
        <p:spPr/>
        <p:txBody>
          <a:bodyPr/>
          <a:lstStyle/>
          <a:p>
            <a:r>
              <a:rPr lang="en-US" dirty="0"/>
              <a:t>The key principles of building a strong food brand:</a:t>
            </a:r>
          </a:p>
          <a:p>
            <a:endParaRPr lang="en-IE" dirty="0"/>
          </a:p>
        </p:txBody>
      </p:sp>
      <p:pic>
        <p:nvPicPr>
          <p:cNvPr id="4" name="Picture 3">
            <a:extLst>
              <a:ext uri="{FF2B5EF4-FFF2-40B4-BE49-F238E27FC236}">
                <a16:creationId xmlns:a16="http://schemas.microsoft.com/office/drawing/2014/main" id="{A804C3A6-3939-BCBB-1947-D1A4497C78AF}"/>
              </a:ext>
            </a:extLst>
          </p:cNvPr>
          <p:cNvPicPr>
            <a:picLocks noChangeAspect="1"/>
          </p:cNvPicPr>
          <p:nvPr/>
        </p:nvPicPr>
        <p:blipFill>
          <a:blip r:embed="rId2"/>
          <a:stretch>
            <a:fillRect/>
          </a:stretch>
        </p:blipFill>
        <p:spPr>
          <a:xfrm>
            <a:off x="10645002" y="593657"/>
            <a:ext cx="1003352" cy="971600"/>
          </a:xfrm>
          <a:prstGeom prst="rect">
            <a:avLst/>
          </a:prstGeom>
        </p:spPr>
      </p:pic>
    </p:spTree>
    <p:extLst>
      <p:ext uri="{BB962C8B-B14F-4D97-AF65-F5344CB8AC3E}">
        <p14:creationId xmlns:p14="http://schemas.microsoft.com/office/powerpoint/2010/main" val="78562859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C96AAF-A091-F8CE-692E-D8F4E269EDAB}"/>
              </a:ext>
            </a:extLst>
          </p:cNvPr>
          <p:cNvSpPr>
            <a:spLocks noGrp="1"/>
          </p:cNvSpPr>
          <p:nvPr>
            <p:ph type="body" sz="quarter" idx="18"/>
          </p:nvPr>
        </p:nvSpPr>
        <p:spPr>
          <a:xfrm>
            <a:off x="898357" y="1570383"/>
            <a:ext cx="6080941" cy="3600120"/>
          </a:xfrm>
        </p:spPr>
        <p:txBody>
          <a:bodyPr/>
          <a:lstStyle/>
          <a:p>
            <a:r>
              <a:rPr lang="en-US" dirty="0"/>
              <a:t>Marketing is instrumental in promoting products or services to the target market. Through various channels such as advertising, public relations, social media, content marketing, and influencer partnerships, you can </a:t>
            </a:r>
            <a:r>
              <a:rPr lang="en-US" b="1" dirty="0"/>
              <a:t>create awareness, generate interest</a:t>
            </a:r>
            <a:r>
              <a:rPr lang="en-US" dirty="0"/>
              <a:t>, and drive demand for your offerings. Effective promotion helps attract new customers and increase sales. By nurturing customer relationships and delivering value, you can </a:t>
            </a:r>
            <a:r>
              <a:rPr lang="en-US" b="1" dirty="0"/>
              <a:t>foster customer loyalty, repeat purchases</a:t>
            </a:r>
            <a:r>
              <a:rPr lang="en-US" dirty="0"/>
              <a:t>, and positive word-of-mouth referrals.</a:t>
            </a:r>
            <a:endParaRPr lang="en-IE" dirty="0"/>
          </a:p>
        </p:txBody>
      </p:sp>
      <p:sp>
        <p:nvSpPr>
          <p:cNvPr id="3" name="Text Placeholder 2">
            <a:extLst>
              <a:ext uri="{FF2B5EF4-FFF2-40B4-BE49-F238E27FC236}">
                <a16:creationId xmlns:a16="http://schemas.microsoft.com/office/drawing/2014/main" id="{3F342FC8-3AEB-3A79-8F22-00F293158CD3}"/>
              </a:ext>
            </a:extLst>
          </p:cNvPr>
          <p:cNvSpPr>
            <a:spLocks noGrp="1"/>
          </p:cNvSpPr>
          <p:nvPr>
            <p:ph type="body" sz="quarter" idx="16"/>
          </p:nvPr>
        </p:nvSpPr>
        <p:spPr>
          <a:xfrm>
            <a:off x="898357" y="681520"/>
            <a:ext cx="4990998" cy="992652"/>
          </a:xfrm>
        </p:spPr>
        <p:txBody>
          <a:bodyPr/>
          <a:lstStyle/>
          <a:p>
            <a:r>
              <a:rPr lang="en-IE" b="1" dirty="0"/>
              <a:t>3. Product Promotion</a:t>
            </a:r>
          </a:p>
        </p:txBody>
      </p:sp>
      <p:pic>
        <p:nvPicPr>
          <p:cNvPr id="6" name="Picture Placeholder 5" descr="Paper planes formed a triangle with one yellow paper plane on top">
            <a:extLst>
              <a:ext uri="{FF2B5EF4-FFF2-40B4-BE49-F238E27FC236}">
                <a16:creationId xmlns:a16="http://schemas.microsoft.com/office/drawing/2014/main" id="{145D5EFC-7B8C-4D7C-BCBE-7D075B40140C}"/>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277878" y="1452563"/>
            <a:ext cx="4914122" cy="4656137"/>
          </a:xfrm>
        </p:spPr>
      </p:pic>
      <p:pic>
        <p:nvPicPr>
          <p:cNvPr id="4" name="Picture 3">
            <a:extLst>
              <a:ext uri="{FF2B5EF4-FFF2-40B4-BE49-F238E27FC236}">
                <a16:creationId xmlns:a16="http://schemas.microsoft.com/office/drawing/2014/main" id="{BD0F93EC-A5F8-F937-9435-C85B38E09DDB}"/>
              </a:ext>
            </a:extLst>
          </p:cNvPr>
          <p:cNvPicPr>
            <a:picLocks noChangeAspect="1"/>
          </p:cNvPicPr>
          <p:nvPr/>
        </p:nvPicPr>
        <p:blipFill>
          <a:blip r:embed="rId3"/>
          <a:stretch>
            <a:fillRect/>
          </a:stretch>
        </p:blipFill>
        <p:spPr>
          <a:xfrm>
            <a:off x="10984809" y="84456"/>
            <a:ext cx="929292" cy="992653"/>
          </a:xfrm>
          <a:prstGeom prst="rect">
            <a:avLst/>
          </a:prstGeom>
        </p:spPr>
      </p:pic>
    </p:spTree>
    <p:extLst>
      <p:ext uri="{BB962C8B-B14F-4D97-AF65-F5344CB8AC3E}">
        <p14:creationId xmlns:p14="http://schemas.microsoft.com/office/powerpoint/2010/main" val="35764053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9B674A-09BB-7EAB-E3D2-14154DF736C3}"/>
              </a:ext>
            </a:extLst>
          </p:cNvPr>
          <p:cNvSpPr>
            <a:spLocks noGrp="1"/>
          </p:cNvSpPr>
          <p:nvPr>
            <p:ph type="body" sz="quarter" idx="18"/>
          </p:nvPr>
        </p:nvSpPr>
        <p:spPr>
          <a:xfrm>
            <a:off x="898357" y="1882894"/>
            <a:ext cx="6080941" cy="3727493"/>
          </a:xfrm>
        </p:spPr>
        <p:txBody>
          <a:bodyPr/>
          <a:lstStyle/>
          <a:p>
            <a:r>
              <a:rPr lang="en-US" dirty="0"/>
              <a:t>Marketing activities provide opportunities for you and your enterprise to gather customer insights and feedback. Through market research, surveys, social media listening, and customer feedback mechanisms, you can gain </a:t>
            </a:r>
            <a:r>
              <a:rPr lang="en-US" b="1" dirty="0"/>
              <a:t>valuable information about customer preferences, satisfaction levels, and areas for improvement</a:t>
            </a:r>
            <a:r>
              <a:rPr lang="en-US" dirty="0"/>
              <a:t>. This feedback helps drive product innovation, enhance customer experiences, and refine marketing strategies. The key is to </a:t>
            </a:r>
            <a:r>
              <a:rPr lang="en-US" b="1" dirty="0"/>
              <a:t>LISTEN</a:t>
            </a:r>
            <a:r>
              <a:rPr lang="en-US" dirty="0"/>
              <a:t> to the feedback!</a:t>
            </a:r>
            <a:endParaRPr lang="en-IE" dirty="0"/>
          </a:p>
        </p:txBody>
      </p:sp>
      <p:sp>
        <p:nvSpPr>
          <p:cNvPr id="3" name="Text Placeholder 2">
            <a:extLst>
              <a:ext uri="{FF2B5EF4-FFF2-40B4-BE49-F238E27FC236}">
                <a16:creationId xmlns:a16="http://schemas.microsoft.com/office/drawing/2014/main" id="{A885B715-B9A5-AD76-8FB8-71C9B8EAF870}"/>
              </a:ext>
            </a:extLst>
          </p:cNvPr>
          <p:cNvSpPr>
            <a:spLocks noGrp="1"/>
          </p:cNvSpPr>
          <p:nvPr>
            <p:ph type="body" sz="quarter" idx="16"/>
          </p:nvPr>
        </p:nvSpPr>
        <p:spPr/>
        <p:txBody>
          <a:bodyPr/>
          <a:lstStyle/>
          <a:p>
            <a:r>
              <a:rPr lang="en-IE" b="1" dirty="0"/>
              <a:t>4. Insights &amp; Feedback</a:t>
            </a:r>
          </a:p>
        </p:txBody>
      </p:sp>
      <p:pic>
        <p:nvPicPr>
          <p:cNvPr id="6" name="Picture Placeholder 5" descr="Hands on ears">
            <a:extLst>
              <a:ext uri="{FF2B5EF4-FFF2-40B4-BE49-F238E27FC236}">
                <a16:creationId xmlns:a16="http://schemas.microsoft.com/office/drawing/2014/main" id="{E38CFB68-D6F3-F469-59D0-98851FDFA14F}"/>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b="-735"/>
          <a:stretch/>
        </p:blipFill>
        <p:spPr>
          <a:xfrm>
            <a:off x="7277878" y="1452563"/>
            <a:ext cx="4914122" cy="4656137"/>
          </a:xfrm>
        </p:spPr>
      </p:pic>
      <p:pic>
        <p:nvPicPr>
          <p:cNvPr id="4" name="Picture 3">
            <a:extLst>
              <a:ext uri="{FF2B5EF4-FFF2-40B4-BE49-F238E27FC236}">
                <a16:creationId xmlns:a16="http://schemas.microsoft.com/office/drawing/2014/main" id="{96220B8C-503E-5DDB-671E-17F50B6B0767}"/>
              </a:ext>
            </a:extLst>
          </p:cNvPr>
          <p:cNvPicPr>
            <a:picLocks noChangeAspect="1"/>
          </p:cNvPicPr>
          <p:nvPr/>
        </p:nvPicPr>
        <p:blipFill>
          <a:blip r:embed="rId3"/>
          <a:stretch>
            <a:fillRect/>
          </a:stretch>
        </p:blipFill>
        <p:spPr>
          <a:xfrm>
            <a:off x="10984809" y="84456"/>
            <a:ext cx="929292" cy="992653"/>
          </a:xfrm>
          <a:prstGeom prst="rect">
            <a:avLst/>
          </a:prstGeom>
        </p:spPr>
      </p:pic>
    </p:spTree>
    <p:extLst>
      <p:ext uri="{BB962C8B-B14F-4D97-AF65-F5344CB8AC3E}">
        <p14:creationId xmlns:p14="http://schemas.microsoft.com/office/powerpoint/2010/main" val="388414640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29AC16-ACA4-C220-72D1-BCD731DFC814}"/>
              </a:ext>
            </a:extLst>
          </p:cNvPr>
          <p:cNvSpPr>
            <a:spLocks noGrp="1"/>
          </p:cNvSpPr>
          <p:nvPr>
            <p:ph type="body" sz="quarter" idx="18"/>
          </p:nvPr>
        </p:nvSpPr>
        <p:spPr>
          <a:xfrm>
            <a:off x="898357" y="1576012"/>
            <a:ext cx="6080941" cy="3483006"/>
          </a:xfrm>
        </p:spPr>
        <p:txBody>
          <a:bodyPr/>
          <a:lstStyle/>
          <a:p>
            <a:r>
              <a:rPr lang="en-US" dirty="0"/>
              <a:t>Marketing plays a pivotal role in creating and sustaining a competitive advantage. By effectively communicating unique selling propositions, value propositions, and competitive differentiators, you can position your food business </a:t>
            </a:r>
            <a:r>
              <a:rPr lang="en-US" dirty="0" err="1"/>
              <a:t>favourably</a:t>
            </a:r>
            <a:r>
              <a:rPr lang="en-US" dirty="0"/>
              <a:t> in the market. By having a Competitive Strategy (a long-term plan) you can use your marketing efforts to showcase the </a:t>
            </a:r>
            <a:r>
              <a:rPr lang="en-US" b="1" dirty="0"/>
              <a:t>benefits and advantages of choosing your products or services over competitors,</a:t>
            </a:r>
            <a:r>
              <a:rPr lang="en-US" dirty="0"/>
              <a:t> helping to attract customers and win market share.</a:t>
            </a:r>
            <a:endParaRPr lang="en-IE" dirty="0"/>
          </a:p>
        </p:txBody>
      </p:sp>
      <p:sp>
        <p:nvSpPr>
          <p:cNvPr id="3" name="Text Placeholder 2">
            <a:extLst>
              <a:ext uri="{FF2B5EF4-FFF2-40B4-BE49-F238E27FC236}">
                <a16:creationId xmlns:a16="http://schemas.microsoft.com/office/drawing/2014/main" id="{D6446950-B65E-B3E3-694A-3439D624A279}"/>
              </a:ext>
            </a:extLst>
          </p:cNvPr>
          <p:cNvSpPr>
            <a:spLocks noGrp="1"/>
          </p:cNvSpPr>
          <p:nvPr>
            <p:ph type="body" sz="quarter" idx="16"/>
          </p:nvPr>
        </p:nvSpPr>
        <p:spPr>
          <a:xfrm>
            <a:off x="898357" y="850485"/>
            <a:ext cx="5542199" cy="992652"/>
          </a:xfrm>
        </p:spPr>
        <p:txBody>
          <a:bodyPr/>
          <a:lstStyle/>
          <a:p>
            <a:r>
              <a:rPr lang="en-IE" b="1" dirty="0"/>
              <a:t>5. Competitive Advantage</a:t>
            </a:r>
          </a:p>
        </p:txBody>
      </p:sp>
      <p:pic>
        <p:nvPicPr>
          <p:cNvPr id="6" name="Picture Placeholder 5" descr="Star-shaped glitter">
            <a:extLst>
              <a:ext uri="{FF2B5EF4-FFF2-40B4-BE49-F238E27FC236}">
                <a16:creationId xmlns:a16="http://schemas.microsoft.com/office/drawing/2014/main" id="{FC604F7A-37A1-CD40-3B3C-937EBE35E6F5}"/>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b="-429"/>
          <a:stretch/>
        </p:blipFill>
        <p:spPr>
          <a:xfrm>
            <a:off x="7277878" y="1452563"/>
            <a:ext cx="4914122" cy="4656137"/>
          </a:xfrm>
        </p:spPr>
      </p:pic>
      <p:sp>
        <p:nvSpPr>
          <p:cNvPr id="7" name="TextBox 4">
            <a:extLst>
              <a:ext uri="{FF2B5EF4-FFF2-40B4-BE49-F238E27FC236}">
                <a16:creationId xmlns:a16="http://schemas.microsoft.com/office/drawing/2014/main" id="{9A38E37C-3CAB-AE09-122B-5774678D481B}"/>
              </a:ext>
            </a:extLst>
          </p:cNvPr>
          <p:cNvSpPr txBox="1"/>
          <p:nvPr/>
        </p:nvSpPr>
        <p:spPr>
          <a:xfrm>
            <a:off x="5184392" y="5508223"/>
            <a:ext cx="3534258" cy="830997"/>
          </a:xfrm>
          <a:prstGeom prst="rect">
            <a:avLst/>
          </a:prstGeom>
          <a:solidFill>
            <a:srgbClr val="F79037"/>
          </a:solidFill>
          <a:ln>
            <a:solidFill>
              <a:srgbClr val="F79037"/>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E" sz="2400" b="1">
                <a:solidFill>
                  <a:srgbClr val="000000"/>
                </a:solidFill>
                <a:hlinkClick r:id="rId3">
                  <a:extLst>
                    <a:ext uri="{A12FA001-AC4F-418D-AE19-62706E023703}">
                      <ahyp:hlinkClr xmlns:ahyp="http://schemas.microsoft.com/office/drawing/2018/hyperlinkcolor" val="tx"/>
                    </a:ext>
                  </a:extLst>
                </a:hlinkClick>
              </a:rPr>
              <a:t>Four Types of Competitive Strategies</a:t>
            </a:r>
            <a:endParaRPr lang="en-IE" sz="2400" b="1">
              <a:solidFill>
                <a:srgbClr val="000000"/>
              </a:solidFill>
            </a:endParaRPr>
          </a:p>
        </p:txBody>
      </p:sp>
      <p:sp>
        <p:nvSpPr>
          <p:cNvPr id="8" name="Arrow: Right 7">
            <a:extLst>
              <a:ext uri="{FF2B5EF4-FFF2-40B4-BE49-F238E27FC236}">
                <a16:creationId xmlns:a16="http://schemas.microsoft.com/office/drawing/2014/main" id="{93BFD7A9-BBF7-B02E-A02F-E844D39373EC}"/>
              </a:ext>
            </a:extLst>
          </p:cNvPr>
          <p:cNvSpPr/>
          <p:nvPr/>
        </p:nvSpPr>
        <p:spPr>
          <a:xfrm>
            <a:off x="2857124" y="5508223"/>
            <a:ext cx="1848920" cy="773564"/>
          </a:xfrm>
          <a:prstGeom prst="rightArrow">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IE" sz="2000" b="1">
                <a:solidFill>
                  <a:srgbClr val="000000"/>
                </a:solidFill>
              </a:rPr>
              <a:t>Click here </a:t>
            </a:r>
          </a:p>
        </p:txBody>
      </p:sp>
      <p:pic>
        <p:nvPicPr>
          <p:cNvPr id="4" name="Picture 3">
            <a:extLst>
              <a:ext uri="{FF2B5EF4-FFF2-40B4-BE49-F238E27FC236}">
                <a16:creationId xmlns:a16="http://schemas.microsoft.com/office/drawing/2014/main" id="{E60ECAFC-6C92-49BB-288D-1A746AE64101}"/>
              </a:ext>
            </a:extLst>
          </p:cNvPr>
          <p:cNvPicPr>
            <a:picLocks noChangeAspect="1"/>
          </p:cNvPicPr>
          <p:nvPr/>
        </p:nvPicPr>
        <p:blipFill>
          <a:blip r:embed="rId4"/>
          <a:stretch>
            <a:fillRect/>
          </a:stretch>
        </p:blipFill>
        <p:spPr>
          <a:xfrm>
            <a:off x="10984809" y="84456"/>
            <a:ext cx="929292" cy="992653"/>
          </a:xfrm>
          <a:prstGeom prst="rect">
            <a:avLst/>
          </a:prstGeom>
        </p:spPr>
      </p:pic>
    </p:spTree>
    <p:extLst>
      <p:ext uri="{BB962C8B-B14F-4D97-AF65-F5344CB8AC3E}">
        <p14:creationId xmlns:p14="http://schemas.microsoft.com/office/powerpoint/2010/main" val="421670441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78D7F3-DE5F-F9D5-2D5A-5C4EA59FDE38}"/>
              </a:ext>
            </a:extLst>
          </p:cNvPr>
          <p:cNvSpPr>
            <a:spLocks noGrp="1"/>
          </p:cNvSpPr>
          <p:nvPr>
            <p:ph type="body" sz="quarter" idx="18"/>
          </p:nvPr>
        </p:nvSpPr>
        <p:spPr>
          <a:xfrm>
            <a:off x="898358" y="1882894"/>
            <a:ext cx="6080941" cy="3483006"/>
          </a:xfrm>
        </p:spPr>
        <p:txBody>
          <a:bodyPr/>
          <a:lstStyle/>
          <a:p>
            <a:r>
              <a:rPr lang="en-US" dirty="0"/>
              <a:t>Marketing enables enterprises to adapt to changing market dynamics and consumer </a:t>
            </a:r>
            <a:r>
              <a:rPr lang="en-US" dirty="0" err="1"/>
              <a:t>behaviours</a:t>
            </a:r>
            <a:r>
              <a:rPr lang="en-US" dirty="0"/>
              <a:t>. Through monitoring market trends, consumer insights, and competitor activities, you can adjust your marketing strategies, messaging, and product offerings to stay relevant and responsive to evolving customer needs. This brings us back to </a:t>
            </a:r>
            <a:r>
              <a:rPr lang="en-US" b="1" dirty="0"/>
              <a:t>continuous innovation, agility &amp; reiteration </a:t>
            </a:r>
            <a:r>
              <a:rPr lang="en-US" dirty="0"/>
              <a:t>for both your products and marketing.</a:t>
            </a:r>
            <a:endParaRPr lang="en-IE" dirty="0"/>
          </a:p>
        </p:txBody>
      </p:sp>
      <p:sp>
        <p:nvSpPr>
          <p:cNvPr id="3" name="Text Placeholder 2">
            <a:extLst>
              <a:ext uri="{FF2B5EF4-FFF2-40B4-BE49-F238E27FC236}">
                <a16:creationId xmlns:a16="http://schemas.microsoft.com/office/drawing/2014/main" id="{AF325920-B28B-0A31-58BE-D0CE5D0C9211}"/>
              </a:ext>
            </a:extLst>
          </p:cNvPr>
          <p:cNvSpPr>
            <a:spLocks noGrp="1"/>
          </p:cNvSpPr>
          <p:nvPr>
            <p:ph type="body" sz="quarter" idx="16"/>
          </p:nvPr>
        </p:nvSpPr>
        <p:spPr/>
        <p:txBody>
          <a:bodyPr/>
          <a:lstStyle/>
          <a:p>
            <a:r>
              <a:rPr lang="en-IE" b="1" dirty="0"/>
              <a:t>6. Being Agile</a:t>
            </a:r>
          </a:p>
        </p:txBody>
      </p:sp>
      <p:pic>
        <p:nvPicPr>
          <p:cNvPr id="6" name="Picture Placeholder 5" descr="Pie chart and pencil percentage sign">
            <a:extLst>
              <a:ext uri="{FF2B5EF4-FFF2-40B4-BE49-F238E27FC236}">
                <a16:creationId xmlns:a16="http://schemas.microsoft.com/office/drawing/2014/main" id="{E5FACB96-7762-BC27-9E74-C2271D9E478C}"/>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pic>
        <p:nvPicPr>
          <p:cNvPr id="4" name="Picture 3">
            <a:extLst>
              <a:ext uri="{FF2B5EF4-FFF2-40B4-BE49-F238E27FC236}">
                <a16:creationId xmlns:a16="http://schemas.microsoft.com/office/drawing/2014/main" id="{752EB6E4-770C-F11D-2299-93E0006CB96B}"/>
              </a:ext>
            </a:extLst>
          </p:cNvPr>
          <p:cNvPicPr>
            <a:picLocks noChangeAspect="1"/>
          </p:cNvPicPr>
          <p:nvPr/>
        </p:nvPicPr>
        <p:blipFill>
          <a:blip r:embed="rId3"/>
          <a:stretch>
            <a:fillRect/>
          </a:stretch>
        </p:blipFill>
        <p:spPr>
          <a:xfrm>
            <a:off x="10984809" y="84456"/>
            <a:ext cx="929292" cy="992653"/>
          </a:xfrm>
          <a:prstGeom prst="rect">
            <a:avLst/>
          </a:prstGeom>
        </p:spPr>
      </p:pic>
    </p:spTree>
    <p:extLst>
      <p:ext uri="{BB962C8B-B14F-4D97-AF65-F5344CB8AC3E}">
        <p14:creationId xmlns:p14="http://schemas.microsoft.com/office/powerpoint/2010/main" val="254407115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ncrete floor with yellow arrow sign">
            <a:extLst>
              <a:ext uri="{FF2B5EF4-FFF2-40B4-BE49-F238E27FC236}">
                <a16:creationId xmlns:a16="http://schemas.microsoft.com/office/drawing/2014/main" id="{F1A034E7-E3D3-48C8-C624-6BA82385DBC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620078"/>
            <a:ext cx="10257183" cy="4512365"/>
          </a:xfrm>
          <a:prstGeom prst="rect">
            <a:avLst/>
          </a:prstGeom>
        </p:spPr>
      </p:pic>
      <p:sp>
        <p:nvSpPr>
          <p:cNvPr id="4" name="Freeform 21">
            <a:extLst>
              <a:ext uri="{FF2B5EF4-FFF2-40B4-BE49-F238E27FC236}">
                <a16:creationId xmlns:a16="http://schemas.microsoft.com/office/drawing/2014/main" id="{995467B8-C3DE-B45F-C2CF-F1C09B6078F6}"/>
              </a:ext>
            </a:extLst>
          </p:cNvPr>
          <p:cNvSpPr/>
          <p:nvPr/>
        </p:nvSpPr>
        <p:spPr>
          <a:xfrm>
            <a:off x="5834270" y="1143000"/>
            <a:ext cx="6357730" cy="4989443"/>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pPr algn="ctr"/>
            <a:r>
              <a:rPr lang="en-US" sz="2400" dirty="0">
                <a:solidFill>
                  <a:srgbClr val="000000"/>
                </a:solidFill>
              </a:rPr>
              <a:t>An effective marketing strategy underlines </a:t>
            </a:r>
            <a:r>
              <a:rPr lang="en-US" sz="2400" b="1" dirty="0">
                <a:solidFill>
                  <a:srgbClr val="000000"/>
                </a:solidFill>
              </a:rPr>
              <a:t>business growth</a:t>
            </a:r>
            <a:r>
              <a:rPr lang="en-US" sz="2400" dirty="0">
                <a:solidFill>
                  <a:srgbClr val="000000"/>
                </a:solidFill>
              </a:rPr>
              <a:t>, and often its very existence. From meeting the target audience's needs and helping you build brand loyalty to determining the right prices for your products and services, the right strategy </a:t>
            </a:r>
            <a:r>
              <a:rPr lang="en-US" sz="2400" dirty="0" err="1">
                <a:solidFill>
                  <a:srgbClr val="000000"/>
                </a:solidFill>
              </a:rPr>
              <a:t>maximises</a:t>
            </a:r>
            <a:r>
              <a:rPr lang="en-US" sz="2400" dirty="0">
                <a:solidFill>
                  <a:srgbClr val="000000"/>
                </a:solidFill>
              </a:rPr>
              <a:t> your chances of making it in the business world</a:t>
            </a:r>
            <a:endParaRPr lang="en-IE" sz="2400" dirty="0">
              <a:solidFill>
                <a:srgbClr val="000000"/>
              </a:solidFill>
            </a:endParaRPr>
          </a:p>
        </p:txBody>
      </p:sp>
      <p:sp>
        <p:nvSpPr>
          <p:cNvPr id="6" name="TextBox 5">
            <a:extLst>
              <a:ext uri="{FF2B5EF4-FFF2-40B4-BE49-F238E27FC236}">
                <a16:creationId xmlns:a16="http://schemas.microsoft.com/office/drawing/2014/main" id="{5D9D3D0F-5911-0A61-3CDC-80E0D50DEA2A}"/>
              </a:ext>
            </a:extLst>
          </p:cNvPr>
          <p:cNvSpPr txBox="1"/>
          <p:nvPr/>
        </p:nvSpPr>
        <p:spPr>
          <a:xfrm>
            <a:off x="546651" y="430091"/>
            <a:ext cx="6102626" cy="590931"/>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3600" b="1" i="0" u="none" strike="noStrike" kern="1200" cap="none" spc="0" normalizeH="0" baseline="0" noProof="0" dirty="0">
                <a:ln>
                  <a:noFill/>
                </a:ln>
                <a:solidFill>
                  <a:srgbClr val="000000"/>
                </a:solidFill>
                <a:effectLst/>
                <a:uLnTx/>
                <a:uFillTx/>
                <a:latin typeface="Calibri" panose="020F0502020204030204"/>
                <a:ea typeface="+mn-ea"/>
                <a:cs typeface="+mn-cs"/>
              </a:rPr>
              <a:t>Marketing Strategy </a:t>
            </a:r>
          </a:p>
        </p:txBody>
      </p:sp>
    </p:spTree>
    <p:extLst>
      <p:ext uri="{BB962C8B-B14F-4D97-AF65-F5344CB8AC3E}">
        <p14:creationId xmlns:p14="http://schemas.microsoft.com/office/powerpoint/2010/main" val="5460512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4233631-34A0-E4F7-26CC-7834EEBC29C3}"/>
              </a:ext>
            </a:extLst>
          </p:cNvPr>
          <p:cNvSpPr>
            <a:spLocks noGrp="1"/>
          </p:cNvSpPr>
          <p:nvPr>
            <p:ph type="body" sz="quarter" idx="16"/>
          </p:nvPr>
        </p:nvSpPr>
        <p:spPr/>
        <p:txBody>
          <a:bodyPr/>
          <a:lstStyle/>
          <a:p>
            <a:r>
              <a:rPr lang="en-GB" b="1" dirty="0"/>
              <a:t>Marketing Strategy vs. Marketing Plan</a:t>
            </a:r>
          </a:p>
          <a:p>
            <a:endParaRPr lang="en-IE" b="1" dirty="0"/>
          </a:p>
        </p:txBody>
      </p:sp>
      <p:pic>
        <p:nvPicPr>
          <p:cNvPr id="5" name="table">
            <a:extLst>
              <a:ext uri="{FF2B5EF4-FFF2-40B4-BE49-F238E27FC236}">
                <a16:creationId xmlns:a16="http://schemas.microsoft.com/office/drawing/2014/main" id="{7B9C5E13-D274-7484-F362-B2751CFEFF8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81087" y="2346830"/>
            <a:ext cx="8128000" cy="3156596"/>
          </a:xfrm>
          <a:prstGeom prst="rect">
            <a:avLst/>
          </a:prstGeom>
        </p:spPr>
      </p:pic>
      <p:sp>
        <p:nvSpPr>
          <p:cNvPr id="6" name="TextBox 3">
            <a:hlinkClick r:id="rId3"/>
            <a:extLst>
              <a:ext uri="{FF2B5EF4-FFF2-40B4-BE49-F238E27FC236}">
                <a16:creationId xmlns:a16="http://schemas.microsoft.com/office/drawing/2014/main" id="{D8C8BF51-9BEB-9ACA-7CA2-CFD36E79A232}"/>
              </a:ext>
            </a:extLst>
          </p:cNvPr>
          <p:cNvSpPr txBox="1"/>
          <p:nvPr/>
        </p:nvSpPr>
        <p:spPr>
          <a:xfrm>
            <a:off x="11088819" y="5609847"/>
            <a:ext cx="128533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a:t>Source</a:t>
            </a:r>
          </a:p>
        </p:txBody>
      </p:sp>
      <p:pic>
        <p:nvPicPr>
          <p:cNvPr id="2" name="Picture 1">
            <a:extLst>
              <a:ext uri="{FF2B5EF4-FFF2-40B4-BE49-F238E27FC236}">
                <a16:creationId xmlns:a16="http://schemas.microsoft.com/office/drawing/2014/main" id="{7BCC16CF-D799-CFD6-5B24-2E20DE1B46DF}"/>
              </a:ext>
            </a:extLst>
          </p:cNvPr>
          <p:cNvPicPr>
            <a:picLocks noChangeAspect="1"/>
          </p:cNvPicPr>
          <p:nvPr/>
        </p:nvPicPr>
        <p:blipFill>
          <a:blip r:embed="rId4"/>
          <a:stretch>
            <a:fillRect/>
          </a:stretch>
        </p:blipFill>
        <p:spPr>
          <a:xfrm>
            <a:off x="10984809" y="84456"/>
            <a:ext cx="929292" cy="992653"/>
          </a:xfrm>
          <a:prstGeom prst="rect">
            <a:avLst/>
          </a:prstGeom>
        </p:spPr>
      </p:pic>
    </p:spTree>
    <p:extLst>
      <p:ext uri="{BB962C8B-B14F-4D97-AF65-F5344CB8AC3E}">
        <p14:creationId xmlns:p14="http://schemas.microsoft.com/office/powerpoint/2010/main" val="137970142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992586-8797-611A-11C8-3676EF064D56}"/>
              </a:ext>
            </a:extLst>
          </p:cNvPr>
          <p:cNvSpPr>
            <a:spLocks noGrp="1"/>
          </p:cNvSpPr>
          <p:nvPr>
            <p:ph type="body" sz="quarter" idx="18"/>
          </p:nvPr>
        </p:nvSpPr>
        <p:spPr>
          <a:xfrm>
            <a:off x="898358" y="1624472"/>
            <a:ext cx="6267755" cy="3483006"/>
          </a:xfrm>
        </p:spPr>
        <p:txBody>
          <a:bodyPr lIns="91440" tIns="45720" rIns="91440" bIns="45720" anchor="t"/>
          <a:lstStyle/>
          <a:p>
            <a:pPr algn="l"/>
            <a:r>
              <a:rPr lang="en-US" b="0" i="0" dirty="0">
                <a:solidFill>
                  <a:srgbClr val="000000"/>
                </a:solidFill>
                <a:effectLst/>
                <a:latin typeface="Calibri"/>
                <a:ea typeface="Calibri"/>
                <a:cs typeface="Calibri"/>
              </a:rPr>
              <a:t>A successful marketing plan will enable you to expand your business in various ways. To directly support this growth, you need to determine how you want your company to grow in the long run. This is where growth strategies come in.</a:t>
            </a:r>
          </a:p>
          <a:p>
            <a:pPr algn="l"/>
            <a:r>
              <a:rPr lang="en-US" b="0" i="0" dirty="0">
                <a:solidFill>
                  <a:srgbClr val="000000"/>
                </a:solidFill>
                <a:effectLst/>
                <a:latin typeface="Calibri"/>
                <a:ea typeface="Calibri"/>
                <a:cs typeface="Calibri"/>
              </a:rPr>
              <a:t>Growth strategies, also known as product-market strategies, aim to </a:t>
            </a:r>
            <a:r>
              <a:rPr lang="en-US" b="0" i="0" u="none" strike="noStrike" dirty="0">
                <a:solidFill>
                  <a:srgbClr val="1188A3"/>
                </a:solidFill>
                <a:effectLst/>
                <a:latin typeface="Calibri"/>
                <a:ea typeface="Calibri"/>
                <a:cs typeface="Calibri"/>
                <a:hlinkClick r:id="rId2">
                  <a:extLst>
                    <a:ext uri="{A12FA001-AC4F-418D-AE19-62706E023703}">
                      <ahyp:hlinkClr xmlns:ahyp="http://schemas.microsoft.com/office/drawing/2018/hyperlinkcolor" val="tx"/>
                    </a:ext>
                  </a:extLst>
                </a:hlinkClick>
              </a:rPr>
              <a:t>increase your market share</a:t>
            </a:r>
            <a:r>
              <a:rPr lang="en-US" b="0" i="0" dirty="0">
                <a:solidFill>
                  <a:srgbClr val="1188A3"/>
                </a:solidFill>
                <a:effectLst/>
                <a:latin typeface="Calibri"/>
                <a:ea typeface="Calibri"/>
                <a:cs typeface="Calibri"/>
              </a:rPr>
              <a:t> </a:t>
            </a:r>
            <a:r>
              <a:rPr lang="en-US" b="0" i="0" dirty="0">
                <a:solidFill>
                  <a:srgbClr val="000000"/>
                </a:solidFill>
                <a:effectLst/>
                <a:latin typeface="Calibri"/>
                <a:ea typeface="Calibri"/>
                <a:cs typeface="Calibri"/>
              </a:rPr>
              <a:t>and persuade more customers to invest in your products or service</a:t>
            </a:r>
          </a:p>
          <a:p>
            <a:endParaRPr lang="en-IE" dirty="0">
              <a:latin typeface="Calibri"/>
              <a:ea typeface="Calibri"/>
              <a:cs typeface="Calibri"/>
            </a:endParaRPr>
          </a:p>
        </p:txBody>
      </p:sp>
      <p:sp>
        <p:nvSpPr>
          <p:cNvPr id="3" name="Text Placeholder 2">
            <a:extLst>
              <a:ext uri="{FF2B5EF4-FFF2-40B4-BE49-F238E27FC236}">
                <a16:creationId xmlns:a16="http://schemas.microsoft.com/office/drawing/2014/main" id="{FF84B56B-10E0-26BA-9325-97996BD75111}"/>
              </a:ext>
            </a:extLst>
          </p:cNvPr>
          <p:cNvSpPr>
            <a:spLocks noGrp="1"/>
          </p:cNvSpPr>
          <p:nvPr>
            <p:ph type="body" sz="quarter" idx="16"/>
          </p:nvPr>
        </p:nvSpPr>
        <p:spPr>
          <a:xfrm>
            <a:off x="898358" y="776921"/>
            <a:ext cx="4990998" cy="992652"/>
          </a:xfrm>
        </p:spPr>
        <p:txBody>
          <a:bodyPr/>
          <a:lstStyle/>
          <a:p>
            <a:r>
              <a:rPr lang="en-IE" b="1" dirty="0"/>
              <a:t>Growth Strategies</a:t>
            </a:r>
          </a:p>
        </p:txBody>
      </p:sp>
      <p:pic>
        <p:nvPicPr>
          <p:cNvPr id="7" name="Picture Placeholder 6">
            <a:extLst>
              <a:ext uri="{FF2B5EF4-FFF2-40B4-BE49-F238E27FC236}">
                <a16:creationId xmlns:a16="http://schemas.microsoft.com/office/drawing/2014/main" id="{2DF73B75-1701-630E-BDA8-8EFE8C8AFFC2}"/>
              </a:ext>
            </a:extLst>
          </p:cNvPr>
          <p:cNvPicPr>
            <a:picLocks noGrp="1" noChangeAspect="1"/>
          </p:cNvPicPr>
          <p:nvPr>
            <p:ph type="pic" sz="quarter" idx="42"/>
          </p:nvPr>
        </p:nvPicPr>
        <p:blipFill rotWithShape="1">
          <a:blip r:embed="rId3" cstate="screen">
            <a:extLst>
              <a:ext uri="{28A0092B-C50C-407E-A947-70E740481C1C}">
                <a14:useLocalDpi xmlns:a14="http://schemas.microsoft.com/office/drawing/2010/main"/>
              </a:ext>
            </a:extLst>
          </a:blip>
          <a:srcRect/>
          <a:stretch/>
        </p:blipFill>
        <p:spPr>
          <a:xfrm>
            <a:off x="7277878" y="1452563"/>
            <a:ext cx="4914122" cy="4656137"/>
          </a:xfrm>
        </p:spPr>
      </p:pic>
      <p:sp>
        <p:nvSpPr>
          <p:cNvPr id="8" name="Freeform 13">
            <a:extLst>
              <a:ext uri="{FF2B5EF4-FFF2-40B4-BE49-F238E27FC236}">
                <a16:creationId xmlns:a16="http://schemas.microsoft.com/office/drawing/2014/main" id="{4A743186-0B45-3A4F-024F-820B35C0AA72}"/>
              </a:ext>
            </a:extLst>
          </p:cNvPr>
          <p:cNvSpPr/>
          <p:nvPr/>
        </p:nvSpPr>
        <p:spPr>
          <a:xfrm>
            <a:off x="-69574" y="5562622"/>
            <a:ext cx="6390861" cy="109215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t">
            <a:noAutofit/>
          </a:bodyPr>
          <a:lstStyle/>
          <a:p>
            <a:pPr marL="0" lvl="1"/>
            <a:r>
              <a:rPr lang="de-DE" sz="1800" b="1" dirty="0">
                <a:solidFill>
                  <a:srgbClr val="000000"/>
                </a:solidFill>
                <a:highlight>
                  <a:srgbClr val="F79037"/>
                </a:highlight>
              </a:rPr>
              <a:t>   Some useful Tools:</a:t>
            </a:r>
            <a:r>
              <a:rPr lang="de-DE" sz="1800" dirty="0">
                <a:solidFill>
                  <a:srgbClr val="000000"/>
                </a:solidFill>
              </a:rPr>
              <a:t>	</a:t>
            </a:r>
            <a:r>
              <a:rPr lang="de-DE" sz="1800" dirty="0">
                <a:solidFill>
                  <a:srgbClr val="000000"/>
                </a:solidFill>
                <a:hlinkClick r:id="rId4">
                  <a:extLst>
                    <a:ext uri="{A12FA001-AC4F-418D-AE19-62706E023703}">
                      <ahyp:hlinkClr xmlns:ahyp="http://schemas.microsoft.com/office/drawing/2018/hyperlinkcolor" val="tx"/>
                    </a:ext>
                  </a:extLst>
                </a:hlinkClick>
              </a:rPr>
              <a:t>Ansoff Matrix</a:t>
            </a:r>
            <a:endParaRPr lang="de-DE" sz="1800" dirty="0">
              <a:solidFill>
                <a:srgbClr val="000000"/>
              </a:solidFill>
            </a:endParaRPr>
          </a:p>
          <a:p>
            <a:pPr lvl="1"/>
            <a:r>
              <a:rPr lang="de-DE" sz="1800" dirty="0">
                <a:solidFill>
                  <a:srgbClr val="000000"/>
                </a:solidFill>
              </a:rPr>
              <a:t>			</a:t>
            </a:r>
            <a:r>
              <a:rPr lang="de-DE" sz="1800" dirty="0">
                <a:solidFill>
                  <a:srgbClr val="000000"/>
                </a:solidFill>
                <a:hlinkClick r:id="rId5">
                  <a:extLst>
                    <a:ext uri="{A12FA001-AC4F-418D-AE19-62706E023703}">
                      <ahyp:hlinkClr xmlns:ahyp="http://schemas.microsoft.com/office/drawing/2018/hyperlinkcolor" val="tx"/>
                    </a:ext>
                  </a:extLst>
                </a:hlinkClick>
              </a:rPr>
              <a:t>STP Marketing Model</a:t>
            </a:r>
            <a:endParaRPr lang="de-DE" sz="1800" dirty="0">
              <a:solidFill>
                <a:srgbClr val="000000"/>
              </a:solidFill>
            </a:endParaRPr>
          </a:p>
          <a:p>
            <a:pPr lvl="1"/>
            <a:r>
              <a:rPr lang="de-DE" sz="1800" dirty="0">
                <a:solidFill>
                  <a:srgbClr val="000000"/>
                </a:solidFill>
              </a:rPr>
              <a:t>			</a:t>
            </a:r>
            <a:r>
              <a:rPr lang="de-DE" sz="1800" dirty="0">
                <a:solidFill>
                  <a:srgbClr val="000000"/>
                </a:solidFill>
                <a:hlinkClick r:id="rId6">
                  <a:extLst>
                    <a:ext uri="{A12FA001-AC4F-418D-AE19-62706E023703}">
                      <ahyp:hlinkClr xmlns:ahyp="http://schemas.microsoft.com/office/drawing/2018/hyperlinkcolor" val="tx"/>
                    </a:ext>
                  </a:extLst>
                </a:hlinkClick>
              </a:rPr>
              <a:t>BCG Matrix</a:t>
            </a:r>
            <a:endParaRPr lang="de-DE" sz="1800" dirty="0">
              <a:solidFill>
                <a:srgbClr val="000000"/>
              </a:solidFill>
            </a:endParaRPr>
          </a:p>
          <a:p>
            <a:endParaRPr lang="en-US" b="0" i="0" dirty="0">
              <a:latin typeface="Calibri" panose="020F0502020204030204" pitchFamily="34" charset="0"/>
            </a:endParaRPr>
          </a:p>
        </p:txBody>
      </p:sp>
      <p:pic>
        <p:nvPicPr>
          <p:cNvPr id="4" name="Picture 3">
            <a:extLst>
              <a:ext uri="{FF2B5EF4-FFF2-40B4-BE49-F238E27FC236}">
                <a16:creationId xmlns:a16="http://schemas.microsoft.com/office/drawing/2014/main" id="{CC61C6E5-7039-6FF3-BFA1-258BE3C07A92}"/>
              </a:ext>
            </a:extLst>
          </p:cNvPr>
          <p:cNvPicPr>
            <a:picLocks noChangeAspect="1"/>
          </p:cNvPicPr>
          <p:nvPr/>
        </p:nvPicPr>
        <p:blipFill>
          <a:blip r:embed="rId7"/>
          <a:stretch>
            <a:fillRect/>
          </a:stretch>
        </p:blipFill>
        <p:spPr>
          <a:xfrm>
            <a:off x="10984809" y="84456"/>
            <a:ext cx="929292" cy="992653"/>
          </a:xfrm>
          <a:prstGeom prst="rect">
            <a:avLst/>
          </a:prstGeom>
        </p:spPr>
      </p:pic>
    </p:spTree>
    <p:extLst>
      <p:ext uri="{BB962C8B-B14F-4D97-AF65-F5344CB8AC3E}">
        <p14:creationId xmlns:p14="http://schemas.microsoft.com/office/powerpoint/2010/main" val="230593143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5C8F2B-2444-5ABA-8627-2911799EB9DF}"/>
              </a:ext>
            </a:extLst>
          </p:cNvPr>
          <p:cNvSpPr>
            <a:spLocks noGrp="1"/>
          </p:cNvSpPr>
          <p:nvPr>
            <p:ph type="body" sz="quarter" idx="18"/>
          </p:nvPr>
        </p:nvSpPr>
        <p:spPr>
          <a:xfrm>
            <a:off x="898358" y="1687497"/>
            <a:ext cx="6080941" cy="3483006"/>
          </a:xfrm>
        </p:spPr>
        <p:txBody>
          <a:bodyPr/>
          <a:lstStyle/>
          <a:p>
            <a:r>
              <a:rPr lang="en-US" b="0" i="0" dirty="0">
                <a:solidFill>
                  <a:srgbClr val="000000"/>
                </a:solidFill>
                <a:effectLst/>
                <a:latin typeface="Inter"/>
              </a:rPr>
              <a:t>It isn't enough to simply plan for your company's growth. The most successful businesses also identify the method of growth, which is determined by attitude strategies:</a:t>
            </a:r>
            <a:endParaRPr lang="en-GB" dirty="0"/>
          </a:p>
          <a:p>
            <a:pPr marL="342900" indent="-342900">
              <a:buClr>
                <a:srgbClr val="F79037"/>
              </a:buClr>
              <a:buFont typeface="Arial" panose="020B0604020202020204" pitchFamily="34" charset="0"/>
              <a:buChar char="•"/>
            </a:pPr>
            <a:r>
              <a:rPr lang="en-GB" b="1" dirty="0">
                <a:solidFill>
                  <a:srgbClr val="F79037"/>
                </a:solidFill>
              </a:rPr>
              <a:t>Growth Method Acquisition: </a:t>
            </a:r>
            <a:r>
              <a:rPr lang="en-GB" dirty="0"/>
              <a:t>the acquisition of one business by another one </a:t>
            </a:r>
          </a:p>
          <a:p>
            <a:pPr marL="342900" indent="-342900">
              <a:buClr>
                <a:srgbClr val="F79037"/>
              </a:buClr>
              <a:buFont typeface="Arial" panose="020B0604020202020204" pitchFamily="34" charset="0"/>
              <a:buChar char="•"/>
            </a:pPr>
            <a:r>
              <a:rPr lang="en-GB" b="1" dirty="0">
                <a:solidFill>
                  <a:srgbClr val="F79037"/>
                </a:solidFill>
              </a:rPr>
              <a:t>Organic Growth</a:t>
            </a:r>
            <a:r>
              <a:rPr lang="en-GB" b="1" dirty="0">
                <a:solidFill>
                  <a:srgbClr val="1188A3"/>
                </a:solidFill>
              </a:rPr>
              <a:t>: </a:t>
            </a:r>
            <a:r>
              <a:rPr lang="en-GB" dirty="0"/>
              <a:t>this</a:t>
            </a:r>
            <a:r>
              <a:rPr lang="en-GB" b="1" dirty="0">
                <a:solidFill>
                  <a:srgbClr val="1188A3"/>
                </a:solidFill>
              </a:rPr>
              <a:t> </a:t>
            </a:r>
            <a:r>
              <a:rPr lang="en-GB" dirty="0"/>
              <a:t>refers to an increase in sales through the company's own resources (expanding your market share via marketing, entering new markets, adding new products)</a:t>
            </a:r>
          </a:p>
          <a:p>
            <a:endParaRPr lang="en-IE" dirty="0"/>
          </a:p>
        </p:txBody>
      </p:sp>
      <p:sp>
        <p:nvSpPr>
          <p:cNvPr id="3" name="Text Placeholder 2">
            <a:extLst>
              <a:ext uri="{FF2B5EF4-FFF2-40B4-BE49-F238E27FC236}">
                <a16:creationId xmlns:a16="http://schemas.microsoft.com/office/drawing/2014/main" id="{4FDDBC5B-C729-0278-91B7-6F7B84F71EDD}"/>
              </a:ext>
            </a:extLst>
          </p:cNvPr>
          <p:cNvSpPr>
            <a:spLocks noGrp="1"/>
          </p:cNvSpPr>
          <p:nvPr>
            <p:ph type="body" sz="quarter" idx="16"/>
          </p:nvPr>
        </p:nvSpPr>
        <p:spPr/>
        <p:txBody>
          <a:bodyPr/>
          <a:lstStyle/>
          <a:p>
            <a:r>
              <a:rPr lang="en-IE" b="1" dirty="0"/>
              <a:t>Attitude Strategies</a:t>
            </a:r>
          </a:p>
        </p:txBody>
      </p:sp>
      <p:grpSp>
        <p:nvGrpSpPr>
          <p:cNvPr id="5" name="Graphic 3">
            <a:extLst>
              <a:ext uri="{FF2B5EF4-FFF2-40B4-BE49-F238E27FC236}">
                <a16:creationId xmlns:a16="http://schemas.microsoft.com/office/drawing/2014/main" id="{C0BD29BB-B900-5CF2-C964-C163E2F37D0C}"/>
              </a:ext>
            </a:extLst>
          </p:cNvPr>
          <p:cNvGrpSpPr/>
          <p:nvPr/>
        </p:nvGrpSpPr>
        <p:grpSpPr>
          <a:xfrm>
            <a:off x="8035004" y="2220824"/>
            <a:ext cx="2947736" cy="2798436"/>
            <a:chOff x="10410452" y="410457"/>
            <a:chExt cx="1091621" cy="1089230"/>
          </a:xfrm>
        </p:grpSpPr>
        <p:sp>
          <p:nvSpPr>
            <p:cNvPr id="6" name="Freeform 1356">
              <a:extLst>
                <a:ext uri="{FF2B5EF4-FFF2-40B4-BE49-F238E27FC236}">
                  <a16:creationId xmlns:a16="http://schemas.microsoft.com/office/drawing/2014/main" id="{DCC503CD-6082-2D58-8FBF-077B0B50A320}"/>
                </a:ext>
              </a:extLst>
            </p:cNvPr>
            <p:cNvSpPr/>
            <p:nvPr/>
          </p:nvSpPr>
          <p:spPr>
            <a:xfrm>
              <a:off x="10975462" y="481769"/>
              <a:ext cx="268790" cy="153594"/>
            </a:xfrm>
            <a:custGeom>
              <a:avLst/>
              <a:gdLst>
                <a:gd name="connsiteX0" fmla="*/ 134395 w 268790"/>
                <a:gd name="connsiteY0" fmla="*/ 153595 h 153594"/>
                <a:gd name="connsiteX1" fmla="*/ 208450 w 268790"/>
                <a:gd name="connsiteY1" fmla="*/ 95997 h 153594"/>
                <a:gd name="connsiteX2" fmla="*/ 268791 w 268790"/>
                <a:gd name="connsiteY2" fmla="*/ 95997 h 153594"/>
                <a:gd name="connsiteX3" fmla="*/ 268791 w 268790"/>
                <a:gd name="connsiteY3" fmla="*/ 57598 h 153594"/>
                <a:gd name="connsiteX4" fmla="*/ 208450 w 268790"/>
                <a:gd name="connsiteY4" fmla="*/ 57598 h 153594"/>
                <a:gd name="connsiteX5" fmla="*/ 134395 w 268790"/>
                <a:gd name="connsiteY5" fmla="*/ 0 h 153594"/>
                <a:gd name="connsiteX6" fmla="*/ 60340 w 268790"/>
                <a:gd name="connsiteY6" fmla="*/ 57598 h 153594"/>
                <a:gd name="connsiteX7" fmla="*/ 0 w 268790"/>
                <a:gd name="connsiteY7" fmla="*/ 57598 h 153594"/>
                <a:gd name="connsiteX8" fmla="*/ 0 w 268790"/>
                <a:gd name="connsiteY8" fmla="*/ 95997 h 153594"/>
                <a:gd name="connsiteX9" fmla="*/ 60340 w 268790"/>
                <a:gd name="connsiteY9" fmla="*/ 95997 h 153594"/>
                <a:gd name="connsiteX10" fmla="*/ 134395 w 268790"/>
                <a:gd name="connsiteY10" fmla="*/ 153595 h 153594"/>
                <a:gd name="connsiteX11" fmla="*/ 134395 w 268790"/>
                <a:gd name="connsiteY11" fmla="*/ 153595 h 153594"/>
                <a:gd name="connsiteX12" fmla="*/ 134395 w 268790"/>
                <a:gd name="connsiteY12" fmla="*/ 38399 h 153594"/>
                <a:gd name="connsiteX13" fmla="*/ 170051 w 268790"/>
                <a:gd name="connsiteY13" fmla="*/ 63084 h 153594"/>
                <a:gd name="connsiteX14" fmla="*/ 161823 w 268790"/>
                <a:gd name="connsiteY14" fmla="*/ 104225 h 153594"/>
                <a:gd name="connsiteX15" fmla="*/ 120682 w 268790"/>
                <a:gd name="connsiteY15" fmla="*/ 112453 h 153594"/>
                <a:gd name="connsiteX16" fmla="*/ 95997 w 268790"/>
                <a:gd name="connsiteY16" fmla="*/ 76797 h 153594"/>
                <a:gd name="connsiteX17" fmla="*/ 134395 w 268790"/>
                <a:gd name="connsiteY17" fmla="*/ 38399 h 153594"/>
                <a:gd name="connsiteX18" fmla="*/ 134395 w 268790"/>
                <a:gd name="connsiteY18" fmla="*/ 38399 h 1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8790" h="153594">
                  <a:moveTo>
                    <a:pt x="134395" y="153595"/>
                  </a:moveTo>
                  <a:cubicBezTo>
                    <a:pt x="170051" y="153595"/>
                    <a:pt x="200222" y="128910"/>
                    <a:pt x="208450" y="95997"/>
                  </a:cubicBezTo>
                  <a:lnTo>
                    <a:pt x="268791" y="95997"/>
                  </a:lnTo>
                  <a:lnTo>
                    <a:pt x="268791" y="57598"/>
                  </a:lnTo>
                  <a:lnTo>
                    <a:pt x="208450" y="57598"/>
                  </a:lnTo>
                  <a:cubicBezTo>
                    <a:pt x="200222" y="24685"/>
                    <a:pt x="170051" y="0"/>
                    <a:pt x="134395" y="0"/>
                  </a:cubicBezTo>
                  <a:cubicBezTo>
                    <a:pt x="98740" y="0"/>
                    <a:pt x="68569" y="24685"/>
                    <a:pt x="60340" y="57598"/>
                  </a:cubicBezTo>
                  <a:lnTo>
                    <a:pt x="0" y="57598"/>
                  </a:lnTo>
                  <a:lnTo>
                    <a:pt x="0" y="95997"/>
                  </a:lnTo>
                  <a:lnTo>
                    <a:pt x="60340" y="95997"/>
                  </a:lnTo>
                  <a:cubicBezTo>
                    <a:pt x="68569" y="128910"/>
                    <a:pt x="98740" y="153595"/>
                    <a:pt x="134395" y="153595"/>
                  </a:cubicBezTo>
                  <a:lnTo>
                    <a:pt x="134395" y="153595"/>
                  </a:lnTo>
                  <a:close/>
                  <a:moveTo>
                    <a:pt x="134395" y="38399"/>
                  </a:moveTo>
                  <a:cubicBezTo>
                    <a:pt x="150852" y="38399"/>
                    <a:pt x="164566" y="46627"/>
                    <a:pt x="170051" y="63084"/>
                  </a:cubicBezTo>
                  <a:cubicBezTo>
                    <a:pt x="175537" y="76797"/>
                    <a:pt x="172794" y="93254"/>
                    <a:pt x="161823" y="104225"/>
                  </a:cubicBezTo>
                  <a:cubicBezTo>
                    <a:pt x="150852" y="115196"/>
                    <a:pt x="134395" y="117939"/>
                    <a:pt x="120682" y="112453"/>
                  </a:cubicBezTo>
                  <a:cubicBezTo>
                    <a:pt x="106968" y="106968"/>
                    <a:pt x="95997" y="93254"/>
                    <a:pt x="95997" y="76797"/>
                  </a:cubicBezTo>
                  <a:cubicBezTo>
                    <a:pt x="95997" y="54855"/>
                    <a:pt x="112454" y="38399"/>
                    <a:pt x="134395" y="38399"/>
                  </a:cubicBezTo>
                  <a:lnTo>
                    <a:pt x="134395" y="38399"/>
                  </a:lnTo>
                  <a:close/>
                </a:path>
              </a:pathLst>
            </a:custGeom>
            <a:solidFill>
              <a:srgbClr val="B2DDDC"/>
            </a:solidFill>
            <a:ln w="2742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 name="Freeform 1357">
              <a:extLst>
                <a:ext uri="{FF2B5EF4-FFF2-40B4-BE49-F238E27FC236}">
                  <a16:creationId xmlns:a16="http://schemas.microsoft.com/office/drawing/2014/main" id="{EA7D24A5-27B3-295E-310C-2CDA2097FD94}"/>
                </a:ext>
              </a:extLst>
            </p:cNvPr>
            <p:cNvSpPr/>
            <p:nvPr/>
          </p:nvSpPr>
          <p:spPr>
            <a:xfrm>
              <a:off x="10410452" y="410457"/>
              <a:ext cx="1091621" cy="1089230"/>
            </a:xfrm>
            <a:custGeom>
              <a:avLst/>
              <a:gdLst>
                <a:gd name="connsiteX0" fmla="*/ 1047737 w 1091621"/>
                <a:gd name="connsiteY0" fmla="*/ 822829 h 1089230"/>
                <a:gd name="connsiteX1" fmla="*/ 984653 w 1091621"/>
                <a:gd name="connsiteY1" fmla="*/ 743289 h 1089230"/>
                <a:gd name="connsiteX2" fmla="*/ 916084 w 1091621"/>
                <a:gd name="connsiteY2" fmla="*/ 715861 h 1089230"/>
                <a:gd name="connsiteX3" fmla="*/ 872200 w 1091621"/>
                <a:gd name="connsiteY3" fmla="*/ 693919 h 1089230"/>
                <a:gd name="connsiteX4" fmla="*/ 773461 w 1091621"/>
                <a:gd name="connsiteY4" fmla="*/ 655520 h 1089230"/>
                <a:gd name="connsiteX5" fmla="*/ 759747 w 1091621"/>
                <a:gd name="connsiteY5" fmla="*/ 611636 h 1089230"/>
                <a:gd name="connsiteX6" fmla="*/ 759747 w 1091621"/>
                <a:gd name="connsiteY6" fmla="*/ 562266 h 1089230"/>
                <a:gd name="connsiteX7" fmla="*/ 831058 w 1091621"/>
                <a:gd name="connsiteY7" fmla="*/ 562266 h 1089230"/>
                <a:gd name="connsiteX8" fmla="*/ 948998 w 1091621"/>
                <a:gd name="connsiteY8" fmla="*/ 482726 h 1089230"/>
                <a:gd name="connsiteX9" fmla="*/ 995624 w 1091621"/>
                <a:gd name="connsiteY9" fmla="*/ 370273 h 1089230"/>
                <a:gd name="connsiteX10" fmla="*/ 995624 w 1091621"/>
                <a:gd name="connsiteY10" fmla="*/ 356559 h 1089230"/>
                <a:gd name="connsiteX11" fmla="*/ 995624 w 1091621"/>
                <a:gd name="connsiteY11" fmla="*/ 356559 h 1089230"/>
                <a:gd name="connsiteX12" fmla="*/ 979168 w 1091621"/>
                <a:gd name="connsiteY12" fmla="*/ 345588 h 1089230"/>
                <a:gd name="connsiteX13" fmla="*/ 883171 w 1091621"/>
                <a:gd name="connsiteY13" fmla="*/ 345588 h 1089230"/>
                <a:gd name="connsiteX14" fmla="*/ 770718 w 1091621"/>
                <a:gd name="connsiteY14" fmla="*/ 416900 h 1089230"/>
                <a:gd name="connsiteX15" fmla="*/ 762489 w 1091621"/>
                <a:gd name="connsiteY15" fmla="*/ 433357 h 1089230"/>
                <a:gd name="connsiteX16" fmla="*/ 762489 w 1091621"/>
                <a:gd name="connsiteY16" fmla="*/ 293475 h 1089230"/>
                <a:gd name="connsiteX17" fmla="*/ 943512 w 1091621"/>
                <a:gd name="connsiteY17" fmla="*/ 293475 h 1089230"/>
                <a:gd name="connsiteX18" fmla="*/ 962712 w 1091621"/>
                <a:gd name="connsiteY18" fmla="*/ 274276 h 1089230"/>
                <a:gd name="connsiteX19" fmla="*/ 962712 w 1091621"/>
                <a:gd name="connsiteY19" fmla="*/ 19199 h 1089230"/>
                <a:gd name="connsiteX20" fmla="*/ 943512 w 1091621"/>
                <a:gd name="connsiteY20" fmla="*/ 0 h 1089230"/>
                <a:gd name="connsiteX21" fmla="*/ 471756 w 1091621"/>
                <a:gd name="connsiteY21" fmla="*/ 0 h 1089230"/>
                <a:gd name="connsiteX22" fmla="*/ 452557 w 1091621"/>
                <a:gd name="connsiteY22" fmla="*/ 19199 h 1089230"/>
                <a:gd name="connsiteX23" fmla="*/ 452557 w 1091621"/>
                <a:gd name="connsiteY23" fmla="*/ 274276 h 1089230"/>
                <a:gd name="connsiteX24" fmla="*/ 471756 w 1091621"/>
                <a:gd name="connsiteY24" fmla="*/ 293475 h 1089230"/>
                <a:gd name="connsiteX25" fmla="*/ 652778 w 1091621"/>
                <a:gd name="connsiteY25" fmla="*/ 293475 h 1089230"/>
                <a:gd name="connsiteX26" fmla="*/ 652778 w 1091621"/>
                <a:gd name="connsiteY26" fmla="*/ 433357 h 1089230"/>
                <a:gd name="connsiteX27" fmla="*/ 644550 w 1091621"/>
                <a:gd name="connsiteY27" fmla="*/ 416900 h 1089230"/>
                <a:gd name="connsiteX28" fmla="*/ 532097 w 1091621"/>
                <a:gd name="connsiteY28" fmla="*/ 345588 h 1089230"/>
                <a:gd name="connsiteX29" fmla="*/ 436100 w 1091621"/>
                <a:gd name="connsiteY29" fmla="*/ 345588 h 1089230"/>
                <a:gd name="connsiteX30" fmla="*/ 419643 w 1091621"/>
                <a:gd name="connsiteY30" fmla="*/ 356559 h 1089230"/>
                <a:gd name="connsiteX31" fmla="*/ 419643 w 1091621"/>
                <a:gd name="connsiteY31" fmla="*/ 356559 h 1089230"/>
                <a:gd name="connsiteX32" fmla="*/ 419643 w 1091621"/>
                <a:gd name="connsiteY32" fmla="*/ 370273 h 1089230"/>
                <a:gd name="connsiteX33" fmla="*/ 466270 w 1091621"/>
                <a:gd name="connsiteY33" fmla="*/ 482726 h 1089230"/>
                <a:gd name="connsiteX34" fmla="*/ 584209 w 1091621"/>
                <a:gd name="connsiteY34" fmla="*/ 562266 h 1089230"/>
                <a:gd name="connsiteX35" fmla="*/ 655521 w 1091621"/>
                <a:gd name="connsiteY35" fmla="*/ 562266 h 1089230"/>
                <a:gd name="connsiteX36" fmla="*/ 655521 w 1091621"/>
                <a:gd name="connsiteY36" fmla="*/ 614379 h 1089230"/>
                <a:gd name="connsiteX37" fmla="*/ 641807 w 1091621"/>
                <a:gd name="connsiteY37" fmla="*/ 652778 h 1089230"/>
                <a:gd name="connsiteX38" fmla="*/ 518383 w 1091621"/>
                <a:gd name="connsiteY38" fmla="*/ 696662 h 1089230"/>
                <a:gd name="connsiteX39" fmla="*/ 479984 w 1091621"/>
                <a:gd name="connsiteY39" fmla="*/ 718604 h 1089230"/>
                <a:gd name="connsiteX40" fmla="*/ 422386 w 1091621"/>
                <a:gd name="connsiteY40" fmla="*/ 743289 h 1089230"/>
                <a:gd name="connsiteX41" fmla="*/ 364788 w 1091621"/>
                <a:gd name="connsiteY41" fmla="*/ 817343 h 1089230"/>
                <a:gd name="connsiteX42" fmla="*/ 345589 w 1091621"/>
                <a:gd name="connsiteY42" fmla="*/ 817343 h 1089230"/>
                <a:gd name="connsiteX43" fmla="*/ 345589 w 1091621"/>
                <a:gd name="connsiteY43" fmla="*/ 798144 h 1089230"/>
                <a:gd name="connsiteX44" fmla="*/ 326389 w 1091621"/>
                <a:gd name="connsiteY44" fmla="*/ 778945 h 1089230"/>
                <a:gd name="connsiteX45" fmla="*/ 19200 w 1091621"/>
                <a:gd name="connsiteY45" fmla="*/ 778945 h 1089230"/>
                <a:gd name="connsiteX46" fmla="*/ 0 w 1091621"/>
                <a:gd name="connsiteY46" fmla="*/ 798144 h 1089230"/>
                <a:gd name="connsiteX47" fmla="*/ 0 w 1091621"/>
                <a:gd name="connsiteY47" fmla="*/ 1069677 h 1089230"/>
                <a:gd name="connsiteX48" fmla="*/ 19200 w 1091621"/>
                <a:gd name="connsiteY48" fmla="*/ 1088877 h 1089230"/>
                <a:gd name="connsiteX49" fmla="*/ 326389 w 1091621"/>
                <a:gd name="connsiteY49" fmla="*/ 1088877 h 1089230"/>
                <a:gd name="connsiteX50" fmla="*/ 345589 w 1091621"/>
                <a:gd name="connsiteY50" fmla="*/ 1069677 h 1089230"/>
                <a:gd name="connsiteX51" fmla="*/ 345589 w 1091621"/>
                <a:gd name="connsiteY51" fmla="*/ 1053221 h 1089230"/>
                <a:gd name="connsiteX52" fmla="*/ 386730 w 1091621"/>
                <a:gd name="connsiteY52" fmla="*/ 1064192 h 1089230"/>
                <a:gd name="connsiteX53" fmla="*/ 789917 w 1091621"/>
                <a:gd name="connsiteY53" fmla="*/ 1066935 h 1089230"/>
                <a:gd name="connsiteX54" fmla="*/ 932541 w 1091621"/>
                <a:gd name="connsiteY54" fmla="*/ 1034021 h 1089230"/>
                <a:gd name="connsiteX55" fmla="*/ 938027 w 1091621"/>
                <a:gd name="connsiteY55" fmla="*/ 1031279 h 1089230"/>
                <a:gd name="connsiteX56" fmla="*/ 1064193 w 1091621"/>
                <a:gd name="connsiteY56" fmla="*/ 938025 h 1089230"/>
                <a:gd name="connsiteX57" fmla="*/ 1091621 w 1091621"/>
                <a:gd name="connsiteY57" fmla="*/ 885912 h 1089230"/>
                <a:gd name="connsiteX58" fmla="*/ 1091621 w 1091621"/>
                <a:gd name="connsiteY58" fmla="*/ 885912 h 1089230"/>
                <a:gd name="connsiteX59" fmla="*/ 1047737 w 1091621"/>
                <a:gd name="connsiteY59" fmla="*/ 822829 h 1089230"/>
                <a:gd name="connsiteX60" fmla="*/ 1047737 w 1091621"/>
                <a:gd name="connsiteY60" fmla="*/ 822829 h 1089230"/>
                <a:gd name="connsiteX61" fmla="*/ 798145 w 1091621"/>
                <a:gd name="connsiteY61" fmla="*/ 430614 h 1089230"/>
                <a:gd name="connsiteX62" fmla="*/ 880429 w 1091621"/>
                <a:gd name="connsiteY62" fmla="*/ 381244 h 1089230"/>
                <a:gd name="connsiteX63" fmla="*/ 948998 w 1091621"/>
                <a:gd name="connsiteY63" fmla="*/ 381244 h 1089230"/>
                <a:gd name="connsiteX64" fmla="*/ 913341 w 1091621"/>
                <a:gd name="connsiteY64" fmla="*/ 469012 h 1089230"/>
                <a:gd name="connsiteX65" fmla="*/ 828316 w 1091621"/>
                <a:gd name="connsiteY65" fmla="*/ 526610 h 1089230"/>
                <a:gd name="connsiteX66" fmla="*/ 781689 w 1091621"/>
                <a:gd name="connsiteY66" fmla="*/ 526610 h 1089230"/>
                <a:gd name="connsiteX67" fmla="*/ 896885 w 1091621"/>
                <a:gd name="connsiteY67" fmla="*/ 427871 h 1089230"/>
                <a:gd name="connsiteX68" fmla="*/ 866715 w 1091621"/>
                <a:gd name="connsiteY68" fmla="*/ 405929 h 1089230"/>
                <a:gd name="connsiteX69" fmla="*/ 762489 w 1091621"/>
                <a:gd name="connsiteY69" fmla="*/ 493697 h 1089230"/>
                <a:gd name="connsiteX70" fmla="*/ 798145 w 1091621"/>
                <a:gd name="connsiteY70" fmla="*/ 430614 h 1089230"/>
                <a:gd name="connsiteX71" fmla="*/ 504669 w 1091621"/>
                <a:gd name="connsiteY71" fmla="*/ 181022 h 1089230"/>
                <a:gd name="connsiteX72" fmla="*/ 485470 w 1091621"/>
                <a:gd name="connsiteY72" fmla="*/ 181022 h 1089230"/>
                <a:gd name="connsiteX73" fmla="*/ 485470 w 1091621"/>
                <a:gd name="connsiteY73" fmla="*/ 109710 h 1089230"/>
                <a:gd name="connsiteX74" fmla="*/ 504669 w 1091621"/>
                <a:gd name="connsiteY74" fmla="*/ 109710 h 1089230"/>
                <a:gd name="connsiteX75" fmla="*/ 559524 w 1091621"/>
                <a:gd name="connsiteY75" fmla="*/ 54855 h 1089230"/>
                <a:gd name="connsiteX76" fmla="*/ 559524 w 1091621"/>
                <a:gd name="connsiteY76" fmla="*/ 35656 h 1089230"/>
                <a:gd name="connsiteX77" fmla="*/ 850258 w 1091621"/>
                <a:gd name="connsiteY77" fmla="*/ 35656 h 1089230"/>
                <a:gd name="connsiteX78" fmla="*/ 850258 w 1091621"/>
                <a:gd name="connsiteY78" fmla="*/ 54855 h 1089230"/>
                <a:gd name="connsiteX79" fmla="*/ 905113 w 1091621"/>
                <a:gd name="connsiteY79" fmla="*/ 109710 h 1089230"/>
                <a:gd name="connsiteX80" fmla="*/ 924313 w 1091621"/>
                <a:gd name="connsiteY80" fmla="*/ 109710 h 1089230"/>
                <a:gd name="connsiteX81" fmla="*/ 924313 w 1091621"/>
                <a:gd name="connsiteY81" fmla="*/ 181022 h 1089230"/>
                <a:gd name="connsiteX82" fmla="*/ 905113 w 1091621"/>
                <a:gd name="connsiteY82" fmla="*/ 181022 h 1089230"/>
                <a:gd name="connsiteX83" fmla="*/ 850258 w 1091621"/>
                <a:gd name="connsiteY83" fmla="*/ 235878 h 1089230"/>
                <a:gd name="connsiteX84" fmla="*/ 850258 w 1091621"/>
                <a:gd name="connsiteY84" fmla="*/ 255077 h 1089230"/>
                <a:gd name="connsiteX85" fmla="*/ 559524 w 1091621"/>
                <a:gd name="connsiteY85" fmla="*/ 255077 h 1089230"/>
                <a:gd name="connsiteX86" fmla="*/ 559524 w 1091621"/>
                <a:gd name="connsiteY86" fmla="*/ 235878 h 1089230"/>
                <a:gd name="connsiteX87" fmla="*/ 504669 w 1091621"/>
                <a:gd name="connsiteY87" fmla="*/ 181022 h 1089230"/>
                <a:gd name="connsiteX88" fmla="*/ 504669 w 1091621"/>
                <a:gd name="connsiteY88" fmla="*/ 181022 h 1089230"/>
                <a:gd name="connsiteX89" fmla="*/ 885914 w 1091621"/>
                <a:gd name="connsiteY89" fmla="*/ 255077 h 1089230"/>
                <a:gd name="connsiteX90" fmla="*/ 885914 w 1091621"/>
                <a:gd name="connsiteY90" fmla="*/ 235878 h 1089230"/>
                <a:gd name="connsiteX91" fmla="*/ 905113 w 1091621"/>
                <a:gd name="connsiteY91" fmla="*/ 216678 h 1089230"/>
                <a:gd name="connsiteX92" fmla="*/ 924313 w 1091621"/>
                <a:gd name="connsiteY92" fmla="*/ 216678 h 1089230"/>
                <a:gd name="connsiteX93" fmla="*/ 924313 w 1091621"/>
                <a:gd name="connsiteY93" fmla="*/ 252334 h 1089230"/>
                <a:gd name="connsiteX94" fmla="*/ 885914 w 1091621"/>
                <a:gd name="connsiteY94" fmla="*/ 252334 h 1089230"/>
                <a:gd name="connsiteX95" fmla="*/ 921570 w 1091621"/>
                <a:gd name="connsiteY95" fmla="*/ 74054 h 1089230"/>
                <a:gd name="connsiteX96" fmla="*/ 902370 w 1091621"/>
                <a:gd name="connsiteY96" fmla="*/ 74054 h 1089230"/>
                <a:gd name="connsiteX97" fmla="*/ 883171 w 1091621"/>
                <a:gd name="connsiteY97" fmla="*/ 54855 h 1089230"/>
                <a:gd name="connsiteX98" fmla="*/ 883171 w 1091621"/>
                <a:gd name="connsiteY98" fmla="*/ 35656 h 1089230"/>
                <a:gd name="connsiteX99" fmla="*/ 918827 w 1091621"/>
                <a:gd name="connsiteY99" fmla="*/ 35656 h 1089230"/>
                <a:gd name="connsiteX100" fmla="*/ 918827 w 1091621"/>
                <a:gd name="connsiteY100" fmla="*/ 74054 h 1089230"/>
                <a:gd name="connsiteX101" fmla="*/ 521126 w 1091621"/>
                <a:gd name="connsiteY101" fmla="*/ 35656 h 1089230"/>
                <a:gd name="connsiteX102" fmla="*/ 521126 w 1091621"/>
                <a:gd name="connsiteY102" fmla="*/ 54855 h 1089230"/>
                <a:gd name="connsiteX103" fmla="*/ 501926 w 1091621"/>
                <a:gd name="connsiteY103" fmla="*/ 74054 h 1089230"/>
                <a:gd name="connsiteX104" fmla="*/ 482727 w 1091621"/>
                <a:gd name="connsiteY104" fmla="*/ 74054 h 1089230"/>
                <a:gd name="connsiteX105" fmla="*/ 482727 w 1091621"/>
                <a:gd name="connsiteY105" fmla="*/ 38399 h 1089230"/>
                <a:gd name="connsiteX106" fmla="*/ 521126 w 1091621"/>
                <a:gd name="connsiteY106" fmla="*/ 38399 h 1089230"/>
                <a:gd name="connsiteX107" fmla="*/ 485470 w 1091621"/>
                <a:gd name="connsiteY107" fmla="*/ 219421 h 1089230"/>
                <a:gd name="connsiteX108" fmla="*/ 504669 w 1091621"/>
                <a:gd name="connsiteY108" fmla="*/ 219421 h 1089230"/>
                <a:gd name="connsiteX109" fmla="*/ 523869 w 1091621"/>
                <a:gd name="connsiteY109" fmla="*/ 238620 h 1089230"/>
                <a:gd name="connsiteX110" fmla="*/ 523869 w 1091621"/>
                <a:gd name="connsiteY110" fmla="*/ 257820 h 1089230"/>
                <a:gd name="connsiteX111" fmla="*/ 488212 w 1091621"/>
                <a:gd name="connsiteY111" fmla="*/ 257820 h 1089230"/>
                <a:gd name="connsiteX112" fmla="*/ 488212 w 1091621"/>
                <a:gd name="connsiteY112" fmla="*/ 219421 h 1089230"/>
                <a:gd name="connsiteX113" fmla="*/ 721348 w 1091621"/>
                <a:gd name="connsiteY113" fmla="*/ 290733 h 1089230"/>
                <a:gd name="connsiteX114" fmla="*/ 721348 w 1091621"/>
                <a:gd name="connsiteY114" fmla="*/ 617122 h 1089230"/>
                <a:gd name="connsiteX115" fmla="*/ 721348 w 1091621"/>
                <a:gd name="connsiteY115" fmla="*/ 622607 h 1089230"/>
                <a:gd name="connsiteX116" fmla="*/ 732319 w 1091621"/>
                <a:gd name="connsiteY116" fmla="*/ 652778 h 1089230"/>
                <a:gd name="connsiteX117" fmla="*/ 713120 w 1091621"/>
                <a:gd name="connsiteY117" fmla="*/ 652778 h 1089230"/>
                <a:gd name="connsiteX118" fmla="*/ 671978 w 1091621"/>
                <a:gd name="connsiteY118" fmla="*/ 652778 h 1089230"/>
                <a:gd name="connsiteX119" fmla="*/ 682949 w 1091621"/>
                <a:gd name="connsiteY119" fmla="*/ 622607 h 1089230"/>
                <a:gd name="connsiteX120" fmla="*/ 682949 w 1091621"/>
                <a:gd name="connsiteY120" fmla="*/ 617122 h 1089230"/>
                <a:gd name="connsiteX121" fmla="*/ 682949 w 1091621"/>
                <a:gd name="connsiteY121" fmla="*/ 290733 h 1089230"/>
                <a:gd name="connsiteX122" fmla="*/ 721348 w 1091621"/>
                <a:gd name="connsiteY122" fmla="*/ 290733 h 1089230"/>
                <a:gd name="connsiteX123" fmla="*/ 493698 w 1091621"/>
                <a:gd name="connsiteY123" fmla="*/ 469012 h 1089230"/>
                <a:gd name="connsiteX124" fmla="*/ 458042 w 1091621"/>
                <a:gd name="connsiteY124" fmla="*/ 381244 h 1089230"/>
                <a:gd name="connsiteX125" fmla="*/ 526612 w 1091621"/>
                <a:gd name="connsiteY125" fmla="*/ 381244 h 1089230"/>
                <a:gd name="connsiteX126" fmla="*/ 608895 w 1091621"/>
                <a:gd name="connsiteY126" fmla="*/ 430614 h 1089230"/>
                <a:gd name="connsiteX127" fmla="*/ 639064 w 1091621"/>
                <a:gd name="connsiteY127" fmla="*/ 493697 h 1089230"/>
                <a:gd name="connsiteX128" fmla="*/ 534840 w 1091621"/>
                <a:gd name="connsiteY128" fmla="*/ 405929 h 1089230"/>
                <a:gd name="connsiteX129" fmla="*/ 504669 w 1091621"/>
                <a:gd name="connsiteY129" fmla="*/ 427871 h 1089230"/>
                <a:gd name="connsiteX130" fmla="*/ 619866 w 1091621"/>
                <a:gd name="connsiteY130" fmla="*/ 526610 h 1089230"/>
                <a:gd name="connsiteX131" fmla="*/ 573238 w 1091621"/>
                <a:gd name="connsiteY131" fmla="*/ 526610 h 1089230"/>
                <a:gd name="connsiteX132" fmla="*/ 493698 w 1091621"/>
                <a:gd name="connsiteY132" fmla="*/ 469012 h 1089230"/>
                <a:gd name="connsiteX133" fmla="*/ 493698 w 1091621"/>
                <a:gd name="connsiteY133" fmla="*/ 469012 h 1089230"/>
                <a:gd name="connsiteX134" fmla="*/ 433357 w 1091621"/>
                <a:gd name="connsiteY134" fmla="*/ 776202 h 1089230"/>
                <a:gd name="connsiteX135" fmla="*/ 490955 w 1091621"/>
                <a:gd name="connsiteY135" fmla="*/ 751517 h 1089230"/>
                <a:gd name="connsiteX136" fmla="*/ 534840 w 1091621"/>
                <a:gd name="connsiteY136" fmla="*/ 726832 h 1089230"/>
                <a:gd name="connsiteX137" fmla="*/ 644550 w 1091621"/>
                <a:gd name="connsiteY137" fmla="*/ 691176 h 1089230"/>
                <a:gd name="connsiteX138" fmla="*/ 715862 w 1091621"/>
                <a:gd name="connsiteY138" fmla="*/ 691176 h 1089230"/>
                <a:gd name="connsiteX139" fmla="*/ 855744 w 1091621"/>
                <a:gd name="connsiteY139" fmla="*/ 729575 h 1089230"/>
                <a:gd name="connsiteX140" fmla="*/ 905113 w 1091621"/>
                <a:gd name="connsiteY140" fmla="*/ 754260 h 1089230"/>
                <a:gd name="connsiteX141" fmla="*/ 973682 w 1091621"/>
                <a:gd name="connsiteY141" fmla="*/ 781687 h 1089230"/>
                <a:gd name="connsiteX142" fmla="*/ 1009338 w 1091621"/>
                <a:gd name="connsiteY142" fmla="*/ 820086 h 1089230"/>
                <a:gd name="connsiteX143" fmla="*/ 962712 w 1091621"/>
                <a:gd name="connsiteY143" fmla="*/ 833800 h 1089230"/>
                <a:gd name="connsiteX144" fmla="*/ 863972 w 1091621"/>
                <a:gd name="connsiteY144" fmla="*/ 891398 h 1089230"/>
                <a:gd name="connsiteX145" fmla="*/ 855744 w 1091621"/>
                <a:gd name="connsiteY145" fmla="*/ 894140 h 1089230"/>
                <a:gd name="connsiteX146" fmla="*/ 817344 w 1091621"/>
                <a:gd name="connsiteY146" fmla="*/ 894140 h 1089230"/>
                <a:gd name="connsiteX147" fmla="*/ 817344 w 1091621"/>
                <a:gd name="connsiteY147" fmla="*/ 822829 h 1089230"/>
                <a:gd name="connsiteX148" fmla="*/ 754261 w 1091621"/>
                <a:gd name="connsiteY148" fmla="*/ 787173 h 1089230"/>
                <a:gd name="connsiteX149" fmla="*/ 523869 w 1091621"/>
                <a:gd name="connsiteY149" fmla="*/ 787173 h 1089230"/>
                <a:gd name="connsiteX150" fmla="*/ 438843 w 1091621"/>
                <a:gd name="connsiteY150" fmla="*/ 806372 h 1089230"/>
                <a:gd name="connsiteX151" fmla="*/ 405929 w 1091621"/>
                <a:gd name="connsiteY151" fmla="*/ 822829 h 1089230"/>
                <a:gd name="connsiteX152" fmla="*/ 394958 w 1091621"/>
                <a:gd name="connsiteY152" fmla="*/ 822829 h 1089230"/>
                <a:gd name="connsiteX153" fmla="*/ 433357 w 1091621"/>
                <a:gd name="connsiteY153" fmla="*/ 776202 h 1089230"/>
                <a:gd name="connsiteX154" fmla="*/ 433357 w 1091621"/>
                <a:gd name="connsiteY154" fmla="*/ 776202 h 1089230"/>
                <a:gd name="connsiteX155" fmla="*/ 32914 w 1091621"/>
                <a:gd name="connsiteY155" fmla="*/ 817343 h 1089230"/>
                <a:gd name="connsiteX156" fmla="*/ 213936 w 1091621"/>
                <a:gd name="connsiteY156" fmla="*/ 817343 h 1089230"/>
                <a:gd name="connsiteX157" fmla="*/ 213936 w 1091621"/>
                <a:gd name="connsiteY157" fmla="*/ 1053221 h 1089230"/>
                <a:gd name="connsiteX158" fmla="*/ 32914 w 1091621"/>
                <a:gd name="connsiteY158" fmla="*/ 1053221 h 1089230"/>
                <a:gd name="connsiteX159" fmla="*/ 32914 w 1091621"/>
                <a:gd name="connsiteY159" fmla="*/ 817343 h 1089230"/>
                <a:gd name="connsiteX160" fmla="*/ 304447 w 1091621"/>
                <a:gd name="connsiteY160" fmla="*/ 1053221 h 1089230"/>
                <a:gd name="connsiteX161" fmla="*/ 249592 w 1091621"/>
                <a:gd name="connsiteY161" fmla="*/ 1053221 h 1089230"/>
                <a:gd name="connsiteX162" fmla="*/ 249592 w 1091621"/>
                <a:gd name="connsiteY162" fmla="*/ 817343 h 1089230"/>
                <a:gd name="connsiteX163" fmla="*/ 304447 w 1091621"/>
                <a:gd name="connsiteY163" fmla="*/ 817343 h 1089230"/>
                <a:gd name="connsiteX164" fmla="*/ 304447 w 1091621"/>
                <a:gd name="connsiteY164" fmla="*/ 1053221 h 1089230"/>
                <a:gd name="connsiteX165" fmla="*/ 1047737 w 1091621"/>
                <a:gd name="connsiteY165" fmla="*/ 883169 h 1089230"/>
                <a:gd name="connsiteX166" fmla="*/ 1036766 w 1091621"/>
                <a:gd name="connsiteY166" fmla="*/ 907854 h 1089230"/>
                <a:gd name="connsiteX167" fmla="*/ 913341 w 1091621"/>
                <a:gd name="connsiteY167" fmla="*/ 1001108 h 1089230"/>
                <a:gd name="connsiteX168" fmla="*/ 773461 w 1091621"/>
                <a:gd name="connsiteY168" fmla="*/ 1034021 h 1089230"/>
                <a:gd name="connsiteX169" fmla="*/ 389473 w 1091621"/>
                <a:gd name="connsiteY169" fmla="*/ 1031279 h 1089230"/>
                <a:gd name="connsiteX170" fmla="*/ 345589 w 1091621"/>
                <a:gd name="connsiteY170" fmla="*/ 1020307 h 1089230"/>
                <a:gd name="connsiteX171" fmla="*/ 340103 w 1091621"/>
                <a:gd name="connsiteY171" fmla="*/ 1020307 h 1089230"/>
                <a:gd name="connsiteX172" fmla="*/ 340103 w 1091621"/>
                <a:gd name="connsiteY172" fmla="*/ 855742 h 1089230"/>
                <a:gd name="connsiteX173" fmla="*/ 411415 w 1091621"/>
                <a:gd name="connsiteY173" fmla="*/ 855742 h 1089230"/>
                <a:gd name="connsiteX174" fmla="*/ 419643 w 1091621"/>
                <a:gd name="connsiteY174" fmla="*/ 852999 h 1089230"/>
                <a:gd name="connsiteX175" fmla="*/ 455300 w 1091621"/>
                <a:gd name="connsiteY175" fmla="*/ 833800 h 1089230"/>
                <a:gd name="connsiteX176" fmla="*/ 523869 w 1091621"/>
                <a:gd name="connsiteY176" fmla="*/ 817343 h 1089230"/>
                <a:gd name="connsiteX177" fmla="*/ 754261 w 1091621"/>
                <a:gd name="connsiteY177" fmla="*/ 817343 h 1089230"/>
                <a:gd name="connsiteX178" fmla="*/ 778946 w 1091621"/>
                <a:gd name="connsiteY178" fmla="*/ 828314 h 1089230"/>
                <a:gd name="connsiteX179" fmla="*/ 789917 w 1091621"/>
                <a:gd name="connsiteY179" fmla="*/ 852999 h 1089230"/>
                <a:gd name="connsiteX180" fmla="*/ 778946 w 1091621"/>
                <a:gd name="connsiteY180" fmla="*/ 877684 h 1089230"/>
                <a:gd name="connsiteX181" fmla="*/ 754261 w 1091621"/>
                <a:gd name="connsiteY181" fmla="*/ 888655 h 1089230"/>
                <a:gd name="connsiteX182" fmla="*/ 630837 w 1091621"/>
                <a:gd name="connsiteY182" fmla="*/ 888655 h 1089230"/>
                <a:gd name="connsiteX183" fmla="*/ 630837 w 1091621"/>
                <a:gd name="connsiteY183" fmla="*/ 924311 h 1089230"/>
                <a:gd name="connsiteX184" fmla="*/ 858486 w 1091621"/>
                <a:gd name="connsiteY184" fmla="*/ 924311 h 1089230"/>
                <a:gd name="connsiteX185" fmla="*/ 858486 w 1091621"/>
                <a:gd name="connsiteY185" fmla="*/ 924311 h 1089230"/>
                <a:gd name="connsiteX186" fmla="*/ 883171 w 1091621"/>
                <a:gd name="connsiteY186" fmla="*/ 918825 h 1089230"/>
                <a:gd name="connsiteX187" fmla="*/ 883171 w 1091621"/>
                <a:gd name="connsiteY187" fmla="*/ 918825 h 1089230"/>
                <a:gd name="connsiteX188" fmla="*/ 981910 w 1091621"/>
                <a:gd name="connsiteY188" fmla="*/ 861227 h 1089230"/>
                <a:gd name="connsiteX189" fmla="*/ 1017567 w 1091621"/>
                <a:gd name="connsiteY189" fmla="*/ 850256 h 1089230"/>
                <a:gd name="connsiteX190" fmla="*/ 1017567 w 1091621"/>
                <a:gd name="connsiteY190" fmla="*/ 850256 h 1089230"/>
                <a:gd name="connsiteX191" fmla="*/ 1047737 w 1091621"/>
                <a:gd name="connsiteY191" fmla="*/ 883169 h 1089230"/>
                <a:gd name="connsiteX192" fmla="*/ 1047737 w 1091621"/>
                <a:gd name="connsiteY192" fmla="*/ 883169 h 10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091621" h="1089230">
                  <a:moveTo>
                    <a:pt x="1047737" y="822829"/>
                  </a:moveTo>
                  <a:cubicBezTo>
                    <a:pt x="1042252" y="787173"/>
                    <a:pt x="1020310" y="757002"/>
                    <a:pt x="984653" y="743289"/>
                  </a:cubicBezTo>
                  <a:lnTo>
                    <a:pt x="916084" y="715861"/>
                  </a:lnTo>
                  <a:cubicBezTo>
                    <a:pt x="899627" y="710375"/>
                    <a:pt x="885914" y="702147"/>
                    <a:pt x="872200" y="693919"/>
                  </a:cubicBezTo>
                  <a:cubicBezTo>
                    <a:pt x="842030" y="674719"/>
                    <a:pt x="809116" y="663748"/>
                    <a:pt x="773461" y="655520"/>
                  </a:cubicBezTo>
                  <a:lnTo>
                    <a:pt x="759747" y="611636"/>
                  </a:lnTo>
                  <a:lnTo>
                    <a:pt x="759747" y="562266"/>
                  </a:lnTo>
                  <a:lnTo>
                    <a:pt x="831058" y="562266"/>
                  </a:lnTo>
                  <a:cubicBezTo>
                    <a:pt x="883171" y="562266"/>
                    <a:pt x="929798" y="532096"/>
                    <a:pt x="948998" y="482726"/>
                  </a:cubicBezTo>
                  <a:lnTo>
                    <a:pt x="995624" y="370273"/>
                  </a:lnTo>
                  <a:cubicBezTo>
                    <a:pt x="998367" y="364787"/>
                    <a:pt x="998367" y="362045"/>
                    <a:pt x="995624" y="356559"/>
                  </a:cubicBezTo>
                  <a:lnTo>
                    <a:pt x="995624" y="356559"/>
                  </a:lnTo>
                  <a:cubicBezTo>
                    <a:pt x="992882" y="351074"/>
                    <a:pt x="987396" y="345588"/>
                    <a:pt x="979168" y="345588"/>
                  </a:cubicBezTo>
                  <a:lnTo>
                    <a:pt x="883171" y="345588"/>
                  </a:lnTo>
                  <a:cubicBezTo>
                    <a:pt x="833801" y="345588"/>
                    <a:pt x="789917" y="373016"/>
                    <a:pt x="770718" y="416900"/>
                  </a:cubicBezTo>
                  <a:lnTo>
                    <a:pt x="762489" y="433357"/>
                  </a:lnTo>
                  <a:lnTo>
                    <a:pt x="762489" y="293475"/>
                  </a:lnTo>
                  <a:lnTo>
                    <a:pt x="943512" y="293475"/>
                  </a:lnTo>
                  <a:cubicBezTo>
                    <a:pt x="954483" y="293475"/>
                    <a:pt x="962712" y="285247"/>
                    <a:pt x="962712" y="274276"/>
                  </a:cubicBezTo>
                  <a:lnTo>
                    <a:pt x="962712" y="19199"/>
                  </a:lnTo>
                  <a:cubicBezTo>
                    <a:pt x="962712" y="8228"/>
                    <a:pt x="954483" y="0"/>
                    <a:pt x="943512" y="0"/>
                  </a:cubicBezTo>
                  <a:lnTo>
                    <a:pt x="471756" y="0"/>
                  </a:lnTo>
                  <a:cubicBezTo>
                    <a:pt x="460785" y="0"/>
                    <a:pt x="452557" y="8228"/>
                    <a:pt x="452557" y="19199"/>
                  </a:cubicBezTo>
                  <a:lnTo>
                    <a:pt x="452557" y="274276"/>
                  </a:lnTo>
                  <a:cubicBezTo>
                    <a:pt x="452557" y="285247"/>
                    <a:pt x="460785" y="293475"/>
                    <a:pt x="471756" y="293475"/>
                  </a:cubicBezTo>
                  <a:lnTo>
                    <a:pt x="652778" y="293475"/>
                  </a:lnTo>
                  <a:lnTo>
                    <a:pt x="652778" y="433357"/>
                  </a:lnTo>
                  <a:lnTo>
                    <a:pt x="644550" y="416900"/>
                  </a:lnTo>
                  <a:cubicBezTo>
                    <a:pt x="622609" y="373016"/>
                    <a:pt x="578724" y="345588"/>
                    <a:pt x="532097" y="345588"/>
                  </a:cubicBezTo>
                  <a:lnTo>
                    <a:pt x="436100" y="345588"/>
                  </a:lnTo>
                  <a:cubicBezTo>
                    <a:pt x="427872" y="345588"/>
                    <a:pt x="422386" y="351074"/>
                    <a:pt x="419643" y="356559"/>
                  </a:cubicBezTo>
                  <a:lnTo>
                    <a:pt x="419643" y="356559"/>
                  </a:lnTo>
                  <a:cubicBezTo>
                    <a:pt x="416901" y="362045"/>
                    <a:pt x="416901" y="364787"/>
                    <a:pt x="419643" y="370273"/>
                  </a:cubicBezTo>
                  <a:lnTo>
                    <a:pt x="466270" y="482726"/>
                  </a:lnTo>
                  <a:cubicBezTo>
                    <a:pt x="485470" y="532096"/>
                    <a:pt x="532097" y="562266"/>
                    <a:pt x="584209" y="562266"/>
                  </a:cubicBezTo>
                  <a:lnTo>
                    <a:pt x="655521" y="562266"/>
                  </a:lnTo>
                  <a:lnTo>
                    <a:pt x="655521" y="614379"/>
                  </a:lnTo>
                  <a:lnTo>
                    <a:pt x="641807" y="652778"/>
                  </a:lnTo>
                  <a:cubicBezTo>
                    <a:pt x="597923" y="655520"/>
                    <a:pt x="554039" y="669234"/>
                    <a:pt x="518383" y="696662"/>
                  </a:cubicBezTo>
                  <a:cubicBezTo>
                    <a:pt x="507412" y="704890"/>
                    <a:pt x="493698" y="713118"/>
                    <a:pt x="479984" y="718604"/>
                  </a:cubicBezTo>
                  <a:lnTo>
                    <a:pt x="422386" y="743289"/>
                  </a:lnTo>
                  <a:cubicBezTo>
                    <a:pt x="392215" y="757002"/>
                    <a:pt x="370274" y="784430"/>
                    <a:pt x="364788" y="817343"/>
                  </a:cubicBezTo>
                  <a:lnTo>
                    <a:pt x="345589" y="817343"/>
                  </a:lnTo>
                  <a:lnTo>
                    <a:pt x="345589" y="798144"/>
                  </a:lnTo>
                  <a:cubicBezTo>
                    <a:pt x="345589" y="787173"/>
                    <a:pt x="337360" y="778945"/>
                    <a:pt x="326389" y="778945"/>
                  </a:cubicBezTo>
                  <a:lnTo>
                    <a:pt x="19200" y="778945"/>
                  </a:lnTo>
                  <a:cubicBezTo>
                    <a:pt x="8228" y="778945"/>
                    <a:pt x="0" y="787173"/>
                    <a:pt x="0" y="798144"/>
                  </a:cubicBezTo>
                  <a:lnTo>
                    <a:pt x="0" y="1069677"/>
                  </a:lnTo>
                  <a:cubicBezTo>
                    <a:pt x="0" y="1080648"/>
                    <a:pt x="8228" y="1088877"/>
                    <a:pt x="19200" y="1088877"/>
                  </a:cubicBezTo>
                  <a:lnTo>
                    <a:pt x="326389" y="1088877"/>
                  </a:lnTo>
                  <a:cubicBezTo>
                    <a:pt x="337360" y="1088877"/>
                    <a:pt x="345589" y="1080648"/>
                    <a:pt x="345589" y="1069677"/>
                  </a:cubicBezTo>
                  <a:lnTo>
                    <a:pt x="345589" y="1053221"/>
                  </a:lnTo>
                  <a:lnTo>
                    <a:pt x="386730" y="1064192"/>
                  </a:lnTo>
                  <a:cubicBezTo>
                    <a:pt x="518383" y="1097105"/>
                    <a:pt x="655521" y="1097105"/>
                    <a:pt x="789917" y="1066935"/>
                  </a:cubicBezTo>
                  <a:lnTo>
                    <a:pt x="932541" y="1034021"/>
                  </a:lnTo>
                  <a:cubicBezTo>
                    <a:pt x="935284" y="1034021"/>
                    <a:pt x="938027" y="1031279"/>
                    <a:pt x="938027" y="1031279"/>
                  </a:cubicBezTo>
                  <a:lnTo>
                    <a:pt x="1064193" y="938025"/>
                  </a:lnTo>
                  <a:cubicBezTo>
                    <a:pt x="1080650" y="924311"/>
                    <a:pt x="1091621" y="905112"/>
                    <a:pt x="1091621" y="885912"/>
                  </a:cubicBezTo>
                  <a:lnTo>
                    <a:pt x="1091621" y="885912"/>
                  </a:lnTo>
                  <a:cubicBezTo>
                    <a:pt x="1083393" y="858485"/>
                    <a:pt x="1069679" y="833800"/>
                    <a:pt x="1047737" y="822829"/>
                  </a:cubicBezTo>
                  <a:lnTo>
                    <a:pt x="1047737" y="822829"/>
                  </a:lnTo>
                  <a:close/>
                  <a:moveTo>
                    <a:pt x="798145" y="430614"/>
                  </a:moveTo>
                  <a:cubicBezTo>
                    <a:pt x="814602" y="400443"/>
                    <a:pt x="844772" y="381244"/>
                    <a:pt x="880429" y="381244"/>
                  </a:cubicBezTo>
                  <a:lnTo>
                    <a:pt x="948998" y="381244"/>
                  </a:lnTo>
                  <a:lnTo>
                    <a:pt x="913341" y="469012"/>
                  </a:lnTo>
                  <a:cubicBezTo>
                    <a:pt x="899627" y="504668"/>
                    <a:pt x="866715" y="526610"/>
                    <a:pt x="828316" y="526610"/>
                  </a:cubicBezTo>
                  <a:lnTo>
                    <a:pt x="781689" y="526610"/>
                  </a:lnTo>
                  <a:cubicBezTo>
                    <a:pt x="828316" y="501926"/>
                    <a:pt x="866715" y="469012"/>
                    <a:pt x="896885" y="427871"/>
                  </a:cubicBezTo>
                  <a:lnTo>
                    <a:pt x="866715" y="405929"/>
                  </a:lnTo>
                  <a:cubicBezTo>
                    <a:pt x="839287" y="441585"/>
                    <a:pt x="803631" y="471755"/>
                    <a:pt x="762489" y="493697"/>
                  </a:cubicBezTo>
                  <a:lnTo>
                    <a:pt x="798145" y="430614"/>
                  </a:lnTo>
                  <a:close/>
                  <a:moveTo>
                    <a:pt x="504669" y="181022"/>
                  </a:moveTo>
                  <a:lnTo>
                    <a:pt x="485470" y="181022"/>
                  </a:lnTo>
                  <a:lnTo>
                    <a:pt x="485470" y="109710"/>
                  </a:lnTo>
                  <a:lnTo>
                    <a:pt x="504669" y="109710"/>
                  </a:lnTo>
                  <a:cubicBezTo>
                    <a:pt x="534840" y="109710"/>
                    <a:pt x="559524" y="85026"/>
                    <a:pt x="559524" y="54855"/>
                  </a:cubicBezTo>
                  <a:lnTo>
                    <a:pt x="559524" y="35656"/>
                  </a:lnTo>
                  <a:lnTo>
                    <a:pt x="850258" y="35656"/>
                  </a:lnTo>
                  <a:lnTo>
                    <a:pt x="850258" y="54855"/>
                  </a:lnTo>
                  <a:cubicBezTo>
                    <a:pt x="850258" y="85026"/>
                    <a:pt x="874943" y="109710"/>
                    <a:pt x="905113" y="109710"/>
                  </a:cubicBezTo>
                  <a:lnTo>
                    <a:pt x="924313" y="109710"/>
                  </a:lnTo>
                  <a:lnTo>
                    <a:pt x="924313" y="181022"/>
                  </a:lnTo>
                  <a:lnTo>
                    <a:pt x="905113" y="181022"/>
                  </a:lnTo>
                  <a:cubicBezTo>
                    <a:pt x="874943" y="181022"/>
                    <a:pt x="850258" y="205707"/>
                    <a:pt x="850258" y="235878"/>
                  </a:cubicBezTo>
                  <a:lnTo>
                    <a:pt x="850258" y="255077"/>
                  </a:lnTo>
                  <a:lnTo>
                    <a:pt x="559524" y="255077"/>
                  </a:lnTo>
                  <a:lnTo>
                    <a:pt x="559524" y="235878"/>
                  </a:lnTo>
                  <a:cubicBezTo>
                    <a:pt x="559524" y="205707"/>
                    <a:pt x="534840" y="181022"/>
                    <a:pt x="504669" y="181022"/>
                  </a:cubicBezTo>
                  <a:lnTo>
                    <a:pt x="504669" y="181022"/>
                  </a:lnTo>
                  <a:close/>
                  <a:moveTo>
                    <a:pt x="885914" y="255077"/>
                  </a:moveTo>
                  <a:lnTo>
                    <a:pt x="885914" y="235878"/>
                  </a:lnTo>
                  <a:cubicBezTo>
                    <a:pt x="885914" y="224906"/>
                    <a:pt x="894142" y="216678"/>
                    <a:pt x="905113" y="216678"/>
                  </a:cubicBezTo>
                  <a:lnTo>
                    <a:pt x="924313" y="216678"/>
                  </a:lnTo>
                  <a:lnTo>
                    <a:pt x="924313" y="252334"/>
                  </a:lnTo>
                  <a:lnTo>
                    <a:pt x="885914" y="252334"/>
                  </a:lnTo>
                  <a:close/>
                  <a:moveTo>
                    <a:pt x="921570" y="74054"/>
                  </a:moveTo>
                  <a:lnTo>
                    <a:pt x="902370" y="74054"/>
                  </a:lnTo>
                  <a:cubicBezTo>
                    <a:pt x="891399" y="74054"/>
                    <a:pt x="883171" y="65826"/>
                    <a:pt x="883171" y="54855"/>
                  </a:cubicBezTo>
                  <a:lnTo>
                    <a:pt x="883171" y="35656"/>
                  </a:lnTo>
                  <a:lnTo>
                    <a:pt x="918827" y="35656"/>
                  </a:lnTo>
                  <a:lnTo>
                    <a:pt x="918827" y="74054"/>
                  </a:lnTo>
                  <a:close/>
                  <a:moveTo>
                    <a:pt x="521126" y="35656"/>
                  </a:moveTo>
                  <a:lnTo>
                    <a:pt x="521126" y="54855"/>
                  </a:lnTo>
                  <a:cubicBezTo>
                    <a:pt x="521126" y="65826"/>
                    <a:pt x="512898" y="74054"/>
                    <a:pt x="501926" y="74054"/>
                  </a:cubicBezTo>
                  <a:lnTo>
                    <a:pt x="482727" y="74054"/>
                  </a:lnTo>
                  <a:lnTo>
                    <a:pt x="482727" y="38399"/>
                  </a:lnTo>
                  <a:lnTo>
                    <a:pt x="521126" y="38399"/>
                  </a:lnTo>
                  <a:close/>
                  <a:moveTo>
                    <a:pt x="485470" y="219421"/>
                  </a:moveTo>
                  <a:lnTo>
                    <a:pt x="504669" y="219421"/>
                  </a:lnTo>
                  <a:cubicBezTo>
                    <a:pt x="515640" y="219421"/>
                    <a:pt x="523869" y="227649"/>
                    <a:pt x="523869" y="238620"/>
                  </a:cubicBezTo>
                  <a:lnTo>
                    <a:pt x="523869" y="257820"/>
                  </a:lnTo>
                  <a:lnTo>
                    <a:pt x="488212" y="257820"/>
                  </a:lnTo>
                  <a:lnTo>
                    <a:pt x="488212" y="219421"/>
                  </a:lnTo>
                  <a:close/>
                  <a:moveTo>
                    <a:pt x="721348" y="290733"/>
                  </a:moveTo>
                  <a:lnTo>
                    <a:pt x="721348" y="617122"/>
                  </a:lnTo>
                  <a:cubicBezTo>
                    <a:pt x="721348" y="619864"/>
                    <a:pt x="721348" y="619864"/>
                    <a:pt x="721348" y="622607"/>
                  </a:cubicBezTo>
                  <a:lnTo>
                    <a:pt x="732319" y="652778"/>
                  </a:lnTo>
                  <a:cubicBezTo>
                    <a:pt x="726833" y="652778"/>
                    <a:pt x="721348" y="652778"/>
                    <a:pt x="713120" y="652778"/>
                  </a:cubicBezTo>
                  <a:lnTo>
                    <a:pt x="671978" y="652778"/>
                  </a:lnTo>
                  <a:lnTo>
                    <a:pt x="682949" y="622607"/>
                  </a:lnTo>
                  <a:cubicBezTo>
                    <a:pt x="682949" y="619864"/>
                    <a:pt x="682949" y="619864"/>
                    <a:pt x="682949" y="617122"/>
                  </a:cubicBezTo>
                  <a:lnTo>
                    <a:pt x="682949" y="290733"/>
                  </a:lnTo>
                  <a:lnTo>
                    <a:pt x="721348" y="290733"/>
                  </a:lnTo>
                  <a:close/>
                  <a:moveTo>
                    <a:pt x="493698" y="469012"/>
                  </a:moveTo>
                  <a:lnTo>
                    <a:pt x="458042" y="381244"/>
                  </a:lnTo>
                  <a:lnTo>
                    <a:pt x="526612" y="381244"/>
                  </a:lnTo>
                  <a:cubicBezTo>
                    <a:pt x="562267" y="381244"/>
                    <a:pt x="592438" y="400443"/>
                    <a:pt x="608895" y="430614"/>
                  </a:cubicBezTo>
                  <a:lnTo>
                    <a:pt x="639064" y="493697"/>
                  </a:lnTo>
                  <a:cubicBezTo>
                    <a:pt x="597923" y="471755"/>
                    <a:pt x="562267" y="441585"/>
                    <a:pt x="534840" y="405929"/>
                  </a:cubicBezTo>
                  <a:lnTo>
                    <a:pt x="504669" y="427871"/>
                  </a:lnTo>
                  <a:cubicBezTo>
                    <a:pt x="534840" y="469012"/>
                    <a:pt x="575981" y="501926"/>
                    <a:pt x="619866" y="526610"/>
                  </a:cubicBezTo>
                  <a:lnTo>
                    <a:pt x="573238" y="526610"/>
                  </a:lnTo>
                  <a:cubicBezTo>
                    <a:pt x="540326" y="526610"/>
                    <a:pt x="507412" y="504668"/>
                    <a:pt x="493698" y="469012"/>
                  </a:cubicBezTo>
                  <a:lnTo>
                    <a:pt x="493698" y="469012"/>
                  </a:lnTo>
                  <a:close/>
                  <a:moveTo>
                    <a:pt x="433357" y="776202"/>
                  </a:moveTo>
                  <a:lnTo>
                    <a:pt x="490955" y="751517"/>
                  </a:lnTo>
                  <a:cubicBezTo>
                    <a:pt x="507412" y="746031"/>
                    <a:pt x="521126" y="735060"/>
                    <a:pt x="534840" y="726832"/>
                  </a:cubicBezTo>
                  <a:cubicBezTo>
                    <a:pt x="565010" y="702147"/>
                    <a:pt x="603409" y="691176"/>
                    <a:pt x="644550" y="691176"/>
                  </a:cubicBezTo>
                  <a:lnTo>
                    <a:pt x="715862" y="691176"/>
                  </a:lnTo>
                  <a:cubicBezTo>
                    <a:pt x="765232" y="691176"/>
                    <a:pt x="811859" y="704890"/>
                    <a:pt x="855744" y="729575"/>
                  </a:cubicBezTo>
                  <a:cubicBezTo>
                    <a:pt x="872200" y="737803"/>
                    <a:pt x="888656" y="746031"/>
                    <a:pt x="905113" y="754260"/>
                  </a:cubicBezTo>
                  <a:lnTo>
                    <a:pt x="973682" y="781687"/>
                  </a:lnTo>
                  <a:cubicBezTo>
                    <a:pt x="990139" y="787173"/>
                    <a:pt x="1003853" y="803629"/>
                    <a:pt x="1009338" y="820086"/>
                  </a:cubicBezTo>
                  <a:cubicBezTo>
                    <a:pt x="992882" y="820086"/>
                    <a:pt x="979168" y="825571"/>
                    <a:pt x="962712" y="833800"/>
                  </a:cubicBezTo>
                  <a:lnTo>
                    <a:pt x="863972" y="891398"/>
                  </a:lnTo>
                  <a:cubicBezTo>
                    <a:pt x="861229" y="891398"/>
                    <a:pt x="858486" y="894140"/>
                    <a:pt x="855744" y="894140"/>
                  </a:cubicBezTo>
                  <a:lnTo>
                    <a:pt x="817344" y="894140"/>
                  </a:lnTo>
                  <a:cubicBezTo>
                    <a:pt x="831058" y="872198"/>
                    <a:pt x="831058" y="844771"/>
                    <a:pt x="817344" y="822829"/>
                  </a:cubicBezTo>
                  <a:cubicBezTo>
                    <a:pt x="803631" y="800887"/>
                    <a:pt x="781689" y="787173"/>
                    <a:pt x="754261" y="787173"/>
                  </a:cubicBezTo>
                  <a:lnTo>
                    <a:pt x="523869" y="787173"/>
                  </a:lnTo>
                  <a:cubicBezTo>
                    <a:pt x="493698" y="787173"/>
                    <a:pt x="466270" y="795401"/>
                    <a:pt x="438843" y="806372"/>
                  </a:cubicBezTo>
                  <a:lnTo>
                    <a:pt x="405929" y="822829"/>
                  </a:lnTo>
                  <a:lnTo>
                    <a:pt x="394958" y="822829"/>
                  </a:lnTo>
                  <a:cubicBezTo>
                    <a:pt x="403187" y="798144"/>
                    <a:pt x="414158" y="784430"/>
                    <a:pt x="433357" y="776202"/>
                  </a:cubicBezTo>
                  <a:lnTo>
                    <a:pt x="433357" y="776202"/>
                  </a:lnTo>
                  <a:close/>
                  <a:moveTo>
                    <a:pt x="32914" y="817343"/>
                  </a:moveTo>
                  <a:lnTo>
                    <a:pt x="213936" y="817343"/>
                  </a:lnTo>
                  <a:lnTo>
                    <a:pt x="213936" y="1053221"/>
                  </a:lnTo>
                  <a:lnTo>
                    <a:pt x="32914" y="1053221"/>
                  </a:lnTo>
                  <a:lnTo>
                    <a:pt x="32914" y="817343"/>
                  </a:lnTo>
                  <a:close/>
                  <a:moveTo>
                    <a:pt x="304447" y="1053221"/>
                  </a:moveTo>
                  <a:lnTo>
                    <a:pt x="249592" y="1053221"/>
                  </a:lnTo>
                  <a:lnTo>
                    <a:pt x="249592" y="817343"/>
                  </a:lnTo>
                  <a:lnTo>
                    <a:pt x="304447" y="817343"/>
                  </a:lnTo>
                  <a:lnTo>
                    <a:pt x="304447" y="1053221"/>
                  </a:lnTo>
                  <a:close/>
                  <a:moveTo>
                    <a:pt x="1047737" y="883169"/>
                  </a:moveTo>
                  <a:cubicBezTo>
                    <a:pt x="1047737" y="891398"/>
                    <a:pt x="1042252" y="902369"/>
                    <a:pt x="1036766" y="907854"/>
                  </a:cubicBezTo>
                  <a:lnTo>
                    <a:pt x="913341" y="1001108"/>
                  </a:lnTo>
                  <a:lnTo>
                    <a:pt x="773461" y="1034021"/>
                  </a:lnTo>
                  <a:cubicBezTo>
                    <a:pt x="647293" y="1064192"/>
                    <a:pt x="515640" y="1061449"/>
                    <a:pt x="389473" y="1031279"/>
                  </a:cubicBezTo>
                  <a:lnTo>
                    <a:pt x="345589" y="1020307"/>
                  </a:lnTo>
                  <a:cubicBezTo>
                    <a:pt x="342846" y="1020307"/>
                    <a:pt x="342846" y="1020307"/>
                    <a:pt x="340103" y="1020307"/>
                  </a:cubicBezTo>
                  <a:lnTo>
                    <a:pt x="340103" y="855742"/>
                  </a:lnTo>
                  <a:lnTo>
                    <a:pt x="411415" y="855742"/>
                  </a:lnTo>
                  <a:cubicBezTo>
                    <a:pt x="414158" y="855742"/>
                    <a:pt x="416901" y="855742"/>
                    <a:pt x="419643" y="852999"/>
                  </a:cubicBezTo>
                  <a:lnTo>
                    <a:pt x="455300" y="833800"/>
                  </a:lnTo>
                  <a:cubicBezTo>
                    <a:pt x="477241" y="822829"/>
                    <a:pt x="499184" y="817343"/>
                    <a:pt x="523869" y="817343"/>
                  </a:cubicBezTo>
                  <a:lnTo>
                    <a:pt x="754261" y="817343"/>
                  </a:lnTo>
                  <a:cubicBezTo>
                    <a:pt x="765232" y="817343"/>
                    <a:pt x="773461" y="820086"/>
                    <a:pt x="778946" y="828314"/>
                  </a:cubicBezTo>
                  <a:cubicBezTo>
                    <a:pt x="784432" y="833800"/>
                    <a:pt x="789917" y="844771"/>
                    <a:pt x="789917" y="852999"/>
                  </a:cubicBezTo>
                  <a:cubicBezTo>
                    <a:pt x="789917" y="863970"/>
                    <a:pt x="787175" y="872198"/>
                    <a:pt x="778946" y="877684"/>
                  </a:cubicBezTo>
                  <a:cubicBezTo>
                    <a:pt x="773461" y="883169"/>
                    <a:pt x="762489" y="888655"/>
                    <a:pt x="754261" y="888655"/>
                  </a:cubicBezTo>
                  <a:lnTo>
                    <a:pt x="630837" y="888655"/>
                  </a:lnTo>
                  <a:lnTo>
                    <a:pt x="630837" y="924311"/>
                  </a:lnTo>
                  <a:lnTo>
                    <a:pt x="858486" y="924311"/>
                  </a:lnTo>
                  <a:lnTo>
                    <a:pt x="858486" y="924311"/>
                  </a:lnTo>
                  <a:cubicBezTo>
                    <a:pt x="866715" y="924311"/>
                    <a:pt x="874943" y="921568"/>
                    <a:pt x="883171" y="918825"/>
                  </a:cubicBezTo>
                  <a:cubicBezTo>
                    <a:pt x="883171" y="918825"/>
                    <a:pt x="883171" y="918825"/>
                    <a:pt x="883171" y="918825"/>
                  </a:cubicBezTo>
                  <a:lnTo>
                    <a:pt x="981910" y="861227"/>
                  </a:lnTo>
                  <a:cubicBezTo>
                    <a:pt x="992882" y="855742"/>
                    <a:pt x="1006596" y="850256"/>
                    <a:pt x="1017567" y="850256"/>
                  </a:cubicBezTo>
                  <a:lnTo>
                    <a:pt x="1017567" y="850256"/>
                  </a:lnTo>
                  <a:cubicBezTo>
                    <a:pt x="1036766" y="852999"/>
                    <a:pt x="1047737" y="866713"/>
                    <a:pt x="1047737" y="883169"/>
                  </a:cubicBezTo>
                  <a:lnTo>
                    <a:pt x="1047737" y="883169"/>
                  </a:lnTo>
                  <a:close/>
                </a:path>
              </a:pathLst>
            </a:custGeom>
            <a:solidFill>
              <a:srgbClr val="000000"/>
            </a:solidFill>
            <a:ln w="2742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pic>
        <p:nvPicPr>
          <p:cNvPr id="4" name="Picture 3">
            <a:extLst>
              <a:ext uri="{FF2B5EF4-FFF2-40B4-BE49-F238E27FC236}">
                <a16:creationId xmlns:a16="http://schemas.microsoft.com/office/drawing/2014/main" id="{52C51008-DB4D-435E-CD1A-9E6F44C2FA76}"/>
              </a:ext>
            </a:extLst>
          </p:cNvPr>
          <p:cNvPicPr>
            <a:picLocks noChangeAspect="1"/>
          </p:cNvPicPr>
          <p:nvPr/>
        </p:nvPicPr>
        <p:blipFill>
          <a:blip r:embed="rId2"/>
          <a:stretch>
            <a:fillRect/>
          </a:stretch>
        </p:blipFill>
        <p:spPr>
          <a:xfrm>
            <a:off x="10984809" y="84456"/>
            <a:ext cx="929292" cy="992653"/>
          </a:xfrm>
          <a:prstGeom prst="rect">
            <a:avLst/>
          </a:prstGeom>
        </p:spPr>
      </p:pic>
    </p:spTree>
    <p:extLst>
      <p:ext uri="{BB962C8B-B14F-4D97-AF65-F5344CB8AC3E}">
        <p14:creationId xmlns:p14="http://schemas.microsoft.com/office/powerpoint/2010/main" val="1404249617"/>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cecd529-886f-4bc8-9daf-f0d58afab4f9" xsi:nil="true"/>
    <lcf76f155ced4ddcb4097134ff3c332f xmlns="d6f3c728-a6f9-40bd-9cf0-a2ca18180f9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5D54859D7E8C92429C87FBF6518202AC" ma:contentTypeVersion="15" ma:contentTypeDescription="Luo uusi asiakirja." ma:contentTypeScope="" ma:versionID="4f29fa35a9894ad39febd65a8964321c">
  <xsd:schema xmlns:xsd="http://www.w3.org/2001/XMLSchema" xmlns:xs="http://www.w3.org/2001/XMLSchema" xmlns:p="http://schemas.microsoft.com/office/2006/metadata/properties" xmlns:ns2="d6f3c728-a6f9-40bd-9cf0-a2ca18180f96" xmlns:ns3="0cecd529-886f-4bc8-9daf-f0d58afab4f9" targetNamespace="http://schemas.microsoft.com/office/2006/metadata/properties" ma:root="true" ma:fieldsID="74a6988535d4aca47a2973278ed89979" ns2:_="" ns3:_="">
    <xsd:import namespace="d6f3c728-a6f9-40bd-9cf0-a2ca18180f96"/>
    <xsd:import namespace="0cecd529-886f-4bc8-9daf-f0d58afab4f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f3c728-a6f9-40bd-9cf0-a2ca18180f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7" nillable="true" ma:taxonomy="true" ma:internalName="lcf76f155ced4ddcb4097134ff3c332f" ma:taxonomyFieldName="MediaServiceImageTags" ma:displayName="Kuvien tunnisteet" ma:readOnly="false" ma:fieldId="{5cf76f15-5ced-4ddc-b409-7134ff3c332f}" ma:taxonomyMulti="true" ma:sspId="27ee12cc-49ea-458b-8a70-8770974bc7e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ecd529-886f-4bc8-9daf-f0d58afab4f9" elementFormDefault="qualified">
    <xsd:import namespace="http://schemas.microsoft.com/office/2006/documentManagement/types"/>
    <xsd:import namespace="http://schemas.microsoft.com/office/infopath/2007/PartnerControls"/>
    <xsd:element name="SharedWithUsers" ma:index="12"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Jakamisen tiedot" ma:internalName="SharedWithDetails" ma:readOnly="true">
      <xsd:simpleType>
        <xsd:restriction base="dms:Note">
          <xsd:maxLength value="255"/>
        </xsd:restriction>
      </xsd:simpleType>
    </xsd:element>
    <xsd:element name="TaxCatchAll" ma:index="18" nillable="true" ma:displayName="Taxonomy Catch All Column" ma:hidden="true" ma:list="{3f7bfd56-072d-4611-9e45-a825ef226391}" ma:internalName="TaxCatchAll" ma:showField="CatchAllData" ma:web="0cecd529-886f-4bc8-9daf-f0d58afab4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F9B4B9-8FDE-4E05-A061-B0DC547E385B}">
  <ds:schemaRefs>
    <ds:schemaRef ds:uri="http://schemas.microsoft.com/office/2006/metadata/properties"/>
    <ds:schemaRef ds:uri="http://schemas.microsoft.com/office/infopath/2007/PartnerControls"/>
    <ds:schemaRef ds:uri="b368c81d-2a3c-4b2e-8f20-ebff1d13c98d"/>
    <ds:schemaRef ds:uri="d8d94d33-0f46-420b-ad84-827e2691e374"/>
  </ds:schemaRefs>
</ds:datastoreItem>
</file>

<file path=customXml/itemProps2.xml><?xml version="1.0" encoding="utf-8"?>
<ds:datastoreItem xmlns:ds="http://schemas.openxmlformats.org/officeDocument/2006/customXml" ds:itemID="{C0B408C6-4F23-4064-BFDA-FCE4EF08D226}">
  <ds:schemaRefs>
    <ds:schemaRef ds:uri="http://schemas.microsoft.com/sharepoint/v3/contenttype/forms"/>
  </ds:schemaRefs>
</ds:datastoreItem>
</file>

<file path=customXml/itemProps3.xml><?xml version="1.0" encoding="utf-8"?>
<ds:datastoreItem xmlns:ds="http://schemas.openxmlformats.org/officeDocument/2006/customXml" ds:itemID="{17FD5FBD-CC99-4CB1-870E-77092D4FA1A8}"/>
</file>

<file path=docProps/app.xml><?xml version="1.0" encoding="utf-8"?>
<Properties xmlns="http://schemas.openxmlformats.org/officeDocument/2006/extended-properties" xmlns:vt="http://schemas.openxmlformats.org/officeDocument/2006/docPropsVTypes">
  <TotalTime>11764</TotalTime>
  <Words>8591</Words>
  <Application>Microsoft Office PowerPoint</Application>
  <PresentationFormat>Widescreen</PresentationFormat>
  <Paragraphs>528</Paragraphs>
  <Slides>103</Slides>
  <Notes>6</Notes>
  <HiddenSlides>0</HiddenSlides>
  <MMClips>4</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103</vt:i4>
      </vt:variant>
    </vt:vector>
  </HeadingPairs>
  <TitlesOfParts>
    <vt:vector size="112" baseType="lpstr">
      <vt:lpstr>Arial</vt:lpstr>
      <vt:lpstr>Arial</vt:lpstr>
      <vt:lpstr>Calibri</vt:lpstr>
      <vt:lpstr>Europa</vt:lpstr>
      <vt:lpstr>Inter</vt:lpstr>
      <vt:lpstr>Montserrat Light</vt:lpstr>
      <vt:lpstr>Wingdings</vt:lpstr>
      <vt:lpstr>Zen Kaku Gothic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Paula Whyte ( Momentum Consulting )</cp:lastModifiedBy>
  <cp:revision>54</cp:revision>
  <dcterms:created xsi:type="dcterms:W3CDTF">2020-10-14T13:32:04Z</dcterms:created>
  <dcterms:modified xsi:type="dcterms:W3CDTF">2024-02-01T11:11:30Z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0x0101005D54859D7E8C92429C87FBF6518202AC</vt:lpwstr>
  </property>
  <property fmtid="{D5CDD505-2E9C-101B-9397-08002B2CF9AE}" pid="3" name="MediaServiceImageTags">
    <vt:lpwstr/>
  </property>
</Properties>
</file>