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9" r:id="rId5"/>
    <p:sldId id="257" r:id="rId6"/>
    <p:sldId id="261" r:id="rId7"/>
    <p:sldId id="262" r:id="rId8"/>
    <p:sldId id="263" r:id="rId9"/>
    <p:sldId id="265" r:id="rId10"/>
    <p:sldId id="258" r:id="rId11"/>
    <p:sldId id="266" r:id="rId12"/>
    <p:sldId id="260" r:id="rId13"/>
    <p:sldId id="267" r:id="rId14"/>
    <p:sldId id="268"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DE63D-4FAF-478E-9B82-AE2F0236B454}" v="306" dt="2024-02-20T12:29:28.655"/>
    <p1510:client id="{3B7BEFA7-FA5B-18C7-3766-3FE62445E7ED}" v="16" dt="2024-02-20T11:56:47.317"/>
    <p1510:client id="{9DD575B4-00A3-4E49-8BE7-11CB98157EE1}" v="1176" dt="2024-02-21T09:24:12.595"/>
    <p1510:client id="{AE9B436A-A3CB-E689-B6C6-60B9A9F09044}" v="49" dt="2024-02-21T09:24:00.311"/>
    <p1510:client id="{CE8D9148-E31D-E151-5902-0A88C840A1F5}" v="41" dt="2024-02-20T12:38:46.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3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AC58A20-CFC9-9CD8-9A9B-93B255FA0A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4124DDF9-C3A6-47A1-B02C-B7882772E3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F86D28-B896-4A6D-B830-FDD8146C24E6}" type="datetimeFigureOut">
              <a:rPr lang="fi-FI" smtClean="0"/>
              <a:t>21.2.2024</a:t>
            </a:fld>
            <a:endParaRPr lang="fi-FI"/>
          </a:p>
        </p:txBody>
      </p:sp>
      <p:sp>
        <p:nvSpPr>
          <p:cNvPr id="4" name="Alatunnisteen paikkamerkki 3">
            <a:extLst>
              <a:ext uri="{FF2B5EF4-FFF2-40B4-BE49-F238E27FC236}">
                <a16:creationId xmlns:a16="http://schemas.microsoft.com/office/drawing/2014/main" id="{11E605B6-CB58-045F-A2E4-721A5F3A26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3795CA7D-1733-2F0C-B040-AD5940B458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979322-409F-4402-9B75-EDBE9C74C62A}" type="slidenum">
              <a:rPr lang="fi-FI" smtClean="0"/>
              <a:t>‹#›</a:t>
            </a:fld>
            <a:endParaRPr lang="fi-FI"/>
          </a:p>
        </p:txBody>
      </p:sp>
    </p:spTree>
    <p:extLst>
      <p:ext uri="{BB962C8B-B14F-4D97-AF65-F5344CB8AC3E}">
        <p14:creationId xmlns:p14="http://schemas.microsoft.com/office/powerpoint/2010/main" val="2422011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A50C4-30A5-4D58-9BFF-B0CCB7C86AA3}" type="datetimeFigureOut">
              <a:rPr lang="fi-FI" smtClean="0"/>
              <a:t>21.2.2024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1DEEF-0291-4348-8FAD-0F11AAE97C55}" type="slidenum">
              <a:rPr lang="fi-FI" smtClean="0"/>
              <a:t>‹#›</a:t>
            </a:fld>
            <a:endParaRPr lang="fi-FI"/>
          </a:p>
        </p:txBody>
      </p:sp>
    </p:spTree>
    <p:extLst>
      <p:ext uri="{BB962C8B-B14F-4D97-AF65-F5344CB8AC3E}">
        <p14:creationId xmlns:p14="http://schemas.microsoft.com/office/powerpoint/2010/main" val="74634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DC4D1D-799D-12AC-C12A-E5F8BF1D06B5}"/>
              </a:ext>
            </a:extLst>
          </p:cNvPr>
          <p:cNvSpPr>
            <a:spLocks noGrp="1"/>
          </p:cNvSpPr>
          <p:nvPr>
            <p:ph type="ctrTitle"/>
          </p:nvPr>
        </p:nvSpPr>
        <p:spPr>
          <a:xfrm>
            <a:off x="1524000" y="1122363"/>
            <a:ext cx="9144000" cy="2387600"/>
          </a:xfrm>
        </p:spPr>
        <p:txBody>
          <a:bodyPr anchor="b"/>
          <a:lstStyle>
            <a:lvl1pPr algn="ctr">
              <a:defRPr sz="6000">
                <a:latin typeface="Impact" panose="020B080603090205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A18C4436-B4D7-4083-DE97-10A8FFCD75D4}"/>
              </a:ext>
            </a:extLst>
          </p:cNvPr>
          <p:cNvSpPr>
            <a:spLocks noGrp="1"/>
          </p:cNvSpPr>
          <p:nvPr>
            <p:ph type="subTitle" idx="1"/>
          </p:nvPr>
        </p:nvSpPr>
        <p:spPr>
          <a:xfrm>
            <a:off x="1524000" y="3602038"/>
            <a:ext cx="9144000" cy="1655762"/>
          </a:xfrm>
        </p:spPr>
        <p:txBody>
          <a:bodyPr/>
          <a:lstStyle>
            <a:lvl1pPr marL="0" indent="0" algn="ctr">
              <a:buNone/>
              <a:defRPr sz="2400">
                <a:latin typeface="Grotesque"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4" name="Päivämäärän paikkamerkki 3">
            <a:extLst>
              <a:ext uri="{FF2B5EF4-FFF2-40B4-BE49-F238E27FC236}">
                <a16:creationId xmlns:a16="http://schemas.microsoft.com/office/drawing/2014/main" id="{4407CF62-D58D-B99F-52DF-3A26B9DEDC58}"/>
              </a:ext>
            </a:extLst>
          </p:cNvPr>
          <p:cNvSpPr>
            <a:spLocks noGrp="1"/>
          </p:cNvSpPr>
          <p:nvPr>
            <p:ph type="dt" sz="half" idx="10"/>
          </p:nvPr>
        </p:nvSpPr>
        <p:spPr/>
        <p:txBody>
          <a:bodyPr/>
          <a:lstStyle/>
          <a:p>
            <a:fld id="{C0366648-2D44-4CCC-81D9-372E388C2B1B}" type="datetimeFigureOut">
              <a:rPr lang="fi-FI" smtClean="0"/>
              <a:t>21.2.2024</a:t>
            </a:fld>
            <a:endParaRPr lang="fi-FI"/>
          </a:p>
        </p:txBody>
      </p:sp>
      <p:sp>
        <p:nvSpPr>
          <p:cNvPr id="5" name="Alatunnisteen paikkamerkki 4">
            <a:extLst>
              <a:ext uri="{FF2B5EF4-FFF2-40B4-BE49-F238E27FC236}">
                <a16:creationId xmlns:a16="http://schemas.microsoft.com/office/drawing/2014/main" id="{2CE42D10-6BA5-E792-D261-A524FF3BCED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767B6C2-86B0-E52F-EC7B-6903383DE9C6}"/>
              </a:ext>
            </a:extLst>
          </p:cNvPr>
          <p:cNvSpPr>
            <a:spLocks noGrp="1"/>
          </p:cNvSpPr>
          <p:nvPr>
            <p:ph type="sldNum" sz="quarter" idx="12"/>
          </p:nvPr>
        </p:nvSpPr>
        <p:spPr/>
        <p:txBody>
          <a:bodyPr/>
          <a:lstStyle/>
          <a:p>
            <a:fld id="{325C0D69-C702-49ED-95A4-41C1C6CDDDD0}" type="slidenum">
              <a:rPr lang="fi-FI" smtClean="0"/>
              <a:t>‹#›</a:t>
            </a:fld>
            <a:endParaRPr lang="fi-FI"/>
          </a:p>
        </p:txBody>
      </p:sp>
    </p:spTree>
    <p:extLst>
      <p:ext uri="{BB962C8B-B14F-4D97-AF65-F5344CB8AC3E}">
        <p14:creationId xmlns:p14="http://schemas.microsoft.com/office/powerpoint/2010/main" val="81424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69D91C-B6D8-08EF-DA13-9AAB30F18273}"/>
              </a:ext>
            </a:extLst>
          </p:cNvPr>
          <p:cNvSpPr>
            <a:spLocks noGrp="1"/>
          </p:cNvSpPr>
          <p:nvPr>
            <p:ph type="title"/>
          </p:nvPr>
        </p:nvSpPr>
        <p:spPr>
          <a:xfrm>
            <a:off x="838200" y="838950"/>
            <a:ext cx="10515600" cy="1325563"/>
          </a:xfrm>
        </p:spPr>
        <p:txBody>
          <a:bodyPr/>
          <a:lstStyle>
            <a:lvl1pPr>
              <a:defRPr>
                <a:latin typeface="Impact" panose="020B080603090205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Pystysuoran tekstin paikkamerkki 2">
            <a:extLst>
              <a:ext uri="{FF2B5EF4-FFF2-40B4-BE49-F238E27FC236}">
                <a16:creationId xmlns:a16="http://schemas.microsoft.com/office/drawing/2014/main" id="{2B36A89A-C1E0-FA6B-93DB-949EDA748AFF}"/>
              </a:ext>
            </a:extLst>
          </p:cNvPr>
          <p:cNvSpPr>
            <a:spLocks noGrp="1"/>
          </p:cNvSpPr>
          <p:nvPr>
            <p:ph type="body" orient="vert" idx="1"/>
          </p:nvPr>
        </p:nvSpPr>
        <p:spPr>
          <a:xfrm>
            <a:off x="838200" y="2299450"/>
            <a:ext cx="10515600" cy="4351338"/>
          </a:xfrm>
        </p:spPr>
        <p:txBody>
          <a:bodyPr vert="eaVert"/>
          <a:lstStyle>
            <a:lvl1pPr>
              <a:defRPr>
                <a:latin typeface="Grotesque" panose="020B0504020202020204" pitchFamily="34" charset="0"/>
              </a:defRPr>
            </a:lvl1pPr>
            <a:lvl2pPr>
              <a:defRPr>
                <a:latin typeface="Grotesque" panose="020B0504020202020204" pitchFamily="34" charset="0"/>
              </a:defRPr>
            </a:lvl2pPr>
            <a:lvl3pPr>
              <a:defRPr>
                <a:latin typeface="Grotesque" panose="020B0504020202020204" pitchFamily="34" charset="0"/>
              </a:defRPr>
            </a:lvl3pPr>
            <a:lvl4pPr>
              <a:defRPr>
                <a:latin typeface="Grotesque" panose="020B0504020202020204" pitchFamily="34" charset="0"/>
              </a:defRPr>
            </a:lvl4pPr>
            <a:lvl5pPr>
              <a:defRPr>
                <a:latin typeface="Grotesque" panose="020B05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11CFBA9-DDB2-04C7-7FC8-071670D402ED}"/>
              </a:ext>
            </a:extLst>
          </p:cNvPr>
          <p:cNvSpPr>
            <a:spLocks noGrp="1"/>
          </p:cNvSpPr>
          <p:nvPr>
            <p:ph type="dt" sz="half" idx="10"/>
          </p:nvPr>
        </p:nvSpPr>
        <p:spPr/>
        <p:txBody>
          <a:bodyPr/>
          <a:lstStyle/>
          <a:p>
            <a:fld id="{C0366648-2D44-4CCC-81D9-372E388C2B1B}" type="datetimeFigureOut">
              <a:rPr lang="fi-FI" smtClean="0"/>
              <a:t>21.2.2024</a:t>
            </a:fld>
            <a:endParaRPr lang="fi-FI"/>
          </a:p>
        </p:txBody>
      </p:sp>
      <p:sp>
        <p:nvSpPr>
          <p:cNvPr id="5" name="Alatunnisteen paikkamerkki 4">
            <a:extLst>
              <a:ext uri="{FF2B5EF4-FFF2-40B4-BE49-F238E27FC236}">
                <a16:creationId xmlns:a16="http://schemas.microsoft.com/office/drawing/2014/main" id="{3D41940E-65E3-B8E0-075D-95F6DC2A8B7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20850B9-7801-99E3-6C0F-26DFF0444940}"/>
              </a:ext>
            </a:extLst>
          </p:cNvPr>
          <p:cNvSpPr>
            <a:spLocks noGrp="1"/>
          </p:cNvSpPr>
          <p:nvPr>
            <p:ph type="sldNum" sz="quarter" idx="12"/>
          </p:nvPr>
        </p:nvSpPr>
        <p:spPr/>
        <p:txBody>
          <a:bodyPr/>
          <a:lstStyle/>
          <a:p>
            <a:fld id="{325C0D69-C702-49ED-95A4-41C1C6CDDDD0}" type="slidenum">
              <a:rPr lang="fi-FI" smtClean="0"/>
              <a:t>‹#›</a:t>
            </a:fld>
            <a:endParaRPr lang="fi-FI"/>
          </a:p>
        </p:txBody>
      </p:sp>
    </p:spTree>
    <p:extLst>
      <p:ext uri="{BB962C8B-B14F-4D97-AF65-F5344CB8AC3E}">
        <p14:creationId xmlns:p14="http://schemas.microsoft.com/office/powerpoint/2010/main" val="209113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0F21167-59B0-21D5-170E-24304D0C98C7}"/>
              </a:ext>
            </a:extLst>
          </p:cNvPr>
          <p:cNvSpPr>
            <a:spLocks noGrp="1"/>
          </p:cNvSpPr>
          <p:nvPr>
            <p:ph type="title" orient="vert"/>
          </p:nvPr>
        </p:nvSpPr>
        <p:spPr>
          <a:xfrm>
            <a:off x="8724900" y="909637"/>
            <a:ext cx="2628900" cy="4925898"/>
          </a:xfrm>
        </p:spPr>
        <p:txBody>
          <a:bodyPr vert="eaVert"/>
          <a:lstStyle>
            <a:lvl1pPr>
              <a:defRPr>
                <a:latin typeface="Impact" panose="020B080603090205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Pystysuoran tekstin paikkamerkki 2">
            <a:extLst>
              <a:ext uri="{FF2B5EF4-FFF2-40B4-BE49-F238E27FC236}">
                <a16:creationId xmlns:a16="http://schemas.microsoft.com/office/drawing/2014/main" id="{5EE6A4C7-6E63-4AC1-506C-0819F2C79C73}"/>
              </a:ext>
            </a:extLst>
          </p:cNvPr>
          <p:cNvSpPr>
            <a:spLocks noGrp="1"/>
          </p:cNvSpPr>
          <p:nvPr>
            <p:ph type="body" orient="vert" idx="1"/>
          </p:nvPr>
        </p:nvSpPr>
        <p:spPr>
          <a:xfrm>
            <a:off x="838200" y="909637"/>
            <a:ext cx="7734300" cy="4925898"/>
          </a:xfrm>
        </p:spPr>
        <p:txBody>
          <a:bodyPr vert="eaVert"/>
          <a:lstStyle>
            <a:lvl1pPr>
              <a:defRPr>
                <a:latin typeface="Grotesque" panose="020B0504020202020204" pitchFamily="34" charset="0"/>
              </a:defRPr>
            </a:lvl1pPr>
            <a:lvl2pPr>
              <a:defRPr>
                <a:latin typeface="Grotesque" panose="020B0504020202020204" pitchFamily="34" charset="0"/>
              </a:defRPr>
            </a:lvl2pPr>
            <a:lvl3pPr>
              <a:defRPr>
                <a:latin typeface="Grotesque" panose="020B0504020202020204" pitchFamily="34" charset="0"/>
              </a:defRPr>
            </a:lvl3pPr>
            <a:lvl4pPr>
              <a:defRPr>
                <a:latin typeface="Grotesque" panose="020B0504020202020204" pitchFamily="34" charset="0"/>
              </a:defRPr>
            </a:lvl4pPr>
            <a:lvl5pPr>
              <a:defRPr>
                <a:latin typeface="Grotesque" panose="020B05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E946766-968E-2166-02B2-C884A0D16A84}"/>
              </a:ext>
            </a:extLst>
          </p:cNvPr>
          <p:cNvSpPr>
            <a:spLocks noGrp="1"/>
          </p:cNvSpPr>
          <p:nvPr>
            <p:ph type="dt" sz="half" idx="10"/>
          </p:nvPr>
        </p:nvSpPr>
        <p:spPr/>
        <p:txBody>
          <a:bodyPr/>
          <a:lstStyle/>
          <a:p>
            <a:fld id="{C0366648-2D44-4CCC-81D9-372E388C2B1B}" type="datetimeFigureOut">
              <a:rPr lang="fi-FI" smtClean="0"/>
              <a:t>21.2.2024</a:t>
            </a:fld>
            <a:endParaRPr lang="fi-FI"/>
          </a:p>
        </p:txBody>
      </p:sp>
      <p:sp>
        <p:nvSpPr>
          <p:cNvPr id="5" name="Alatunnisteen paikkamerkki 4">
            <a:extLst>
              <a:ext uri="{FF2B5EF4-FFF2-40B4-BE49-F238E27FC236}">
                <a16:creationId xmlns:a16="http://schemas.microsoft.com/office/drawing/2014/main" id="{DFF7E019-3802-426D-516C-69936C88A14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2817E17-DD03-96E4-ACF3-A0914C505B7B}"/>
              </a:ext>
            </a:extLst>
          </p:cNvPr>
          <p:cNvSpPr>
            <a:spLocks noGrp="1"/>
          </p:cNvSpPr>
          <p:nvPr>
            <p:ph type="sldNum" sz="quarter" idx="12"/>
          </p:nvPr>
        </p:nvSpPr>
        <p:spPr/>
        <p:txBody>
          <a:bodyPr/>
          <a:lstStyle/>
          <a:p>
            <a:fld id="{325C0D69-C702-49ED-95A4-41C1C6CDDDD0}" type="slidenum">
              <a:rPr lang="fi-FI" smtClean="0"/>
              <a:t>‹#›</a:t>
            </a:fld>
            <a:endParaRPr lang="fi-FI"/>
          </a:p>
        </p:txBody>
      </p:sp>
    </p:spTree>
    <p:extLst>
      <p:ext uri="{BB962C8B-B14F-4D97-AF65-F5344CB8AC3E}">
        <p14:creationId xmlns:p14="http://schemas.microsoft.com/office/powerpoint/2010/main" val="428989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EB54EA-7DF6-476F-D7D3-827BEA534897}"/>
              </a:ext>
            </a:extLst>
          </p:cNvPr>
          <p:cNvSpPr>
            <a:spLocks noGrp="1"/>
          </p:cNvSpPr>
          <p:nvPr>
            <p:ph type="title"/>
          </p:nvPr>
        </p:nvSpPr>
        <p:spPr>
          <a:xfrm>
            <a:off x="838200" y="764136"/>
            <a:ext cx="10515600" cy="1325563"/>
          </a:xfrm>
        </p:spPr>
        <p:txBody>
          <a:bodyPr/>
          <a:lstStyle>
            <a:lvl1pPr>
              <a:defRPr>
                <a:latin typeface="Impact" panose="020B080603090205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6A1E4C0D-0331-2198-6805-CB7E61F5DCF9}"/>
              </a:ext>
            </a:extLst>
          </p:cNvPr>
          <p:cNvSpPr>
            <a:spLocks noGrp="1"/>
          </p:cNvSpPr>
          <p:nvPr>
            <p:ph idx="1"/>
          </p:nvPr>
        </p:nvSpPr>
        <p:spPr>
          <a:xfrm>
            <a:off x="838200" y="2224636"/>
            <a:ext cx="10515600" cy="4351338"/>
          </a:xfrm>
        </p:spPr>
        <p:txBody>
          <a:bodyPr/>
          <a:lstStyle>
            <a:lvl1pPr>
              <a:defRPr>
                <a:latin typeface="Grotesque" panose="020B0504020202020204" pitchFamily="34" charset="0"/>
              </a:defRPr>
            </a:lvl1pPr>
            <a:lvl2pPr>
              <a:defRPr>
                <a:latin typeface="Grotesque" panose="020B0504020202020204" pitchFamily="34" charset="0"/>
              </a:defRPr>
            </a:lvl2pPr>
            <a:lvl3pPr>
              <a:defRPr>
                <a:latin typeface="Grotesque" panose="020B0504020202020204" pitchFamily="34" charset="0"/>
              </a:defRPr>
            </a:lvl3pPr>
            <a:lvl4pPr>
              <a:defRPr>
                <a:latin typeface="Grotesque" panose="020B0504020202020204" pitchFamily="34" charset="0"/>
              </a:defRPr>
            </a:lvl4pPr>
            <a:lvl5pPr>
              <a:defRPr>
                <a:latin typeface="Grotesque" panose="020B05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BCE9405-B6BB-8475-421E-F2A8084A1ACF}"/>
              </a:ext>
            </a:extLst>
          </p:cNvPr>
          <p:cNvSpPr>
            <a:spLocks noGrp="1"/>
          </p:cNvSpPr>
          <p:nvPr>
            <p:ph type="dt" sz="half" idx="10"/>
          </p:nvPr>
        </p:nvSpPr>
        <p:spPr/>
        <p:txBody>
          <a:bodyPr/>
          <a:lstStyle/>
          <a:p>
            <a:fld id="{C0366648-2D44-4CCC-81D9-372E388C2B1B}" type="datetimeFigureOut">
              <a:rPr lang="fi-FI" smtClean="0"/>
              <a:t>21.2.2024</a:t>
            </a:fld>
            <a:endParaRPr lang="fi-FI"/>
          </a:p>
        </p:txBody>
      </p:sp>
      <p:sp>
        <p:nvSpPr>
          <p:cNvPr id="5" name="Alatunnisteen paikkamerkki 4">
            <a:extLst>
              <a:ext uri="{FF2B5EF4-FFF2-40B4-BE49-F238E27FC236}">
                <a16:creationId xmlns:a16="http://schemas.microsoft.com/office/drawing/2014/main" id="{FE606BCF-F9E0-890A-BE50-9CB753803D4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98E6CFB-E32C-D0DA-8C0B-6D2B20A8AB84}"/>
              </a:ext>
            </a:extLst>
          </p:cNvPr>
          <p:cNvSpPr>
            <a:spLocks noGrp="1"/>
          </p:cNvSpPr>
          <p:nvPr>
            <p:ph type="sldNum" sz="quarter" idx="12"/>
          </p:nvPr>
        </p:nvSpPr>
        <p:spPr/>
        <p:txBody>
          <a:bodyPr/>
          <a:lstStyle/>
          <a:p>
            <a:fld id="{325C0D69-C702-49ED-95A4-41C1C6CDDDD0}" type="slidenum">
              <a:rPr lang="fi-FI" smtClean="0"/>
              <a:t>‹#›</a:t>
            </a:fld>
            <a:endParaRPr lang="fi-FI"/>
          </a:p>
        </p:txBody>
      </p:sp>
    </p:spTree>
    <p:extLst>
      <p:ext uri="{BB962C8B-B14F-4D97-AF65-F5344CB8AC3E}">
        <p14:creationId xmlns:p14="http://schemas.microsoft.com/office/powerpoint/2010/main" val="59525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A9F172-F790-BD03-F4B2-602D1C79A2E9}"/>
              </a:ext>
            </a:extLst>
          </p:cNvPr>
          <p:cNvSpPr>
            <a:spLocks noGrp="1"/>
          </p:cNvSpPr>
          <p:nvPr>
            <p:ph type="title"/>
          </p:nvPr>
        </p:nvSpPr>
        <p:spPr>
          <a:xfrm>
            <a:off x="831850" y="1709738"/>
            <a:ext cx="10515600" cy="2852737"/>
          </a:xfrm>
        </p:spPr>
        <p:txBody>
          <a:bodyPr anchor="b"/>
          <a:lstStyle>
            <a:lvl1pPr>
              <a:defRPr sz="6000">
                <a:latin typeface="Impact" panose="020B080603090205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46837421-021C-AC7A-7D98-F1E3F85A6B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87A1B6C-8060-C2E4-17FE-F44828218947}"/>
              </a:ext>
            </a:extLst>
          </p:cNvPr>
          <p:cNvSpPr>
            <a:spLocks noGrp="1"/>
          </p:cNvSpPr>
          <p:nvPr>
            <p:ph type="dt" sz="half" idx="10"/>
          </p:nvPr>
        </p:nvSpPr>
        <p:spPr/>
        <p:txBody>
          <a:bodyPr/>
          <a:lstStyle/>
          <a:p>
            <a:fld id="{C0366648-2D44-4CCC-81D9-372E388C2B1B}" type="datetimeFigureOut">
              <a:rPr lang="fi-FI" smtClean="0"/>
              <a:t>21.2.2024</a:t>
            </a:fld>
            <a:endParaRPr lang="fi-FI"/>
          </a:p>
        </p:txBody>
      </p:sp>
      <p:sp>
        <p:nvSpPr>
          <p:cNvPr id="5" name="Alatunnisteen paikkamerkki 4">
            <a:extLst>
              <a:ext uri="{FF2B5EF4-FFF2-40B4-BE49-F238E27FC236}">
                <a16:creationId xmlns:a16="http://schemas.microsoft.com/office/drawing/2014/main" id="{884BC5DF-949A-3043-96F7-C4A4D84072B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8A282A8-87D9-4476-BAF1-B706E79D4B9D}"/>
              </a:ext>
            </a:extLst>
          </p:cNvPr>
          <p:cNvSpPr>
            <a:spLocks noGrp="1"/>
          </p:cNvSpPr>
          <p:nvPr>
            <p:ph type="sldNum" sz="quarter" idx="12"/>
          </p:nvPr>
        </p:nvSpPr>
        <p:spPr/>
        <p:txBody>
          <a:bodyPr/>
          <a:lstStyle/>
          <a:p>
            <a:fld id="{325C0D69-C702-49ED-95A4-41C1C6CDDDD0}" type="slidenum">
              <a:rPr lang="fi-FI" smtClean="0"/>
              <a:t>‹#›</a:t>
            </a:fld>
            <a:endParaRPr lang="fi-FI"/>
          </a:p>
        </p:txBody>
      </p:sp>
    </p:spTree>
    <p:extLst>
      <p:ext uri="{BB962C8B-B14F-4D97-AF65-F5344CB8AC3E}">
        <p14:creationId xmlns:p14="http://schemas.microsoft.com/office/powerpoint/2010/main" val="408985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89F543-094A-5C02-7AFD-60259BBAAAC4}"/>
              </a:ext>
            </a:extLst>
          </p:cNvPr>
          <p:cNvSpPr>
            <a:spLocks noGrp="1"/>
          </p:cNvSpPr>
          <p:nvPr>
            <p:ph type="title"/>
          </p:nvPr>
        </p:nvSpPr>
        <p:spPr>
          <a:xfrm>
            <a:off x="838200" y="909637"/>
            <a:ext cx="10515600" cy="1325563"/>
          </a:xfrm>
        </p:spPr>
        <p:txBody>
          <a:bodyPr/>
          <a:lstStyle>
            <a:lvl1pPr>
              <a:defRPr>
                <a:latin typeface="Impact" panose="020B080603090205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33B48E43-E385-6805-C5AD-3DDFA79546FA}"/>
              </a:ext>
            </a:extLst>
          </p:cNvPr>
          <p:cNvSpPr>
            <a:spLocks noGrp="1"/>
          </p:cNvSpPr>
          <p:nvPr>
            <p:ph sz="half" idx="1"/>
          </p:nvPr>
        </p:nvSpPr>
        <p:spPr>
          <a:xfrm>
            <a:off x="838200" y="2370137"/>
            <a:ext cx="5181600" cy="4351338"/>
          </a:xfrm>
        </p:spPr>
        <p:txBody>
          <a:bodyPr/>
          <a:lstStyle>
            <a:lvl1pPr>
              <a:defRPr>
                <a:latin typeface="Grotesque" panose="020B0504020202020204" pitchFamily="34" charset="0"/>
              </a:defRPr>
            </a:lvl1pPr>
            <a:lvl2pPr>
              <a:defRPr>
                <a:latin typeface="Grotesque" panose="020B0504020202020204" pitchFamily="34" charset="0"/>
              </a:defRPr>
            </a:lvl2pPr>
            <a:lvl3pPr>
              <a:defRPr>
                <a:latin typeface="Grotesque" panose="020B0504020202020204" pitchFamily="34" charset="0"/>
              </a:defRPr>
            </a:lvl3pPr>
            <a:lvl4pPr>
              <a:defRPr>
                <a:latin typeface="Grotesque" panose="020B0504020202020204" pitchFamily="34" charset="0"/>
              </a:defRPr>
            </a:lvl4pPr>
            <a:lvl5pPr>
              <a:defRPr>
                <a:latin typeface="Grotesque" panose="020B05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A2AD7AD-9B90-275B-2152-E0D39544040F}"/>
              </a:ext>
            </a:extLst>
          </p:cNvPr>
          <p:cNvSpPr>
            <a:spLocks noGrp="1"/>
          </p:cNvSpPr>
          <p:nvPr>
            <p:ph sz="half" idx="2"/>
          </p:nvPr>
        </p:nvSpPr>
        <p:spPr>
          <a:xfrm>
            <a:off x="6172200" y="2370137"/>
            <a:ext cx="5181600" cy="4351338"/>
          </a:xfrm>
        </p:spPr>
        <p:txBody>
          <a:bodyPr/>
          <a:lstStyle>
            <a:lvl1pPr>
              <a:defRPr>
                <a:latin typeface="Grotesque" panose="020B0504020202020204" pitchFamily="34" charset="0"/>
              </a:defRPr>
            </a:lvl1pPr>
            <a:lvl2pPr>
              <a:defRPr/>
            </a:lvl2pPr>
            <a:lvl3pPr>
              <a:defRPr/>
            </a:lvl3pPr>
            <a:lvl4pPr>
              <a:defRPr/>
            </a:lvl4pPr>
            <a:lvl5pP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4D3AD1FE-CE2B-C26E-7A25-DA4843ACFE26}"/>
              </a:ext>
            </a:extLst>
          </p:cNvPr>
          <p:cNvSpPr>
            <a:spLocks noGrp="1"/>
          </p:cNvSpPr>
          <p:nvPr>
            <p:ph type="dt" sz="half" idx="10"/>
          </p:nvPr>
        </p:nvSpPr>
        <p:spPr/>
        <p:txBody>
          <a:bodyPr/>
          <a:lstStyle/>
          <a:p>
            <a:fld id="{C0366648-2D44-4CCC-81D9-372E388C2B1B}" type="datetimeFigureOut">
              <a:rPr lang="fi-FI" smtClean="0"/>
              <a:t>21.2.2024</a:t>
            </a:fld>
            <a:endParaRPr lang="fi-FI"/>
          </a:p>
        </p:txBody>
      </p:sp>
      <p:sp>
        <p:nvSpPr>
          <p:cNvPr id="6" name="Alatunnisteen paikkamerkki 5">
            <a:extLst>
              <a:ext uri="{FF2B5EF4-FFF2-40B4-BE49-F238E27FC236}">
                <a16:creationId xmlns:a16="http://schemas.microsoft.com/office/drawing/2014/main" id="{70CB7046-9E09-0654-4C62-D99925D8B57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ADDD5EC-1E55-DAA8-6B9A-79FCDFCECBF8}"/>
              </a:ext>
            </a:extLst>
          </p:cNvPr>
          <p:cNvSpPr>
            <a:spLocks noGrp="1"/>
          </p:cNvSpPr>
          <p:nvPr>
            <p:ph type="sldNum" sz="quarter" idx="12"/>
          </p:nvPr>
        </p:nvSpPr>
        <p:spPr/>
        <p:txBody>
          <a:bodyPr/>
          <a:lstStyle/>
          <a:p>
            <a:fld id="{325C0D69-C702-49ED-95A4-41C1C6CDDDD0}" type="slidenum">
              <a:rPr lang="fi-FI" smtClean="0"/>
              <a:t>‹#›</a:t>
            </a:fld>
            <a:endParaRPr lang="fi-FI"/>
          </a:p>
        </p:txBody>
      </p:sp>
    </p:spTree>
    <p:extLst>
      <p:ext uri="{BB962C8B-B14F-4D97-AF65-F5344CB8AC3E}">
        <p14:creationId xmlns:p14="http://schemas.microsoft.com/office/powerpoint/2010/main" val="47168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980727-9E97-5FF7-45A1-05C2C3993BA2}"/>
              </a:ext>
            </a:extLst>
          </p:cNvPr>
          <p:cNvSpPr>
            <a:spLocks noGrp="1"/>
          </p:cNvSpPr>
          <p:nvPr>
            <p:ph type="title"/>
          </p:nvPr>
        </p:nvSpPr>
        <p:spPr>
          <a:xfrm>
            <a:off x="838200" y="789074"/>
            <a:ext cx="10515600" cy="1325563"/>
          </a:xfrm>
        </p:spPr>
        <p:txBody>
          <a:bodyPr/>
          <a:lstStyle>
            <a:lvl1pPr>
              <a:defRPr>
                <a:latin typeface="Impact" panose="020B080603090205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7262713-389D-C35F-496B-20307E540978}"/>
              </a:ext>
            </a:extLst>
          </p:cNvPr>
          <p:cNvSpPr>
            <a:spLocks noGrp="1"/>
          </p:cNvSpPr>
          <p:nvPr>
            <p:ph type="body" idx="1"/>
          </p:nvPr>
        </p:nvSpPr>
        <p:spPr>
          <a:xfrm>
            <a:off x="838200" y="2105112"/>
            <a:ext cx="5157787" cy="823912"/>
          </a:xfrm>
        </p:spPr>
        <p:txBody>
          <a:bodyPr anchor="b"/>
          <a:lstStyle>
            <a:lvl1pPr marL="0" indent="0">
              <a:buNone/>
              <a:defRPr sz="2400" b="1">
                <a:latin typeface="Grotesque"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C919BB3-6B25-8D74-6884-FDA09E8A3CBB}"/>
              </a:ext>
            </a:extLst>
          </p:cNvPr>
          <p:cNvSpPr>
            <a:spLocks noGrp="1"/>
          </p:cNvSpPr>
          <p:nvPr>
            <p:ph sz="half" idx="2"/>
          </p:nvPr>
        </p:nvSpPr>
        <p:spPr>
          <a:xfrm>
            <a:off x="838200" y="2929024"/>
            <a:ext cx="5157787" cy="3684588"/>
          </a:xfrm>
        </p:spPr>
        <p:txBody>
          <a:bodyPr/>
          <a:lstStyle>
            <a:lvl1pPr>
              <a:defRPr>
                <a:latin typeface="Grotesque" panose="020B0504020202020204" pitchFamily="34" charset="0"/>
              </a:defRPr>
            </a:lvl1pPr>
            <a:lvl2pPr>
              <a:defRPr>
                <a:latin typeface="Grotesque" panose="020B0504020202020204" pitchFamily="34" charset="0"/>
              </a:defRPr>
            </a:lvl2pPr>
            <a:lvl3pPr>
              <a:defRPr>
                <a:latin typeface="Grotesque" panose="020B0504020202020204" pitchFamily="34" charset="0"/>
              </a:defRPr>
            </a:lvl3pPr>
            <a:lvl4pPr>
              <a:defRPr>
                <a:latin typeface="Grotesque" panose="020B0504020202020204" pitchFamily="34" charset="0"/>
              </a:defRPr>
            </a:lvl4pPr>
            <a:lvl5pPr>
              <a:defRPr>
                <a:latin typeface="Grotesque" panose="020B0504020202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FEB54D4-B12D-AA23-BCE0-1A41C7B122E3}"/>
              </a:ext>
            </a:extLst>
          </p:cNvPr>
          <p:cNvSpPr>
            <a:spLocks noGrp="1"/>
          </p:cNvSpPr>
          <p:nvPr>
            <p:ph type="body" sz="quarter" idx="3"/>
          </p:nvPr>
        </p:nvSpPr>
        <p:spPr>
          <a:xfrm>
            <a:off x="6170612" y="2105112"/>
            <a:ext cx="5183188" cy="823912"/>
          </a:xfrm>
        </p:spPr>
        <p:txBody>
          <a:bodyPr anchor="b"/>
          <a:lstStyle>
            <a:lvl1pPr marL="0" indent="0">
              <a:buNone/>
              <a:defRPr sz="2400" b="1">
                <a:latin typeface="Grotesque"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363C4F5-719A-CF25-D881-85D7A5FA8F9C}"/>
              </a:ext>
            </a:extLst>
          </p:cNvPr>
          <p:cNvSpPr>
            <a:spLocks noGrp="1"/>
          </p:cNvSpPr>
          <p:nvPr>
            <p:ph sz="quarter" idx="4"/>
          </p:nvPr>
        </p:nvSpPr>
        <p:spPr>
          <a:xfrm>
            <a:off x="6170612" y="2929024"/>
            <a:ext cx="5183188" cy="3684588"/>
          </a:xfrm>
        </p:spPr>
        <p:txBody>
          <a:bodyPr/>
          <a:lstStyle>
            <a:lvl1pPr>
              <a:defRPr>
                <a:latin typeface="Grotesque" panose="020B0504020202020204" pitchFamily="34" charset="0"/>
              </a:defRPr>
            </a:lvl1pPr>
            <a:lvl2pPr>
              <a:defRPr/>
            </a:lvl2pPr>
            <a:lvl3pPr>
              <a:defRPr/>
            </a:lvl3pPr>
            <a:lvl4pPr>
              <a:defRPr/>
            </a:lvl4pPr>
            <a:lvl5pP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69B9DD9-05A8-0CCF-FB5F-7975AAF2E3A1}"/>
              </a:ext>
            </a:extLst>
          </p:cNvPr>
          <p:cNvSpPr>
            <a:spLocks noGrp="1"/>
          </p:cNvSpPr>
          <p:nvPr>
            <p:ph type="dt" sz="half" idx="10"/>
          </p:nvPr>
        </p:nvSpPr>
        <p:spPr/>
        <p:txBody>
          <a:bodyPr/>
          <a:lstStyle/>
          <a:p>
            <a:fld id="{C0366648-2D44-4CCC-81D9-372E388C2B1B}" type="datetimeFigureOut">
              <a:rPr lang="fi-FI" smtClean="0"/>
              <a:t>21.2.2024</a:t>
            </a:fld>
            <a:endParaRPr lang="fi-FI"/>
          </a:p>
        </p:txBody>
      </p:sp>
      <p:sp>
        <p:nvSpPr>
          <p:cNvPr id="8" name="Alatunnisteen paikkamerkki 7">
            <a:extLst>
              <a:ext uri="{FF2B5EF4-FFF2-40B4-BE49-F238E27FC236}">
                <a16:creationId xmlns:a16="http://schemas.microsoft.com/office/drawing/2014/main" id="{A5D5A81A-32FB-DC0B-4A03-D6EB794B31D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F957F42-8969-5B5A-6131-309EB856D451}"/>
              </a:ext>
            </a:extLst>
          </p:cNvPr>
          <p:cNvSpPr>
            <a:spLocks noGrp="1"/>
          </p:cNvSpPr>
          <p:nvPr>
            <p:ph type="sldNum" sz="quarter" idx="12"/>
          </p:nvPr>
        </p:nvSpPr>
        <p:spPr/>
        <p:txBody>
          <a:bodyPr/>
          <a:lstStyle/>
          <a:p>
            <a:fld id="{325C0D69-C702-49ED-95A4-41C1C6CDDDD0}" type="slidenum">
              <a:rPr lang="fi-FI" smtClean="0"/>
              <a:t>‹#›</a:t>
            </a:fld>
            <a:endParaRPr lang="fi-FI"/>
          </a:p>
        </p:txBody>
      </p:sp>
    </p:spTree>
    <p:extLst>
      <p:ext uri="{BB962C8B-B14F-4D97-AF65-F5344CB8AC3E}">
        <p14:creationId xmlns:p14="http://schemas.microsoft.com/office/powerpoint/2010/main" val="261771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B8B77541-BB57-6E81-BCBA-BC339F634AF2}"/>
              </a:ext>
            </a:extLst>
          </p:cNvPr>
          <p:cNvSpPr>
            <a:spLocks noGrp="1"/>
          </p:cNvSpPr>
          <p:nvPr>
            <p:ph type="dt" sz="half" idx="10"/>
          </p:nvPr>
        </p:nvSpPr>
        <p:spPr/>
        <p:txBody>
          <a:bodyPr/>
          <a:lstStyle/>
          <a:p>
            <a:fld id="{C0366648-2D44-4CCC-81D9-372E388C2B1B}" type="datetimeFigureOut">
              <a:rPr lang="fi-FI" smtClean="0"/>
              <a:t>21.2.2024</a:t>
            </a:fld>
            <a:endParaRPr lang="fi-FI"/>
          </a:p>
        </p:txBody>
      </p:sp>
      <p:sp>
        <p:nvSpPr>
          <p:cNvPr id="4" name="Alatunnisteen paikkamerkki 3">
            <a:extLst>
              <a:ext uri="{FF2B5EF4-FFF2-40B4-BE49-F238E27FC236}">
                <a16:creationId xmlns:a16="http://schemas.microsoft.com/office/drawing/2014/main" id="{ECDF2EC6-0108-5886-DEE4-78480030D19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8548FD-4ACA-04E2-AA7B-B17CAD96AFA0}"/>
              </a:ext>
            </a:extLst>
          </p:cNvPr>
          <p:cNvSpPr>
            <a:spLocks noGrp="1"/>
          </p:cNvSpPr>
          <p:nvPr>
            <p:ph type="sldNum" sz="quarter" idx="12"/>
          </p:nvPr>
        </p:nvSpPr>
        <p:spPr/>
        <p:txBody>
          <a:bodyPr/>
          <a:lstStyle/>
          <a:p>
            <a:fld id="{325C0D69-C702-49ED-95A4-41C1C6CDDDD0}" type="slidenum">
              <a:rPr lang="fi-FI" smtClean="0"/>
              <a:t>‹#›</a:t>
            </a:fld>
            <a:endParaRPr lang="fi-FI"/>
          </a:p>
        </p:txBody>
      </p:sp>
      <p:sp>
        <p:nvSpPr>
          <p:cNvPr id="6" name="Otsikko 5">
            <a:extLst>
              <a:ext uri="{FF2B5EF4-FFF2-40B4-BE49-F238E27FC236}">
                <a16:creationId xmlns:a16="http://schemas.microsoft.com/office/drawing/2014/main" id="{748C789F-2341-F7ED-009C-B0DBB965B06D}"/>
              </a:ext>
            </a:extLst>
          </p:cNvPr>
          <p:cNvSpPr>
            <a:spLocks noGrp="1"/>
          </p:cNvSpPr>
          <p:nvPr>
            <p:ph type="title"/>
          </p:nvPr>
        </p:nvSpPr>
        <p:spPr>
          <a:xfrm>
            <a:off x="838200" y="847263"/>
            <a:ext cx="10515600" cy="1325563"/>
          </a:xfrm>
        </p:spPr>
        <p:txBody>
          <a:bodyPr/>
          <a:lstStyle>
            <a:lvl1pPr>
              <a:defRPr>
                <a:latin typeface="Impact" panose="020B080603090205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381168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5133D1-B7EE-8B41-3E39-9830D594586D}"/>
              </a:ext>
            </a:extLst>
          </p:cNvPr>
          <p:cNvSpPr>
            <a:spLocks noGrp="1"/>
          </p:cNvSpPr>
          <p:nvPr>
            <p:ph type="dt" sz="half" idx="10"/>
          </p:nvPr>
        </p:nvSpPr>
        <p:spPr/>
        <p:txBody>
          <a:bodyPr/>
          <a:lstStyle/>
          <a:p>
            <a:fld id="{C0366648-2D44-4CCC-81D9-372E388C2B1B}" type="datetimeFigureOut">
              <a:rPr lang="fi-FI" smtClean="0"/>
              <a:t>21.2.2024</a:t>
            </a:fld>
            <a:endParaRPr lang="fi-FI"/>
          </a:p>
        </p:txBody>
      </p:sp>
      <p:sp>
        <p:nvSpPr>
          <p:cNvPr id="3" name="Alatunnisteen paikkamerkki 2">
            <a:extLst>
              <a:ext uri="{FF2B5EF4-FFF2-40B4-BE49-F238E27FC236}">
                <a16:creationId xmlns:a16="http://schemas.microsoft.com/office/drawing/2014/main" id="{19B0DBBE-F90B-D59A-3C21-5AD6C8E5BA0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1CC7144-0502-B4DA-BA1C-70705B710504}"/>
              </a:ext>
            </a:extLst>
          </p:cNvPr>
          <p:cNvSpPr>
            <a:spLocks noGrp="1"/>
          </p:cNvSpPr>
          <p:nvPr>
            <p:ph type="sldNum" sz="quarter" idx="12"/>
          </p:nvPr>
        </p:nvSpPr>
        <p:spPr/>
        <p:txBody>
          <a:bodyPr/>
          <a:lstStyle/>
          <a:p>
            <a:fld id="{325C0D69-C702-49ED-95A4-41C1C6CDDDD0}" type="slidenum">
              <a:rPr lang="fi-FI" smtClean="0"/>
              <a:t>‹#›</a:t>
            </a:fld>
            <a:endParaRPr lang="fi-FI"/>
          </a:p>
        </p:txBody>
      </p:sp>
    </p:spTree>
    <p:extLst>
      <p:ext uri="{BB962C8B-B14F-4D97-AF65-F5344CB8AC3E}">
        <p14:creationId xmlns:p14="http://schemas.microsoft.com/office/powerpoint/2010/main" val="98989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D89C9C-00D2-D795-59A1-30D44BD8AC7D}"/>
              </a:ext>
            </a:extLst>
          </p:cNvPr>
          <p:cNvSpPr>
            <a:spLocks noGrp="1"/>
          </p:cNvSpPr>
          <p:nvPr>
            <p:ph type="title"/>
          </p:nvPr>
        </p:nvSpPr>
        <p:spPr>
          <a:xfrm>
            <a:off x="839788" y="457200"/>
            <a:ext cx="3932237" cy="1600200"/>
          </a:xfrm>
        </p:spPr>
        <p:txBody>
          <a:bodyPr anchor="b"/>
          <a:lstStyle>
            <a:lvl1pPr>
              <a:defRPr sz="3200">
                <a:latin typeface="Impact" panose="020B080603090205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32245434-9EDE-3128-6E60-FF48782052F7}"/>
              </a:ext>
            </a:extLst>
          </p:cNvPr>
          <p:cNvSpPr>
            <a:spLocks noGrp="1"/>
          </p:cNvSpPr>
          <p:nvPr>
            <p:ph idx="1"/>
          </p:nvPr>
        </p:nvSpPr>
        <p:spPr>
          <a:xfrm>
            <a:off x="5183188" y="987425"/>
            <a:ext cx="6172200" cy="4873625"/>
          </a:xfrm>
        </p:spPr>
        <p:txBody>
          <a:bodyPr/>
          <a:lstStyle>
            <a:lvl1pPr>
              <a:defRPr sz="3200">
                <a:latin typeface="Grotesque" panose="020B0504020202020204" pitchFamily="34" charset="0"/>
              </a:defRPr>
            </a:lvl1pPr>
            <a:lvl2pPr>
              <a:defRPr sz="2800">
                <a:latin typeface="Grotesque" panose="020B0504020202020204" pitchFamily="34" charset="0"/>
              </a:defRPr>
            </a:lvl2pPr>
            <a:lvl3pPr>
              <a:defRPr sz="2400">
                <a:latin typeface="Grotesque" panose="020B0504020202020204" pitchFamily="34" charset="0"/>
              </a:defRPr>
            </a:lvl3pPr>
            <a:lvl4pPr>
              <a:defRPr sz="2000">
                <a:latin typeface="Grotesque" panose="020B0504020202020204" pitchFamily="34" charset="0"/>
              </a:defRPr>
            </a:lvl4pPr>
            <a:lvl5pPr>
              <a:defRPr sz="2000">
                <a:latin typeface="Grotesque" panose="020B0504020202020204"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5BD6BB2-9681-35E9-235B-30F6B679E97E}"/>
              </a:ext>
            </a:extLst>
          </p:cNvPr>
          <p:cNvSpPr>
            <a:spLocks noGrp="1"/>
          </p:cNvSpPr>
          <p:nvPr>
            <p:ph type="body" sz="half" idx="2"/>
          </p:nvPr>
        </p:nvSpPr>
        <p:spPr>
          <a:xfrm>
            <a:off x="839788" y="2057400"/>
            <a:ext cx="3932237" cy="3811588"/>
          </a:xfrm>
        </p:spPr>
        <p:txBody>
          <a:bodyPr/>
          <a:lstStyle>
            <a:lvl1pPr marL="0" indent="0">
              <a:buNone/>
              <a:defRPr sz="1600">
                <a:latin typeface="Grotesque"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39581AC-D9F5-3515-93B4-1F4201062FFE}"/>
              </a:ext>
            </a:extLst>
          </p:cNvPr>
          <p:cNvSpPr>
            <a:spLocks noGrp="1"/>
          </p:cNvSpPr>
          <p:nvPr>
            <p:ph type="dt" sz="half" idx="10"/>
          </p:nvPr>
        </p:nvSpPr>
        <p:spPr/>
        <p:txBody>
          <a:bodyPr/>
          <a:lstStyle/>
          <a:p>
            <a:fld id="{C0366648-2D44-4CCC-81D9-372E388C2B1B}" type="datetimeFigureOut">
              <a:rPr lang="fi-FI" smtClean="0"/>
              <a:t>21.2.2024</a:t>
            </a:fld>
            <a:endParaRPr lang="fi-FI"/>
          </a:p>
        </p:txBody>
      </p:sp>
      <p:sp>
        <p:nvSpPr>
          <p:cNvPr id="6" name="Alatunnisteen paikkamerkki 5">
            <a:extLst>
              <a:ext uri="{FF2B5EF4-FFF2-40B4-BE49-F238E27FC236}">
                <a16:creationId xmlns:a16="http://schemas.microsoft.com/office/drawing/2014/main" id="{163F1629-FA2D-5AD9-193E-3FD43A86231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FE59B3B-E97C-9BFA-3BA2-8BBF3B42CABC}"/>
              </a:ext>
            </a:extLst>
          </p:cNvPr>
          <p:cNvSpPr>
            <a:spLocks noGrp="1"/>
          </p:cNvSpPr>
          <p:nvPr>
            <p:ph type="sldNum" sz="quarter" idx="12"/>
          </p:nvPr>
        </p:nvSpPr>
        <p:spPr/>
        <p:txBody>
          <a:bodyPr/>
          <a:lstStyle/>
          <a:p>
            <a:fld id="{325C0D69-C702-49ED-95A4-41C1C6CDDDD0}" type="slidenum">
              <a:rPr lang="fi-FI" smtClean="0"/>
              <a:t>‹#›</a:t>
            </a:fld>
            <a:endParaRPr lang="fi-FI"/>
          </a:p>
        </p:txBody>
      </p:sp>
    </p:spTree>
    <p:extLst>
      <p:ext uri="{BB962C8B-B14F-4D97-AF65-F5344CB8AC3E}">
        <p14:creationId xmlns:p14="http://schemas.microsoft.com/office/powerpoint/2010/main" val="405278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8BD191-9D08-5092-8A3C-D1AB9740035C}"/>
              </a:ext>
            </a:extLst>
          </p:cNvPr>
          <p:cNvSpPr>
            <a:spLocks noGrp="1"/>
          </p:cNvSpPr>
          <p:nvPr>
            <p:ph type="title"/>
          </p:nvPr>
        </p:nvSpPr>
        <p:spPr>
          <a:xfrm>
            <a:off x="839788" y="457200"/>
            <a:ext cx="3932237" cy="1600200"/>
          </a:xfrm>
        </p:spPr>
        <p:txBody>
          <a:bodyPr anchor="b"/>
          <a:lstStyle>
            <a:lvl1pPr>
              <a:defRPr sz="3200">
                <a:latin typeface="Impact" panose="020B080603090205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Kuvan paikkamerkki 2">
            <a:extLst>
              <a:ext uri="{FF2B5EF4-FFF2-40B4-BE49-F238E27FC236}">
                <a16:creationId xmlns:a16="http://schemas.microsoft.com/office/drawing/2014/main" id="{8B81B648-621B-41D1-7534-E7F9741CBC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06B23B7-F031-13CA-7EAE-E48495F5AF79}"/>
              </a:ext>
            </a:extLst>
          </p:cNvPr>
          <p:cNvSpPr>
            <a:spLocks noGrp="1"/>
          </p:cNvSpPr>
          <p:nvPr>
            <p:ph type="body" sz="half" idx="2"/>
          </p:nvPr>
        </p:nvSpPr>
        <p:spPr>
          <a:xfrm>
            <a:off x="839788" y="2057400"/>
            <a:ext cx="3932237" cy="3811588"/>
          </a:xfrm>
        </p:spPr>
        <p:txBody>
          <a:bodyPr/>
          <a:lstStyle>
            <a:lvl1pPr marL="0" indent="0">
              <a:buNone/>
              <a:defRPr sz="1600">
                <a:latin typeface="Grotesque"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D631DC2-7066-8AC3-879F-692DD35194B4}"/>
              </a:ext>
            </a:extLst>
          </p:cNvPr>
          <p:cNvSpPr>
            <a:spLocks noGrp="1"/>
          </p:cNvSpPr>
          <p:nvPr>
            <p:ph type="dt" sz="half" idx="10"/>
          </p:nvPr>
        </p:nvSpPr>
        <p:spPr/>
        <p:txBody>
          <a:bodyPr/>
          <a:lstStyle/>
          <a:p>
            <a:fld id="{C0366648-2D44-4CCC-81D9-372E388C2B1B}" type="datetimeFigureOut">
              <a:rPr lang="fi-FI" smtClean="0"/>
              <a:t>21.2.2024</a:t>
            </a:fld>
            <a:endParaRPr lang="fi-FI"/>
          </a:p>
        </p:txBody>
      </p:sp>
      <p:sp>
        <p:nvSpPr>
          <p:cNvPr id="6" name="Alatunnisteen paikkamerkki 5">
            <a:extLst>
              <a:ext uri="{FF2B5EF4-FFF2-40B4-BE49-F238E27FC236}">
                <a16:creationId xmlns:a16="http://schemas.microsoft.com/office/drawing/2014/main" id="{035CF670-5363-5253-9C48-114568B2D67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2F92710-A36F-B532-24FB-2BC86A04A654}"/>
              </a:ext>
            </a:extLst>
          </p:cNvPr>
          <p:cNvSpPr>
            <a:spLocks noGrp="1"/>
          </p:cNvSpPr>
          <p:nvPr>
            <p:ph type="sldNum" sz="quarter" idx="12"/>
          </p:nvPr>
        </p:nvSpPr>
        <p:spPr/>
        <p:txBody>
          <a:bodyPr/>
          <a:lstStyle/>
          <a:p>
            <a:fld id="{325C0D69-C702-49ED-95A4-41C1C6CDDDD0}" type="slidenum">
              <a:rPr lang="fi-FI" smtClean="0"/>
              <a:t>‹#›</a:t>
            </a:fld>
            <a:endParaRPr lang="fi-FI"/>
          </a:p>
        </p:txBody>
      </p:sp>
    </p:spTree>
    <p:extLst>
      <p:ext uri="{BB962C8B-B14F-4D97-AF65-F5344CB8AC3E}">
        <p14:creationId xmlns:p14="http://schemas.microsoft.com/office/powerpoint/2010/main" val="31625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D293392-A00B-A7B4-8125-244BF8996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2B125FF-5A0B-1293-52EC-E8606B341C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5714A73-65D0-E1E7-95ED-B9CBCF97CD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66648-2D44-4CCC-81D9-372E388C2B1B}" type="datetimeFigureOut">
              <a:rPr lang="fi-FI" smtClean="0"/>
              <a:t>21.2.2024</a:t>
            </a:fld>
            <a:endParaRPr lang="fi-FI"/>
          </a:p>
        </p:txBody>
      </p:sp>
      <p:sp>
        <p:nvSpPr>
          <p:cNvPr id="5" name="Alatunnisteen paikkamerkki 4">
            <a:extLst>
              <a:ext uri="{FF2B5EF4-FFF2-40B4-BE49-F238E27FC236}">
                <a16:creationId xmlns:a16="http://schemas.microsoft.com/office/drawing/2014/main" id="{245B05E0-BE2B-E194-EF13-72C7D738E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0A08824-B120-2087-064C-40ABD73089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C0D69-C702-49ED-95A4-41C1C6CDDDD0}" type="slidenum">
              <a:rPr lang="fi-FI" smtClean="0"/>
              <a:t>‹#›</a:t>
            </a:fld>
            <a:endParaRPr lang="fi-FI"/>
          </a:p>
        </p:txBody>
      </p:sp>
      <p:pic>
        <p:nvPicPr>
          <p:cNvPr id="8" name="Kuva 7" descr="Kuva, joka sisältää kohteen talvi, lumi, huurre, kylmä&#10;&#10;Kuvaus luotu automaattisesti">
            <a:extLst>
              <a:ext uri="{FF2B5EF4-FFF2-40B4-BE49-F238E27FC236}">
                <a16:creationId xmlns:a16="http://schemas.microsoft.com/office/drawing/2014/main" id="{D221C7A0-B5AE-BDF4-E12D-0A0A35F9FAB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a:off x="0" y="-703823"/>
            <a:ext cx="12192000" cy="6858001"/>
          </a:xfrm>
          <a:prstGeom prst="rect">
            <a:avLst/>
          </a:prstGeom>
        </p:spPr>
      </p:pic>
      <p:pic>
        <p:nvPicPr>
          <p:cNvPr id="10" name="Kuva 9" descr="Kuva, joka sisältää kohteen teksti, Fontti, kuvakaappaus, Grafiikka&#10;&#10;Kuvaus luotu automaattisesti">
            <a:extLst>
              <a:ext uri="{FF2B5EF4-FFF2-40B4-BE49-F238E27FC236}">
                <a16:creationId xmlns:a16="http://schemas.microsoft.com/office/drawing/2014/main" id="{D3871B9D-FB3A-2412-A388-180DAB03606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2066" y="5966334"/>
            <a:ext cx="1411029" cy="757419"/>
          </a:xfrm>
          <a:prstGeom prst="rect">
            <a:avLst/>
          </a:prstGeom>
        </p:spPr>
      </p:pic>
      <p:pic>
        <p:nvPicPr>
          <p:cNvPr id="22" name="Kuva 21" descr="Kuva, joka sisältää kohteen teksti, Fontti, Grafiikka, logo&#10;&#10;Kuvaus luotu automaattisesti">
            <a:extLst>
              <a:ext uri="{FF2B5EF4-FFF2-40B4-BE49-F238E27FC236}">
                <a16:creationId xmlns:a16="http://schemas.microsoft.com/office/drawing/2014/main" id="{C70BF7D7-FABA-DC54-979F-D7E4FA00FFB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54833" y="5989583"/>
            <a:ext cx="1164795" cy="648921"/>
          </a:xfrm>
          <a:prstGeom prst="rect">
            <a:avLst/>
          </a:prstGeom>
        </p:spPr>
      </p:pic>
      <p:pic>
        <p:nvPicPr>
          <p:cNvPr id="18" name="Kuva 17" descr="Kuva, joka sisältää kohteen Fontti, Sähkönsininen, teksti, logo&#10;&#10;Kuvaus luotu automaattisesti">
            <a:extLst>
              <a:ext uri="{FF2B5EF4-FFF2-40B4-BE49-F238E27FC236}">
                <a16:creationId xmlns:a16="http://schemas.microsoft.com/office/drawing/2014/main" id="{495A9526-8402-347E-1A5F-8A832AD816F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10909" y="6113523"/>
            <a:ext cx="1589306" cy="377604"/>
          </a:xfrm>
          <a:prstGeom prst="rect">
            <a:avLst/>
          </a:prstGeom>
        </p:spPr>
      </p:pic>
      <p:pic>
        <p:nvPicPr>
          <p:cNvPr id="20" name="Kuva 19" descr="Kuva, joka sisältää kohteen Fontti, Grafiikka, teksti, graafinen suunnittelu&#10;&#10;Kuvaus luotu automaattisesti">
            <a:extLst>
              <a:ext uri="{FF2B5EF4-FFF2-40B4-BE49-F238E27FC236}">
                <a16:creationId xmlns:a16="http://schemas.microsoft.com/office/drawing/2014/main" id="{EBBD0B2B-9CC8-875F-46DA-8E6B41FD64C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671066" y="6044255"/>
            <a:ext cx="1526567" cy="535289"/>
          </a:xfrm>
          <a:prstGeom prst="rect">
            <a:avLst/>
          </a:prstGeom>
        </p:spPr>
      </p:pic>
      <p:pic>
        <p:nvPicPr>
          <p:cNvPr id="24" name="Kuva 23" descr="Kuva, joka sisältää kohteen musta, pimeys&#10;&#10;Kuvaus luotu automaattisesti">
            <a:extLst>
              <a:ext uri="{FF2B5EF4-FFF2-40B4-BE49-F238E27FC236}">
                <a16:creationId xmlns:a16="http://schemas.microsoft.com/office/drawing/2014/main" id="{7F63DFF7-BBF8-76D1-55F6-62D59A51318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893988" y="6177653"/>
            <a:ext cx="919623" cy="388142"/>
          </a:xfrm>
          <a:prstGeom prst="rect">
            <a:avLst/>
          </a:prstGeom>
        </p:spPr>
      </p:pic>
      <p:pic>
        <p:nvPicPr>
          <p:cNvPr id="26" name="Kuva 25" descr="Kuva, joka sisältää kohteen ympyrä, Fontti, logo&#10;&#10;Kuvaus luotu automaattisesti">
            <a:extLst>
              <a:ext uri="{FF2B5EF4-FFF2-40B4-BE49-F238E27FC236}">
                <a16:creationId xmlns:a16="http://schemas.microsoft.com/office/drawing/2014/main" id="{30BCAD1B-9C0A-8F5E-4AA6-2794C1219B3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226888" y="6010346"/>
            <a:ext cx="648921" cy="648921"/>
          </a:xfrm>
          <a:prstGeom prst="rect">
            <a:avLst/>
          </a:prstGeom>
        </p:spPr>
      </p:pic>
      <p:pic>
        <p:nvPicPr>
          <p:cNvPr id="12" name="Kuva 11" descr="Kuva, joka sisältää kohteen teksti, Fontti, Grafiikka, logo&#10;&#10;Kuvaus luotu automaattisesti">
            <a:extLst>
              <a:ext uri="{FF2B5EF4-FFF2-40B4-BE49-F238E27FC236}">
                <a16:creationId xmlns:a16="http://schemas.microsoft.com/office/drawing/2014/main" id="{DC7DAF2B-0C6B-CE3C-7538-BB908771266A}"/>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222227" y="6113523"/>
            <a:ext cx="1164795" cy="432979"/>
          </a:xfrm>
          <a:prstGeom prst="rect">
            <a:avLst/>
          </a:prstGeom>
        </p:spPr>
      </p:pic>
    </p:spTree>
    <p:extLst>
      <p:ext uri="{BB962C8B-B14F-4D97-AF65-F5344CB8AC3E}">
        <p14:creationId xmlns:p14="http://schemas.microsoft.com/office/powerpoint/2010/main" val="2423305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4E78E1-7BE9-DAC8-FE3D-F6EE2F0E67AC}"/>
              </a:ext>
            </a:extLst>
          </p:cNvPr>
          <p:cNvSpPr>
            <a:spLocks noGrp="1"/>
          </p:cNvSpPr>
          <p:nvPr>
            <p:ph type="title"/>
          </p:nvPr>
        </p:nvSpPr>
        <p:spPr>
          <a:xfrm>
            <a:off x="660647" y="1231567"/>
            <a:ext cx="10515600" cy="1325563"/>
          </a:xfrm>
        </p:spPr>
        <p:txBody>
          <a:bodyPr>
            <a:normAutofit/>
          </a:bodyPr>
          <a:lstStyle/>
          <a:p>
            <a:r>
              <a:rPr lang="fi-FI" sz="4000" dirty="0">
                <a:latin typeface="Impact"/>
              </a:rPr>
              <a:t>Product </a:t>
            </a:r>
            <a:r>
              <a:rPr lang="fi-FI" sz="4000" dirty="0" err="1">
                <a:latin typeface="Impact"/>
              </a:rPr>
              <a:t>innovation</a:t>
            </a:r>
            <a:r>
              <a:rPr lang="fi-FI" sz="4000" dirty="0">
                <a:latin typeface="Impact"/>
              </a:rPr>
              <a:t> workshop: </a:t>
            </a:r>
            <a:r>
              <a:rPr lang="fi-FI" sz="4000" dirty="0" err="1">
                <a:latin typeface="Impact"/>
              </a:rPr>
              <a:t>Textile</a:t>
            </a:r>
            <a:r>
              <a:rPr lang="fi-FI" sz="4000" dirty="0">
                <a:latin typeface="Impact"/>
              </a:rPr>
              <a:t> </a:t>
            </a:r>
            <a:r>
              <a:rPr lang="fi-FI" sz="4000" dirty="0" err="1">
                <a:latin typeface="Impact"/>
              </a:rPr>
              <a:t>Fiber</a:t>
            </a:r>
            <a:r>
              <a:rPr lang="fi-FI" sz="4000" dirty="0">
                <a:latin typeface="Impact"/>
              </a:rPr>
              <a:t> </a:t>
            </a:r>
            <a:r>
              <a:rPr lang="fi-FI" sz="4000" dirty="0" err="1">
                <a:latin typeface="Impact"/>
              </a:rPr>
              <a:t>Mass</a:t>
            </a:r>
            <a:br>
              <a:rPr lang="fi-FI" sz="4000" dirty="0">
                <a:latin typeface="Impact"/>
              </a:rPr>
            </a:br>
            <a:r>
              <a:rPr lang="fi-FI" sz="2000" dirty="0">
                <a:latin typeface="Impact"/>
              </a:rPr>
              <a:t>12.15-13.45</a:t>
            </a:r>
            <a:br>
              <a:rPr lang="fi-FI" sz="2000" dirty="0">
                <a:latin typeface="Impact"/>
              </a:rPr>
            </a:br>
            <a:r>
              <a:rPr lang="fi-FI" sz="2000" dirty="0">
                <a:latin typeface="Impact"/>
              </a:rPr>
              <a:t>B5015</a:t>
            </a:r>
            <a:endParaRPr lang="fi-FI" sz="2000" dirty="0"/>
          </a:p>
        </p:txBody>
      </p:sp>
      <p:sp>
        <p:nvSpPr>
          <p:cNvPr id="3" name="Sisällön paikkamerkki 2">
            <a:extLst>
              <a:ext uri="{FF2B5EF4-FFF2-40B4-BE49-F238E27FC236}">
                <a16:creationId xmlns:a16="http://schemas.microsoft.com/office/drawing/2014/main" id="{D629907C-1D9B-AEE4-5DC9-49B82353F367}"/>
              </a:ext>
            </a:extLst>
          </p:cNvPr>
          <p:cNvSpPr>
            <a:spLocks noGrp="1"/>
          </p:cNvSpPr>
          <p:nvPr>
            <p:ph idx="1"/>
          </p:nvPr>
        </p:nvSpPr>
        <p:spPr>
          <a:xfrm>
            <a:off x="2186430" y="5143050"/>
            <a:ext cx="3975002" cy="677107"/>
          </a:xfrm>
        </p:spPr>
        <p:txBody>
          <a:bodyPr>
            <a:noAutofit/>
          </a:bodyPr>
          <a:lstStyle/>
          <a:p>
            <a:pPr marL="0" indent="0">
              <a:buNone/>
            </a:pPr>
            <a:r>
              <a:rPr lang="fi-FI" sz="1900" dirty="0"/>
              <a:t>Eeva Käärmekallio</a:t>
            </a:r>
          </a:p>
          <a:p>
            <a:pPr marL="0" indent="0">
              <a:buNone/>
            </a:pPr>
            <a:r>
              <a:rPr lang="fi-FI" sz="1900" dirty="0"/>
              <a:t>RDI </a:t>
            </a:r>
            <a:r>
              <a:rPr lang="fi-FI" sz="1900" dirty="0" err="1"/>
              <a:t>Specialist</a:t>
            </a:r>
            <a:endParaRPr lang="fi-FI" sz="1900" dirty="0"/>
          </a:p>
        </p:txBody>
      </p:sp>
      <p:pic>
        <p:nvPicPr>
          <p:cNvPr id="5" name="Kuva 4" descr="Kuva, joka sisältää kohteen henkilö, Ihmisen kasvot, hymy, vaate&#10;&#10;Kuvaus luotu automaattisesti">
            <a:extLst>
              <a:ext uri="{FF2B5EF4-FFF2-40B4-BE49-F238E27FC236}">
                <a16:creationId xmlns:a16="http://schemas.microsoft.com/office/drawing/2014/main" id="{90879CB5-8DF7-CD30-32BA-FF8BEF7F9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386" y="2691828"/>
            <a:ext cx="2244047" cy="2244047"/>
          </a:xfrm>
          <a:prstGeom prst="rect">
            <a:avLst/>
          </a:prstGeom>
        </p:spPr>
      </p:pic>
      <p:pic>
        <p:nvPicPr>
          <p:cNvPr id="7" name="Kuva 6" descr="Kuva, joka sisältää kohteen henkilö, Ihmisen kasvot, vaate, mies&#10;&#10;Kuvaus luotu automaattisesti">
            <a:extLst>
              <a:ext uri="{FF2B5EF4-FFF2-40B4-BE49-F238E27FC236}">
                <a16:creationId xmlns:a16="http://schemas.microsoft.com/office/drawing/2014/main" id="{95FEF15D-8C72-96CB-AED8-9D15FE3B1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338" y="2691828"/>
            <a:ext cx="2244047" cy="2244047"/>
          </a:xfrm>
          <a:prstGeom prst="rect">
            <a:avLst/>
          </a:prstGeom>
        </p:spPr>
      </p:pic>
      <p:sp>
        <p:nvSpPr>
          <p:cNvPr id="9" name="Tekstiruutu 8">
            <a:extLst>
              <a:ext uri="{FF2B5EF4-FFF2-40B4-BE49-F238E27FC236}">
                <a16:creationId xmlns:a16="http://schemas.microsoft.com/office/drawing/2014/main" id="{D6DEA30E-E0AC-A5F2-C56F-C263F2AEB104}"/>
              </a:ext>
            </a:extLst>
          </p:cNvPr>
          <p:cNvSpPr txBox="1"/>
          <p:nvPr/>
        </p:nvSpPr>
        <p:spPr>
          <a:xfrm>
            <a:off x="6781338" y="5143051"/>
            <a:ext cx="4749692" cy="677108"/>
          </a:xfrm>
          <a:prstGeom prst="rect">
            <a:avLst/>
          </a:prstGeom>
          <a:noFill/>
        </p:spPr>
        <p:txBody>
          <a:bodyPr wrap="square">
            <a:spAutoFit/>
          </a:bodyPr>
          <a:lstStyle/>
          <a:p>
            <a:pPr marL="0" indent="0">
              <a:buNone/>
            </a:pPr>
            <a:r>
              <a:rPr lang="fi-FI" sz="1900" dirty="0">
                <a:latin typeface="Grotesque" panose="020B0504020202020204" pitchFamily="34" charset="0"/>
              </a:rPr>
              <a:t>Mikko Vidgren </a:t>
            </a:r>
          </a:p>
          <a:p>
            <a:pPr marL="0" indent="0">
              <a:buNone/>
            </a:pPr>
            <a:r>
              <a:rPr lang="fi-FI" sz="1900" dirty="0">
                <a:latin typeface="Grotesque" panose="020B0504020202020204" pitchFamily="34" charset="0"/>
              </a:rPr>
              <a:t>RDI Service Designer</a:t>
            </a:r>
          </a:p>
        </p:txBody>
      </p:sp>
    </p:spTree>
    <p:extLst>
      <p:ext uri="{BB962C8B-B14F-4D97-AF65-F5344CB8AC3E}">
        <p14:creationId xmlns:p14="http://schemas.microsoft.com/office/powerpoint/2010/main" val="368939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21D49D-C6F9-B808-8D9F-8EEB1F18BF87}"/>
              </a:ext>
            </a:extLst>
          </p:cNvPr>
          <p:cNvSpPr>
            <a:spLocks noGrp="1"/>
          </p:cNvSpPr>
          <p:nvPr>
            <p:ph type="title"/>
          </p:nvPr>
        </p:nvSpPr>
        <p:spPr/>
        <p:txBody>
          <a:bodyPr/>
          <a:lstStyle/>
          <a:p>
            <a:r>
              <a:rPr lang="en-US" dirty="0"/>
              <a:t>Connect the observation and solution</a:t>
            </a:r>
            <a:endParaRPr lang="fi-FI" dirty="0"/>
          </a:p>
        </p:txBody>
      </p:sp>
      <p:sp>
        <p:nvSpPr>
          <p:cNvPr id="3" name="Sisällön paikkamerkki 2">
            <a:extLst>
              <a:ext uri="{FF2B5EF4-FFF2-40B4-BE49-F238E27FC236}">
                <a16:creationId xmlns:a16="http://schemas.microsoft.com/office/drawing/2014/main" id="{AE0AACD9-9FDA-4745-0FAF-E81355CF3FA6}"/>
              </a:ext>
            </a:extLst>
          </p:cNvPr>
          <p:cNvSpPr>
            <a:spLocks noGrp="1"/>
          </p:cNvSpPr>
          <p:nvPr>
            <p:ph idx="1"/>
          </p:nvPr>
        </p:nvSpPr>
        <p:spPr>
          <a:xfrm>
            <a:off x="838200" y="1426917"/>
            <a:ext cx="10175697" cy="1177483"/>
          </a:xfrm>
        </p:spPr>
        <p:txBody>
          <a:bodyPr vert="horz" lIns="91440" tIns="45720" rIns="91440" bIns="45720" rtlCol="0" anchor="t">
            <a:normAutofit/>
          </a:bodyPr>
          <a:lstStyle/>
          <a:p>
            <a:pPr marL="0" indent="0">
              <a:buNone/>
            </a:pPr>
            <a:endParaRPr lang="fi-FI" dirty="0">
              <a:latin typeface="Grotesque"/>
            </a:endParaRPr>
          </a:p>
          <a:p>
            <a:pPr marL="0" indent="0">
              <a:buNone/>
            </a:pPr>
            <a:r>
              <a:rPr lang="fi-FI" dirty="0" err="1">
                <a:latin typeface="Grotesque"/>
                <a:cs typeface="Calibri"/>
              </a:rPr>
              <a:t>Organize</a:t>
            </a:r>
            <a:r>
              <a:rPr lang="fi-FI" dirty="0">
                <a:latin typeface="Grotesque"/>
                <a:cs typeface="Calibri"/>
              </a:rPr>
              <a:t> </a:t>
            </a:r>
            <a:r>
              <a:rPr lang="fi-FI" dirty="0" err="1">
                <a:latin typeface="Grotesque"/>
                <a:cs typeface="Calibri"/>
              </a:rPr>
              <a:t>your</a:t>
            </a:r>
            <a:r>
              <a:rPr lang="fi-FI" dirty="0">
                <a:latin typeface="Grotesque"/>
                <a:cs typeface="Calibri"/>
              </a:rPr>
              <a:t> post-</a:t>
            </a:r>
            <a:r>
              <a:rPr lang="fi-FI" dirty="0" err="1">
                <a:latin typeface="Grotesque"/>
                <a:cs typeface="Calibri"/>
              </a:rPr>
              <a:t>its</a:t>
            </a:r>
            <a:r>
              <a:rPr lang="fi-FI" dirty="0">
                <a:latin typeface="Grotesque"/>
                <a:cs typeface="Calibri"/>
              </a:rPr>
              <a:t> as </a:t>
            </a:r>
            <a:r>
              <a:rPr lang="fi-FI" dirty="0" err="1">
                <a:latin typeface="Grotesque"/>
                <a:cs typeface="Calibri"/>
              </a:rPr>
              <a:t>follows</a:t>
            </a:r>
            <a:r>
              <a:rPr lang="fi-FI" dirty="0">
                <a:latin typeface="Grotesque"/>
                <a:cs typeface="Calibri"/>
              </a:rPr>
              <a:t>:</a:t>
            </a:r>
          </a:p>
          <a:p>
            <a:pPr marL="0" indent="0">
              <a:buNone/>
            </a:pPr>
            <a:endParaRPr lang="fi-FI" dirty="0">
              <a:latin typeface="Grotesque"/>
              <a:cs typeface="Calibri"/>
            </a:endParaRPr>
          </a:p>
          <a:p>
            <a:pPr marL="0" indent="0">
              <a:buNone/>
            </a:pPr>
            <a:endParaRPr lang="fi-FI" dirty="0">
              <a:latin typeface="Grotesque"/>
              <a:cs typeface="Calibri"/>
            </a:endParaRPr>
          </a:p>
          <a:p>
            <a:pPr marL="0" indent="0">
              <a:buNone/>
            </a:pPr>
            <a:endParaRPr lang="fi-FI" dirty="0">
              <a:latin typeface="Grotesque"/>
              <a:cs typeface="Calibri"/>
            </a:endParaRPr>
          </a:p>
          <a:p>
            <a:pPr marL="0" indent="0">
              <a:buNone/>
            </a:pPr>
            <a:endParaRPr lang="fi-FI" dirty="0"/>
          </a:p>
        </p:txBody>
      </p:sp>
      <p:sp>
        <p:nvSpPr>
          <p:cNvPr id="4" name="Suorakulmio 3">
            <a:extLst>
              <a:ext uri="{FF2B5EF4-FFF2-40B4-BE49-F238E27FC236}">
                <a16:creationId xmlns:a16="http://schemas.microsoft.com/office/drawing/2014/main" id="{5A809FB7-620A-554C-A4DD-99BB9D36921A}"/>
              </a:ext>
            </a:extLst>
          </p:cNvPr>
          <p:cNvSpPr/>
          <p:nvPr/>
        </p:nvSpPr>
        <p:spPr>
          <a:xfrm>
            <a:off x="2517169" y="3582666"/>
            <a:ext cx="1429820" cy="11774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Observation</a:t>
            </a:r>
            <a:endParaRPr lang="fi-FI" dirty="0"/>
          </a:p>
        </p:txBody>
      </p:sp>
      <p:sp>
        <p:nvSpPr>
          <p:cNvPr id="5" name="Suorakulmio 4">
            <a:extLst>
              <a:ext uri="{FF2B5EF4-FFF2-40B4-BE49-F238E27FC236}">
                <a16:creationId xmlns:a16="http://schemas.microsoft.com/office/drawing/2014/main" id="{503768C4-C007-CE5D-0ECD-CACC954959AE}"/>
              </a:ext>
            </a:extLst>
          </p:cNvPr>
          <p:cNvSpPr/>
          <p:nvPr/>
        </p:nvSpPr>
        <p:spPr>
          <a:xfrm>
            <a:off x="4436724" y="2419974"/>
            <a:ext cx="1429820" cy="117748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Solution</a:t>
            </a:r>
            <a:endParaRPr lang="fi-FI" dirty="0"/>
          </a:p>
        </p:txBody>
      </p:sp>
      <p:sp>
        <p:nvSpPr>
          <p:cNvPr id="6" name="Suorakulmio 5">
            <a:extLst>
              <a:ext uri="{FF2B5EF4-FFF2-40B4-BE49-F238E27FC236}">
                <a16:creationId xmlns:a16="http://schemas.microsoft.com/office/drawing/2014/main" id="{0535A84D-23CA-0188-7F4B-E9C70ACBAD9F}"/>
              </a:ext>
            </a:extLst>
          </p:cNvPr>
          <p:cNvSpPr/>
          <p:nvPr/>
        </p:nvSpPr>
        <p:spPr>
          <a:xfrm>
            <a:off x="4436724" y="4281545"/>
            <a:ext cx="1429820" cy="117748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Solution</a:t>
            </a:r>
            <a:endParaRPr lang="fi-FI" dirty="0"/>
          </a:p>
        </p:txBody>
      </p:sp>
      <p:sp>
        <p:nvSpPr>
          <p:cNvPr id="7" name="Suorakulmio 6">
            <a:extLst>
              <a:ext uri="{FF2B5EF4-FFF2-40B4-BE49-F238E27FC236}">
                <a16:creationId xmlns:a16="http://schemas.microsoft.com/office/drawing/2014/main" id="{0CBD1695-CDB1-6D40-34D7-FEFE2E41C4C0}"/>
              </a:ext>
            </a:extLst>
          </p:cNvPr>
          <p:cNvSpPr/>
          <p:nvPr/>
        </p:nvSpPr>
        <p:spPr>
          <a:xfrm>
            <a:off x="696931" y="2683653"/>
            <a:ext cx="1429820" cy="117748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Solution</a:t>
            </a:r>
            <a:endParaRPr lang="fi-FI" dirty="0"/>
          </a:p>
        </p:txBody>
      </p:sp>
      <p:sp>
        <p:nvSpPr>
          <p:cNvPr id="8" name="Suorakulmio 7">
            <a:extLst>
              <a:ext uri="{FF2B5EF4-FFF2-40B4-BE49-F238E27FC236}">
                <a16:creationId xmlns:a16="http://schemas.microsoft.com/office/drawing/2014/main" id="{301845B1-F117-562B-1A6B-AF15400151AA}"/>
              </a:ext>
            </a:extLst>
          </p:cNvPr>
          <p:cNvSpPr/>
          <p:nvPr/>
        </p:nvSpPr>
        <p:spPr>
          <a:xfrm>
            <a:off x="771419" y="4562568"/>
            <a:ext cx="1429820" cy="117748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Solution</a:t>
            </a:r>
            <a:endParaRPr lang="fi-FI" dirty="0"/>
          </a:p>
        </p:txBody>
      </p:sp>
      <p:sp>
        <p:nvSpPr>
          <p:cNvPr id="9" name="Suorakulmio 8">
            <a:extLst>
              <a:ext uri="{FF2B5EF4-FFF2-40B4-BE49-F238E27FC236}">
                <a16:creationId xmlns:a16="http://schemas.microsoft.com/office/drawing/2014/main" id="{BFE92030-CC70-82A8-E557-805013CC196B}"/>
              </a:ext>
            </a:extLst>
          </p:cNvPr>
          <p:cNvSpPr/>
          <p:nvPr/>
        </p:nvSpPr>
        <p:spPr>
          <a:xfrm>
            <a:off x="8673958" y="3429000"/>
            <a:ext cx="1429820" cy="117748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Observation</a:t>
            </a:r>
            <a:endParaRPr lang="fi-FI" dirty="0"/>
          </a:p>
        </p:txBody>
      </p:sp>
      <p:sp>
        <p:nvSpPr>
          <p:cNvPr id="10" name="Suorakulmio 9">
            <a:extLst>
              <a:ext uri="{FF2B5EF4-FFF2-40B4-BE49-F238E27FC236}">
                <a16:creationId xmlns:a16="http://schemas.microsoft.com/office/drawing/2014/main" id="{4DD04B97-1426-6959-43E0-F65A8C9CEAD6}"/>
              </a:ext>
            </a:extLst>
          </p:cNvPr>
          <p:cNvSpPr/>
          <p:nvPr/>
        </p:nvSpPr>
        <p:spPr>
          <a:xfrm>
            <a:off x="10593513" y="2266308"/>
            <a:ext cx="1429820" cy="117748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Solution</a:t>
            </a:r>
            <a:endParaRPr lang="fi-FI" dirty="0"/>
          </a:p>
        </p:txBody>
      </p:sp>
      <p:sp>
        <p:nvSpPr>
          <p:cNvPr id="11" name="Suorakulmio 10">
            <a:extLst>
              <a:ext uri="{FF2B5EF4-FFF2-40B4-BE49-F238E27FC236}">
                <a16:creationId xmlns:a16="http://schemas.microsoft.com/office/drawing/2014/main" id="{E3B9489E-D65A-27FF-9CA8-A42115C5E4A5}"/>
              </a:ext>
            </a:extLst>
          </p:cNvPr>
          <p:cNvSpPr/>
          <p:nvPr/>
        </p:nvSpPr>
        <p:spPr>
          <a:xfrm>
            <a:off x="10593513" y="4127879"/>
            <a:ext cx="1429820" cy="117748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Solution</a:t>
            </a:r>
            <a:endParaRPr lang="fi-FI" dirty="0"/>
          </a:p>
        </p:txBody>
      </p:sp>
      <p:sp>
        <p:nvSpPr>
          <p:cNvPr id="12" name="Suorakulmio 11">
            <a:extLst>
              <a:ext uri="{FF2B5EF4-FFF2-40B4-BE49-F238E27FC236}">
                <a16:creationId xmlns:a16="http://schemas.microsoft.com/office/drawing/2014/main" id="{CCE22CF3-FE40-F7B5-E316-C9A38328274D}"/>
              </a:ext>
            </a:extLst>
          </p:cNvPr>
          <p:cNvSpPr/>
          <p:nvPr/>
        </p:nvSpPr>
        <p:spPr>
          <a:xfrm>
            <a:off x="6853720" y="2529987"/>
            <a:ext cx="1429820" cy="117748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Solution</a:t>
            </a:r>
            <a:endParaRPr lang="fi-FI" dirty="0"/>
          </a:p>
        </p:txBody>
      </p:sp>
      <p:sp>
        <p:nvSpPr>
          <p:cNvPr id="13" name="Suorakulmio 12">
            <a:extLst>
              <a:ext uri="{FF2B5EF4-FFF2-40B4-BE49-F238E27FC236}">
                <a16:creationId xmlns:a16="http://schemas.microsoft.com/office/drawing/2014/main" id="{BD15E99B-5C6C-C3B2-FDFD-5BA1752A6474}"/>
              </a:ext>
            </a:extLst>
          </p:cNvPr>
          <p:cNvSpPr/>
          <p:nvPr/>
        </p:nvSpPr>
        <p:spPr>
          <a:xfrm>
            <a:off x="6928208" y="4408902"/>
            <a:ext cx="1429820" cy="117748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Solution</a:t>
            </a:r>
            <a:endParaRPr lang="fi-FI" dirty="0"/>
          </a:p>
        </p:txBody>
      </p:sp>
    </p:spTree>
    <p:extLst>
      <p:ext uri="{BB962C8B-B14F-4D97-AF65-F5344CB8AC3E}">
        <p14:creationId xmlns:p14="http://schemas.microsoft.com/office/powerpoint/2010/main" val="329050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21D49D-C6F9-B808-8D9F-8EEB1F18BF87}"/>
              </a:ext>
            </a:extLst>
          </p:cNvPr>
          <p:cNvSpPr>
            <a:spLocks noGrp="1"/>
          </p:cNvSpPr>
          <p:nvPr>
            <p:ph type="title"/>
          </p:nvPr>
        </p:nvSpPr>
        <p:spPr/>
        <p:txBody>
          <a:bodyPr/>
          <a:lstStyle/>
          <a:p>
            <a:r>
              <a:rPr lang="en-US" dirty="0"/>
              <a:t>Final innovation</a:t>
            </a:r>
            <a:endParaRPr lang="fi-FI" dirty="0"/>
          </a:p>
        </p:txBody>
      </p:sp>
      <p:sp>
        <p:nvSpPr>
          <p:cNvPr id="3" name="Sisällön paikkamerkki 2">
            <a:extLst>
              <a:ext uri="{FF2B5EF4-FFF2-40B4-BE49-F238E27FC236}">
                <a16:creationId xmlns:a16="http://schemas.microsoft.com/office/drawing/2014/main" id="{AE0AACD9-9FDA-4745-0FAF-E81355CF3FA6}"/>
              </a:ext>
            </a:extLst>
          </p:cNvPr>
          <p:cNvSpPr>
            <a:spLocks noGrp="1"/>
          </p:cNvSpPr>
          <p:nvPr>
            <p:ph idx="1"/>
          </p:nvPr>
        </p:nvSpPr>
        <p:spPr>
          <a:xfrm>
            <a:off x="838200" y="1828555"/>
            <a:ext cx="10175697" cy="775845"/>
          </a:xfrm>
        </p:spPr>
        <p:txBody>
          <a:bodyPr vert="horz" lIns="91440" tIns="45720" rIns="91440" bIns="45720" rtlCol="0" anchor="t">
            <a:normAutofit/>
          </a:bodyPr>
          <a:lstStyle/>
          <a:p>
            <a:pPr marL="0" indent="0">
              <a:buNone/>
            </a:pPr>
            <a:r>
              <a:rPr lang="en-US" sz="2400" dirty="0">
                <a:latin typeface="Grotesque"/>
              </a:rPr>
              <a:t>I</a:t>
            </a:r>
            <a:r>
              <a:rPr lang="fi-FI" sz="2400" dirty="0">
                <a:latin typeface="Grotesque"/>
              </a:rPr>
              <a:t>n </a:t>
            </a:r>
            <a:r>
              <a:rPr lang="fi-FI" sz="2400" dirty="0" err="1">
                <a:latin typeface="Grotesque"/>
              </a:rPr>
              <a:t>groups</a:t>
            </a:r>
            <a:r>
              <a:rPr lang="fi-FI" sz="2400" dirty="0">
                <a:latin typeface="Grotesque"/>
              </a:rPr>
              <a:t>: </a:t>
            </a:r>
            <a:r>
              <a:rPr lang="fi-FI" sz="2400" dirty="0" err="1">
                <a:latin typeface="Grotesque"/>
              </a:rPr>
              <a:t>choose</a:t>
            </a:r>
            <a:r>
              <a:rPr lang="fi-FI" sz="2400" dirty="0">
                <a:latin typeface="Grotesque"/>
              </a:rPr>
              <a:t> </a:t>
            </a:r>
            <a:r>
              <a:rPr lang="fi-FI" sz="2400" dirty="0" err="1">
                <a:latin typeface="Grotesque"/>
              </a:rPr>
              <a:t>the</a:t>
            </a:r>
            <a:r>
              <a:rPr lang="fi-FI" sz="2400" dirty="0">
                <a:latin typeface="Grotesque"/>
              </a:rPr>
              <a:t> </a:t>
            </a:r>
            <a:r>
              <a:rPr lang="fi-FI" sz="2400" dirty="0" err="1">
                <a:latin typeface="Grotesque"/>
              </a:rPr>
              <a:t>most</a:t>
            </a:r>
            <a:r>
              <a:rPr lang="fi-FI" sz="2400" dirty="0">
                <a:latin typeface="Grotesque"/>
              </a:rPr>
              <a:t> </a:t>
            </a:r>
            <a:r>
              <a:rPr lang="fi-FI" sz="2400" dirty="0" err="1">
                <a:latin typeface="Grotesque"/>
              </a:rPr>
              <a:t>innovative</a:t>
            </a:r>
            <a:r>
              <a:rPr lang="fi-FI" sz="2400" dirty="0">
                <a:latin typeface="Grotesque"/>
              </a:rPr>
              <a:t> </a:t>
            </a:r>
            <a:r>
              <a:rPr lang="fi-FI" sz="2400" dirty="0" err="1">
                <a:latin typeface="Grotesque"/>
              </a:rPr>
              <a:t>observation-solution</a:t>
            </a:r>
            <a:r>
              <a:rPr lang="fi-FI" sz="2400" dirty="0">
                <a:latin typeface="Grotesque"/>
              </a:rPr>
              <a:t> –</a:t>
            </a:r>
            <a:r>
              <a:rPr lang="fi-FI" sz="2400" dirty="0" err="1">
                <a:latin typeface="Grotesque"/>
              </a:rPr>
              <a:t>group</a:t>
            </a:r>
            <a:r>
              <a:rPr lang="fi-FI" sz="2400" dirty="0">
                <a:latin typeface="Grotesque"/>
              </a:rPr>
              <a:t>, and </a:t>
            </a:r>
            <a:r>
              <a:rPr lang="fi-FI" sz="2400" dirty="0" err="1">
                <a:latin typeface="Grotesque"/>
              </a:rPr>
              <a:t>present</a:t>
            </a:r>
            <a:r>
              <a:rPr lang="fi-FI" sz="2400" dirty="0">
                <a:latin typeface="Grotesque"/>
              </a:rPr>
              <a:t> it to </a:t>
            </a:r>
            <a:r>
              <a:rPr lang="fi-FI" sz="2400" dirty="0" err="1">
                <a:latin typeface="Grotesque"/>
              </a:rPr>
              <a:t>the</a:t>
            </a:r>
            <a:r>
              <a:rPr lang="fi-FI" sz="2400" dirty="0">
                <a:latin typeface="Grotesque"/>
              </a:rPr>
              <a:t> workshop.</a:t>
            </a:r>
            <a:endParaRPr lang="fi-FI" sz="2400" dirty="0"/>
          </a:p>
        </p:txBody>
      </p:sp>
      <p:sp>
        <p:nvSpPr>
          <p:cNvPr id="4" name="Suorakulmio 3">
            <a:extLst>
              <a:ext uri="{FF2B5EF4-FFF2-40B4-BE49-F238E27FC236}">
                <a16:creationId xmlns:a16="http://schemas.microsoft.com/office/drawing/2014/main" id="{5A809FB7-620A-554C-A4DD-99BB9D36921A}"/>
              </a:ext>
            </a:extLst>
          </p:cNvPr>
          <p:cNvSpPr/>
          <p:nvPr/>
        </p:nvSpPr>
        <p:spPr>
          <a:xfrm>
            <a:off x="4884935" y="3869289"/>
            <a:ext cx="1659276" cy="9698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material looks and feels disgusting</a:t>
            </a:r>
            <a:endParaRPr lang="fi-FI" dirty="0"/>
          </a:p>
        </p:txBody>
      </p:sp>
      <p:sp>
        <p:nvSpPr>
          <p:cNvPr id="5" name="Suorakulmio 4">
            <a:extLst>
              <a:ext uri="{FF2B5EF4-FFF2-40B4-BE49-F238E27FC236}">
                <a16:creationId xmlns:a16="http://schemas.microsoft.com/office/drawing/2014/main" id="{503768C4-C007-CE5D-0ECD-CACC954959AE}"/>
              </a:ext>
            </a:extLst>
          </p:cNvPr>
          <p:cNvSpPr/>
          <p:nvPr/>
        </p:nvSpPr>
        <p:spPr>
          <a:xfrm>
            <a:off x="6717587" y="2829765"/>
            <a:ext cx="1659276" cy="77584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Insulation</a:t>
            </a:r>
            <a:endParaRPr lang="fi-FI" dirty="0"/>
          </a:p>
        </p:txBody>
      </p:sp>
      <p:sp>
        <p:nvSpPr>
          <p:cNvPr id="6" name="Suorakulmio 5">
            <a:extLst>
              <a:ext uri="{FF2B5EF4-FFF2-40B4-BE49-F238E27FC236}">
                <a16:creationId xmlns:a16="http://schemas.microsoft.com/office/drawing/2014/main" id="{0535A84D-23CA-0188-7F4B-E9C70ACBAD9F}"/>
              </a:ext>
            </a:extLst>
          </p:cNvPr>
          <p:cNvSpPr/>
          <p:nvPr/>
        </p:nvSpPr>
        <p:spPr>
          <a:xfrm>
            <a:off x="6717587" y="4691336"/>
            <a:ext cx="1659276" cy="77584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Filling</a:t>
            </a:r>
            <a:endParaRPr lang="fi-FI" dirty="0"/>
          </a:p>
        </p:txBody>
      </p:sp>
      <p:sp>
        <p:nvSpPr>
          <p:cNvPr id="7" name="Suorakulmio 6">
            <a:extLst>
              <a:ext uri="{FF2B5EF4-FFF2-40B4-BE49-F238E27FC236}">
                <a16:creationId xmlns:a16="http://schemas.microsoft.com/office/drawing/2014/main" id="{0CBD1695-CDB1-6D40-34D7-FEFE2E41C4C0}"/>
              </a:ext>
            </a:extLst>
          </p:cNvPr>
          <p:cNvSpPr/>
          <p:nvPr/>
        </p:nvSpPr>
        <p:spPr>
          <a:xfrm>
            <a:off x="2977794" y="3093444"/>
            <a:ext cx="1659276" cy="77584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Filter</a:t>
            </a:r>
            <a:endParaRPr lang="fi-FI" dirty="0"/>
          </a:p>
        </p:txBody>
      </p:sp>
      <p:sp>
        <p:nvSpPr>
          <p:cNvPr id="8" name="Suorakulmio 7">
            <a:extLst>
              <a:ext uri="{FF2B5EF4-FFF2-40B4-BE49-F238E27FC236}">
                <a16:creationId xmlns:a16="http://schemas.microsoft.com/office/drawing/2014/main" id="{301845B1-F117-562B-1A6B-AF15400151AA}"/>
              </a:ext>
            </a:extLst>
          </p:cNvPr>
          <p:cNvSpPr/>
          <p:nvPr/>
        </p:nvSpPr>
        <p:spPr>
          <a:xfrm>
            <a:off x="3052282" y="4972359"/>
            <a:ext cx="1659276" cy="77584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Cleaning rag</a:t>
            </a:r>
            <a:endParaRPr lang="fi-FI" dirty="0"/>
          </a:p>
        </p:txBody>
      </p:sp>
    </p:spTree>
    <p:extLst>
      <p:ext uri="{BB962C8B-B14F-4D97-AF65-F5344CB8AC3E}">
        <p14:creationId xmlns:p14="http://schemas.microsoft.com/office/powerpoint/2010/main" val="412055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isällön paikkamerkki 2">
            <a:extLst>
              <a:ext uri="{FF2B5EF4-FFF2-40B4-BE49-F238E27FC236}">
                <a16:creationId xmlns:a16="http://schemas.microsoft.com/office/drawing/2014/main" id="{01B744D5-B6BE-3BDE-81CA-497BC97CB886}"/>
              </a:ext>
            </a:extLst>
          </p:cNvPr>
          <p:cNvSpPr txBox="1">
            <a:spLocks/>
          </p:cNvSpPr>
          <p:nvPr/>
        </p:nvSpPr>
        <p:spPr>
          <a:xfrm>
            <a:off x="1654140" y="6262643"/>
            <a:ext cx="5722705" cy="63820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otesque"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otesque"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otesque"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1400" dirty="0">
                <a:ea typeface="+mj-ea"/>
                <a:cs typeface="+mj-cs"/>
              </a:rPr>
              <a:t>Anniina </a:t>
            </a:r>
            <a:r>
              <a:rPr lang="fi-FI" sz="1400" dirty="0">
                <a:solidFill>
                  <a:srgbClr val="000000"/>
                </a:solidFill>
                <a:effectLst/>
                <a:ea typeface="Times New Roman" panose="02020603050405020304" pitchFamily="18" charset="0"/>
              </a:rPr>
              <a:t>Saanila, </a:t>
            </a:r>
            <a:r>
              <a:rPr lang="en-US" sz="1400" dirty="0">
                <a:ea typeface="+mj-ea"/>
                <a:cs typeface="+mj-cs"/>
              </a:rPr>
              <a:t>Sustainable fashion course, Savonia-UAS, 2023</a:t>
            </a:r>
          </a:p>
        </p:txBody>
      </p:sp>
      <p:sp>
        <p:nvSpPr>
          <p:cNvPr id="3" name="Sisällön paikkamerkki 2">
            <a:extLst>
              <a:ext uri="{FF2B5EF4-FFF2-40B4-BE49-F238E27FC236}">
                <a16:creationId xmlns:a16="http://schemas.microsoft.com/office/drawing/2014/main" id="{0984DA54-22FA-30D1-61C4-B094910D8400}"/>
              </a:ext>
            </a:extLst>
          </p:cNvPr>
          <p:cNvSpPr>
            <a:spLocks noGrp="1"/>
          </p:cNvSpPr>
          <p:nvPr>
            <p:ph idx="1"/>
          </p:nvPr>
        </p:nvSpPr>
        <p:spPr>
          <a:xfrm>
            <a:off x="836680" y="770562"/>
            <a:ext cx="6002110" cy="5363539"/>
          </a:xfrm>
        </p:spPr>
        <p:txBody>
          <a:bodyPr vert="horz" lIns="91440" tIns="45720" rIns="91440" bIns="45720" rtlCol="0" anchor="t">
            <a:normAutofit/>
          </a:bodyPr>
          <a:lstStyle/>
          <a:p>
            <a:r>
              <a:rPr lang="en-US" sz="1800" dirty="0">
                <a:latin typeface="+mn-lt"/>
              </a:rPr>
              <a:t>In EU, 22 % of textile waste is collected for reuse or recycling. In 2021, in Finland 85,77 million kilos of textile waste was collected. That’s 11,3 kg per Finn. And only 1 % of it is reused into new products.</a:t>
            </a:r>
          </a:p>
          <a:p>
            <a:r>
              <a:rPr lang="en-US" sz="1800" dirty="0">
                <a:latin typeface="+mn-lt"/>
              </a:rPr>
              <a:t>Separate collection of textile waste started in 2023 in Finland. EU requires it from its members by 2025. There are only few companies utilizing recycled textile fibers in the use of new products. For example wool yarn if made from recycled wool textiles, partly replacing virgin materials. Hardest fibers to reuse are synthetic and mixed materials.</a:t>
            </a:r>
          </a:p>
          <a:p>
            <a:r>
              <a:rPr lang="en-US" sz="1800" dirty="0">
                <a:latin typeface="+mn-lt"/>
              </a:rPr>
              <a:t>What can be produced from textile fiber mass? Come and innovate that with us in Product innovation workshop: Textile Fiber Mass. In Savonia UAS we have almost 400 kg of textile fiber mass from </a:t>
            </a:r>
            <a:r>
              <a:rPr lang="en-US" sz="1800" dirty="0" err="1">
                <a:latin typeface="+mn-lt"/>
              </a:rPr>
              <a:t>Rester</a:t>
            </a:r>
            <a:r>
              <a:rPr lang="en-US" sz="1800" dirty="0">
                <a:latin typeface="+mn-lt"/>
              </a:rPr>
              <a:t> in Paimio. More about </a:t>
            </a:r>
            <a:r>
              <a:rPr lang="en-US" sz="1800" dirty="0" err="1">
                <a:latin typeface="+mn-lt"/>
              </a:rPr>
              <a:t>Rester</a:t>
            </a:r>
            <a:r>
              <a:rPr lang="en-US" sz="1800" dirty="0">
                <a:latin typeface="+mn-lt"/>
              </a:rPr>
              <a:t>: https://rester.fi/en/</a:t>
            </a:r>
            <a:endParaRPr lang="en-US" sz="1800">
              <a:latin typeface="+mn-lt"/>
              <a:cs typeface="Calibri"/>
            </a:endParaRPr>
          </a:p>
          <a:p>
            <a:r>
              <a:rPr lang="en-US" sz="1800" dirty="0">
                <a:latin typeface="+mn-lt"/>
              </a:rPr>
              <a:t>In this workshop we utilize service design methods to innovate how this material could be used in future product development.</a:t>
            </a:r>
          </a:p>
        </p:txBody>
      </p:sp>
      <p:pic>
        <p:nvPicPr>
          <p:cNvPr id="4" name="Kuva 3">
            <a:extLst>
              <a:ext uri="{FF2B5EF4-FFF2-40B4-BE49-F238E27FC236}">
                <a16:creationId xmlns:a16="http://schemas.microsoft.com/office/drawing/2014/main" id="{EAD72E1D-077A-C7AD-E846-85892D9FEA7B}"/>
              </a:ext>
            </a:extLst>
          </p:cNvPr>
          <p:cNvPicPr>
            <a:picLocks noChangeAspect="1"/>
          </p:cNvPicPr>
          <p:nvPr/>
        </p:nvPicPr>
        <p:blipFill rotWithShape="1">
          <a:blip r:embed="rId2">
            <a:extLst>
              <a:ext uri="{28A0092B-C50C-407E-A947-70E740481C1C}">
                <a14:useLocalDpi xmlns:a14="http://schemas.microsoft.com/office/drawing/2010/main" val="0"/>
              </a:ext>
            </a:extLst>
          </a:blip>
          <a:srcRect t="8309" r="1" b="1"/>
          <a:stretch/>
        </p:blipFill>
        <p:spPr>
          <a:xfrm>
            <a:off x="7199440" y="10"/>
            <a:ext cx="4992560" cy="6857990"/>
          </a:xfrm>
          <a:prstGeom prst="rect">
            <a:avLst/>
          </a:prstGeom>
          <a:effectLst/>
        </p:spPr>
      </p:pic>
    </p:spTree>
    <p:extLst>
      <p:ext uri="{BB962C8B-B14F-4D97-AF65-F5344CB8AC3E}">
        <p14:creationId xmlns:p14="http://schemas.microsoft.com/office/powerpoint/2010/main" val="113465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3E2D2AF-62F5-9F47-9C43-AB28C76AF4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773" y="1553739"/>
            <a:ext cx="1374073" cy="1942865"/>
          </a:xfrm>
          <a:prstGeom prst="rect">
            <a:avLst/>
          </a:prstGeom>
        </p:spPr>
      </p:pic>
      <p:pic>
        <p:nvPicPr>
          <p:cNvPr id="9" name="Kuva 8">
            <a:extLst>
              <a:ext uri="{FF2B5EF4-FFF2-40B4-BE49-F238E27FC236}">
                <a16:creationId xmlns:a16="http://schemas.microsoft.com/office/drawing/2014/main" id="{891702B7-CA57-6C56-4DFF-FDB4EA79EC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0170" y="1269967"/>
            <a:ext cx="1315545" cy="1860110"/>
          </a:xfrm>
          <a:prstGeom prst="rect">
            <a:avLst/>
          </a:prstGeom>
        </p:spPr>
      </p:pic>
      <p:pic>
        <p:nvPicPr>
          <p:cNvPr id="11" name="Kuva 10">
            <a:extLst>
              <a:ext uri="{FF2B5EF4-FFF2-40B4-BE49-F238E27FC236}">
                <a16:creationId xmlns:a16="http://schemas.microsoft.com/office/drawing/2014/main" id="{0BBF4DD2-F538-4378-EDFB-CC5456E824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5710" y="2437366"/>
            <a:ext cx="1766426" cy="2497631"/>
          </a:xfrm>
          <a:prstGeom prst="rect">
            <a:avLst/>
          </a:prstGeom>
        </p:spPr>
      </p:pic>
      <p:cxnSp>
        <p:nvCxnSpPr>
          <p:cNvPr id="13" name="Suora nuoliyhdysviiva 12">
            <a:extLst>
              <a:ext uri="{FF2B5EF4-FFF2-40B4-BE49-F238E27FC236}">
                <a16:creationId xmlns:a16="http://schemas.microsoft.com/office/drawing/2014/main" id="{92DF9F85-CCF9-82AC-C69D-D7E9592607DD}"/>
              </a:ext>
            </a:extLst>
          </p:cNvPr>
          <p:cNvCxnSpPr>
            <a:cxnSpLocks/>
          </p:cNvCxnSpPr>
          <p:nvPr/>
        </p:nvCxnSpPr>
        <p:spPr>
          <a:xfrm>
            <a:off x="3698697" y="2774022"/>
            <a:ext cx="3390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Sisällön paikkamerkki 2">
            <a:extLst>
              <a:ext uri="{FF2B5EF4-FFF2-40B4-BE49-F238E27FC236}">
                <a16:creationId xmlns:a16="http://schemas.microsoft.com/office/drawing/2014/main" id="{B32959BA-C795-B0DB-5BBA-2C66645E80A3}"/>
              </a:ext>
            </a:extLst>
          </p:cNvPr>
          <p:cNvSpPr>
            <a:spLocks noGrp="1"/>
          </p:cNvSpPr>
          <p:nvPr>
            <p:ph idx="1"/>
          </p:nvPr>
        </p:nvSpPr>
        <p:spPr>
          <a:xfrm>
            <a:off x="677065" y="4368002"/>
            <a:ext cx="5127834" cy="925299"/>
          </a:xfrm>
        </p:spPr>
        <p:txBody>
          <a:bodyPr vert="horz" lIns="91440" tIns="45720" rIns="91440" bIns="45720" rtlCol="0" anchor="t">
            <a:noAutofit/>
          </a:bodyPr>
          <a:lstStyle/>
          <a:p>
            <a:pPr marL="0" indent="0">
              <a:buNone/>
            </a:pPr>
            <a:r>
              <a:rPr lang="en-US" sz="1400" b="1" dirty="0">
                <a:latin typeface="Grotesque"/>
              </a:rPr>
              <a:t>Savonia &amp; </a:t>
            </a:r>
            <a:r>
              <a:rPr lang="en-US" sz="1400" b="1" dirty="0" err="1">
                <a:latin typeface="Grotesque"/>
              </a:rPr>
              <a:t>Elävä</a:t>
            </a:r>
            <a:endParaRPr lang="en-US" sz="1400" b="1" dirty="0">
              <a:latin typeface="Grotesque"/>
            </a:endParaRPr>
          </a:p>
          <a:p>
            <a:pPr marL="0" indent="0">
              <a:buNone/>
            </a:pPr>
            <a:r>
              <a:rPr lang="en-US" sz="1400" dirty="0">
                <a:latin typeface="Grotesque"/>
              </a:rPr>
              <a:t>We collected from September to October 2023 200kg of wool products containing at least:</a:t>
            </a:r>
          </a:p>
          <a:p>
            <a:pPr marL="0" indent="0">
              <a:buNone/>
            </a:pPr>
            <a:r>
              <a:rPr lang="en-US" sz="1400" dirty="0">
                <a:latin typeface="Grotesque"/>
              </a:rPr>
              <a:t>70% wool</a:t>
            </a:r>
          </a:p>
          <a:p>
            <a:pPr marL="0" indent="0">
              <a:buNone/>
            </a:pPr>
            <a:r>
              <a:rPr lang="en-US" sz="1400" dirty="0">
                <a:latin typeface="Grotesque"/>
              </a:rPr>
              <a:t>30 % other materials e.g. cotton, acrylic, viscose </a:t>
            </a:r>
            <a:endParaRPr lang="fi-FI" sz="1400" dirty="0"/>
          </a:p>
        </p:txBody>
      </p:sp>
      <p:pic>
        <p:nvPicPr>
          <p:cNvPr id="16" name="Kuva 15">
            <a:extLst>
              <a:ext uri="{FF2B5EF4-FFF2-40B4-BE49-F238E27FC236}">
                <a16:creationId xmlns:a16="http://schemas.microsoft.com/office/drawing/2014/main" id="{346A7F37-96FD-9791-3425-BF84DDAA8F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4118" y="1553739"/>
            <a:ext cx="2113143" cy="2987870"/>
          </a:xfrm>
          <a:prstGeom prst="rect">
            <a:avLst/>
          </a:prstGeom>
        </p:spPr>
      </p:pic>
      <p:sp>
        <p:nvSpPr>
          <p:cNvPr id="18" name="Sisällön paikkamerkki 2">
            <a:extLst>
              <a:ext uri="{FF2B5EF4-FFF2-40B4-BE49-F238E27FC236}">
                <a16:creationId xmlns:a16="http://schemas.microsoft.com/office/drawing/2014/main" id="{63E85D9F-73B7-8487-AAA3-264500034201}"/>
              </a:ext>
            </a:extLst>
          </p:cNvPr>
          <p:cNvSpPr txBox="1">
            <a:spLocks/>
          </p:cNvSpPr>
          <p:nvPr/>
        </p:nvSpPr>
        <p:spPr>
          <a:xfrm>
            <a:off x="6096000" y="4337822"/>
            <a:ext cx="5298040" cy="11687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otesque"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otesque"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otesque"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err="1"/>
              <a:t>Rester</a:t>
            </a:r>
            <a:r>
              <a:rPr lang="en-US" sz="1400" b="1" dirty="0"/>
              <a:t> Oy</a:t>
            </a:r>
          </a:p>
          <a:p>
            <a:pPr marL="0" indent="0">
              <a:buFont typeface="Arial" panose="020B0604020202020204" pitchFamily="34" charset="0"/>
              <a:buNone/>
            </a:pPr>
            <a:r>
              <a:rPr lang="en-US" sz="1400" dirty="0"/>
              <a:t>Is a company that processes end-of-life textiles to fiber.</a:t>
            </a:r>
          </a:p>
          <a:p>
            <a:pPr marL="0" indent="0">
              <a:buFont typeface="Arial" panose="020B0604020202020204" pitchFamily="34" charset="0"/>
              <a:buNone/>
            </a:pPr>
            <a:r>
              <a:rPr lang="en-US" sz="1400" dirty="0"/>
              <a:t>Natural fibers (e.g. cotton and wool) are used to reproduce new materials.</a:t>
            </a:r>
            <a:endParaRPr lang="fi-FI" sz="1400" dirty="0"/>
          </a:p>
        </p:txBody>
      </p:sp>
      <p:sp>
        <p:nvSpPr>
          <p:cNvPr id="2" name="Sisällön paikkamerkki 2">
            <a:extLst>
              <a:ext uri="{FF2B5EF4-FFF2-40B4-BE49-F238E27FC236}">
                <a16:creationId xmlns:a16="http://schemas.microsoft.com/office/drawing/2014/main" id="{6E9407A8-C806-B04C-D368-A2B1BA3FDCF7}"/>
              </a:ext>
            </a:extLst>
          </p:cNvPr>
          <p:cNvSpPr txBox="1">
            <a:spLocks/>
          </p:cNvSpPr>
          <p:nvPr/>
        </p:nvSpPr>
        <p:spPr>
          <a:xfrm>
            <a:off x="635968" y="1035744"/>
            <a:ext cx="4367547" cy="436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otesque"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otesque"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otesque"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End-of-life consumer textile</a:t>
            </a:r>
            <a:endParaRPr lang="fi-FI" sz="2000" b="1" dirty="0"/>
          </a:p>
        </p:txBody>
      </p:sp>
      <p:sp>
        <p:nvSpPr>
          <p:cNvPr id="3" name="Sisällön paikkamerkki 2">
            <a:extLst>
              <a:ext uri="{FF2B5EF4-FFF2-40B4-BE49-F238E27FC236}">
                <a16:creationId xmlns:a16="http://schemas.microsoft.com/office/drawing/2014/main" id="{20A81559-7FD3-AEF6-D5ED-17FC632F78F9}"/>
              </a:ext>
            </a:extLst>
          </p:cNvPr>
          <p:cNvSpPr txBox="1">
            <a:spLocks/>
          </p:cNvSpPr>
          <p:nvPr/>
        </p:nvSpPr>
        <p:spPr>
          <a:xfrm>
            <a:off x="6096000" y="1078684"/>
            <a:ext cx="4367547" cy="436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otesque"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otesque"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otesque"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Textile fiber mass</a:t>
            </a:r>
            <a:endParaRPr lang="fi-FI" sz="2000" b="1" dirty="0"/>
          </a:p>
        </p:txBody>
      </p:sp>
    </p:spTree>
    <p:extLst>
      <p:ext uri="{BB962C8B-B14F-4D97-AF65-F5344CB8AC3E}">
        <p14:creationId xmlns:p14="http://schemas.microsoft.com/office/powerpoint/2010/main" val="333948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2BBF65B0-40C2-885D-A8E9-317B580D0702}"/>
              </a:ext>
            </a:extLst>
          </p:cNvPr>
          <p:cNvPicPr>
            <a:picLocks noChangeAspect="1"/>
          </p:cNvPicPr>
          <p:nvPr/>
        </p:nvPicPr>
        <p:blipFill rotWithShape="1">
          <a:blip r:embed="rId2"/>
          <a:srcRect t="16929" r="1658" b="12959"/>
          <a:stretch/>
        </p:blipFill>
        <p:spPr>
          <a:xfrm>
            <a:off x="-55892" y="961918"/>
            <a:ext cx="12303783" cy="4934164"/>
          </a:xfrm>
          <a:prstGeom prst="rect">
            <a:avLst/>
          </a:prstGeom>
        </p:spPr>
      </p:pic>
      <p:sp>
        <p:nvSpPr>
          <p:cNvPr id="8" name="Sisällön paikkamerkki 2">
            <a:extLst>
              <a:ext uri="{FF2B5EF4-FFF2-40B4-BE49-F238E27FC236}">
                <a16:creationId xmlns:a16="http://schemas.microsoft.com/office/drawing/2014/main" id="{026DA838-76DF-21B5-CFC2-AD065546F334}"/>
              </a:ext>
            </a:extLst>
          </p:cNvPr>
          <p:cNvSpPr>
            <a:spLocks noGrp="1"/>
          </p:cNvSpPr>
          <p:nvPr>
            <p:ph idx="1"/>
          </p:nvPr>
        </p:nvSpPr>
        <p:spPr>
          <a:xfrm>
            <a:off x="729557" y="2005991"/>
            <a:ext cx="3184897" cy="2278333"/>
          </a:xfrm>
        </p:spPr>
        <p:txBody>
          <a:bodyPr>
            <a:noAutofit/>
          </a:bodyPr>
          <a:lstStyle/>
          <a:p>
            <a:pPr marL="0" indent="0">
              <a:buNone/>
            </a:pPr>
            <a:r>
              <a:rPr lang="en-US" sz="1800" b="0" i="1" dirty="0">
                <a:solidFill>
                  <a:srgbClr val="000000"/>
                </a:solidFill>
                <a:effectLst/>
              </a:rPr>
              <a:t>We accept clean, dry and sorted end-of-life textiles from companies and </a:t>
            </a:r>
            <a:r>
              <a:rPr lang="en-US" sz="1800" b="0" i="1" dirty="0" err="1">
                <a:solidFill>
                  <a:srgbClr val="000000"/>
                </a:solidFill>
                <a:effectLst/>
              </a:rPr>
              <a:t>sideflows</a:t>
            </a:r>
            <a:r>
              <a:rPr lang="en-US" sz="1800" b="0" i="1" dirty="0">
                <a:solidFill>
                  <a:srgbClr val="000000"/>
                </a:solidFill>
                <a:effectLst/>
              </a:rPr>
              <a:t> of production. Received material fractions are at the moment cotton, polyester, cotton-polyester, wool, polypropylene and mixed materials.</a:t>
            </a:r>
            <a:endParaRPr lang="fi-FI" sz="1800" i="1" dirty="0"/>
          </a:p>
        </p:txBody>
      </p:sp>
      <p:sp>
        <p:nvSpPr>
          <p:cNvPr id="14" name="Sisällön paikkamerkki 2">
            <a:extLst>
              <a:ext uri="{FF2B5EF4-FFF2-40B4-BE49-F238E27FC236}">
                <a16:creationId xmlns:a16="http://schemas.microsoft.com/office/drawing/2014/main" id="{FF712418-D3F2-E601-420D-88F1DDF948A3}"/>
              </a:ext>
            </a:extLst>
          </p:cNvPr>
          <p:cNvSpPr txBox="1">
            <a:spLocks/>
          </p:cNvSpPr>
          <p:nvPr/>
        </p:nvSpPr>
        <p:spPr>
          <a:xfrm>
            <a:off x="9007103" y="4130211"/>
            <a:ext cx="3184897" cy="15771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otesque"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otesque"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otesque"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000000"/>
                </a:solidFill>
              </a:rPr>
              <a:t>As a co-operation with </a:t>
            </a:r>
            <a:r>
              <a:rPr lang="en-US" sz="1800" dirty="0" err="1">
                <a:solidFill>
                  <a:srgbClr val="000000"/>
                </a:solidFill>
              </a:rPr>
              <a:t>Tekstiilien</a:t>
            </a:r>
            <a:r>
              <a:rPr lang="en-US" sz="1800" dirty="0">
                <a:solidFill>
                  <a:srgbClr val="000000"/>
                </a:solidFill>
              </a:rPr>
              <a:t> sivuvirta / Textile </a:t>
            </a:r>
            <a:r>
              <a:rPr lang="en-US" sz="1800" dirty="0" err="1">
                <a:solidFill>
                  <a:srgbClr val="000000"/>
                </a:solidFill>
              </a:rPr>
              <a:t>sidestream</a:t>
            </a:r>
            <a:r>
              <a:rPr lang="en-US" sz="1800" dirty="0">
                <a:solidFill>
                  <a:srgbClr val="000000"/>
                </a:solidFill>
              </a:rPr>
              <a:t> –project we acquired a mixed fiber unit of 200 </a:t>
            </a:r>
            <a:r>
              <a:rPr lang="en-US" sz="1800" dirty="0" err="1">
                <a:solidFill>
                  <a:srgbClr val="000000"/>
                </a:solidFill>
              </a:rPr>
              <a:t>kg:s</a:t>
            </a:r>
            <a:r>
              <a:rPr lang="en-US" sz="1800" dirty="0">
                <a:solidFill>
                  <a:srgbClr val="000000"/>
                </a:solidFill>
              </a:rPr>
              <a:t> for innovation and research.</a:t>
            </a:r>
            <a:endParaRPr lang="fi-FI" sz="1800" dirty="0"/>
          </a:p>
        </p:txBody>
      </p:sp>
      <p:sp>
        <p:nvSpPr>
          <p:cNvPr id="15" name="AutoShape 2" descr="Rester">
            <a:extLst>
              <a:ext uri="{FF2B5EF4-FFF2-40B4-BE49-F238E27FC236}">
                <a16:creationId xmlns:a16="http://schemas.microsoft.com/office/drawing/2014/main" id="{5F6259F0-B44B-F937-7697-5D20CB8C3B7F}"/>
              </a:ext>
            </a:extLst>
          </p:cNvPr>
          <p:cNvSpPr>
            <a:spLocks noChangeAspect="1" noChangeArrowheads="1"/>
          </p:cNvSpPr>
          <p:nvPr/>
        </p:nvSpPr>
        <p:spPr bwMode="auto">
          <a:xfrm>
            <a:off x="5943600" y="-420384"/>
            <a:ext cx="4001784" cy="40017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028" name="Picture 4" descr="Rester - Helping the world recover. Fiber by fiber.">
            <a:extLst>
              <a:ext uri="{FF2B5EF4-FFF2-40B4-BE49-F238E27FC236}">
                <a16:creationId xmlns:a16="http://schemas.microsoft.com/office/drawing/2014/main" id="{99BC53FD-8696-8591-568E-3B8ACE2CD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0033" y="1150667"/>
            <a:ext cx="2233601" cy="262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55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teksti, maa, seinä, kallio&#10;&#10;Kuvaus luotu automaattisesti">
            <a:extLst>
              <a:ext uri="{FF2B5EF4-FFF2-40B4-BE49-F238E27FC236}">
                <a16:creationId xmlns:a16="http://schemas.microsoft.com/office/drawing/2014/main" id="{51FAAA4A-7690-9F09-54C6-44E520F2F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574" y="779408"/>
            <a:ext cx="3225870" cy="4301161"/>
          </a:xfrm>
          <a:prstGeom prst="rect">
            <a:avLst/>
          </a:prstGeom>
        </p:spPr>
      </p:pic>
      <p:sp>
        <p:nvSpPr>
          <p:cNvPr id="8" name="Sisällön paikkamerkki 2">
            <a:extLst>
              <a:ext uri="{FF2B5EF4-FFF2-40B4-BE49-F238E27FC236}">
                <a16:creationId xmlns:a16="http://schemas.microsoft.com/office/drawing/2014/main" id="{0C0922C7-4BA1-325F-4D0F-8DEA4E357322}"/>
              </a:ext>
            </a:extLst>
          </p:cNvPr>
          <p:cNvSpPr>
            <a:spLocks noGrp="1"/>
          </p:cNvSpPr>
          <p:nvPr>
            <p:ph idx="1"/>
          </p:nvPr>
        </p:nvSpPr>
        <p:spPr>
          <a:xfrm>
            <a:off x="7302573" y="5417047"/>
            <a:ext cx="2181545" cy="925299"/>
          </a:xfrm>
        </p:spPr>
        <p:txBody>
          <a:bodyPr>
            <a:normAutofit/>
          </a:bodyPr>
          <a:lstStyle/>
          <a:p>
            <a:pPr marL="0" indent="0">
              <a:buNone/>
            </a:pPr>
            <a:r>
              <a:rPr lang="en-US" sz="1600" dirty="0"/>
              <a:t>70 % cotton</a:t>
            </a:r>
          </a:p>
          <a:p>
            <a:pPr marL="0" indent="0">
              <a:buNone/>
            </a:pPr>
            <a:r>
              <a:rPr lang="en-US" sz="1600" dirty="0"/>
              <a:t>30 % mixed materials</a:t>
            </a:r>
            <a:endParaRPr lang="fi-FI" sz="1600" dirty="0"/>
          </a:p>
        </p:txBody>
      </p:sp>
      <p:sp>
        <p:nvSpPr>
          <p:cNvPr id="9" name="Sisällön paikkamerkki 2">
            <a:extLst>
              <a:ext uri="{FF2B5EF4-FFF2-40B4-BE49-F238E27FC236}">
                <a16:creationId xmlns:a16="http://schemas.microsoft.com/office/drawing/2014/main" id="{AAA59635-9E6F-E95C-AB77-F6ED957EF461}"/>
              </a:ext>
            </a:extLst>
          </p:cNvPr>
          <p:cNvSpPr txBox="1">
            <a:spLocks/>
          </p:cNvSpPr>
          <p:nvPr/>
        </p:nvSpPr>
        <p:spPr>
          <a:xfrm>
            <a:off x="930883" y="5275778"/>
            <a:ext cx="2181545" cy="925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otesque"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otesque"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otesque"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70 % wool</a:t>
            </a:r>
          </a:p>
          <a:p>
            <a:pPr marL="0" indent="0">
              <a:buFont typeface="Arial" panose="020B0604020202020204" pitchFamily="34" charset="0"/>
              <a:buNone/>
            </a:pPr>
            <a:r>
              <a:rPr lang="en-US" sz="1600" dirty="0"/>
              <a:t>30 % other materials</a:t>
            </a:r>
            <a:endParaRPr lang="fi-FI" sz="1600" dirty="0"/>
          </a:p>
        </p:txBody>
      </p:sp>
      <p:pic>
        <p:nvPicPr>
          <p:cNvPr id="11" name="Kuva 10" descr="Kuva, joka sisältää kohteen sisä-, inventaario, hylly, varasto&#10;&#10;Kuvaus luotu automaattisesti">
            <a:extLst>
              <a:ext uri="{FF2B5EF4-FFF2-40B4-BE49-F238E27FC236}">
                <a16:creationId xmlns:a16="http://schemas.microsoft.com/office/drawing/2014/main" id="{7C4CB920-56B2-C6A1-AB65-DD685AC5C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47" y="1076133"/>
            <a:ext cx="5338477" cy="40044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8130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vaate, ulkovaatteet, henkilö, lumi&#10;&#10;Kuvaus luotu automaattisesti">
            <a:extLst>
              <a:ext uri="{FF2B5EF4-FFF2-40B4-BE49-F238E27FC236}">
                <a16:creationId xmlns:a16="http://schemas.microsoft.com/office/drawing/2014/main" id="{6EDFB30F-621A-E598-4DC0-76B53EB4C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610" y="1071080"/>
            <a:ext cx="3279257" cy="4926458"/>
          </a:xfrm>
          <a:prstGeom prst="rect">
            <a:avLst/>
          </a:prstGeom>
        </p:spPr>
      </p:pic>
      <p:sp>
        <p:nvSpPr>
          <p:cNvPr id="8" name="Sisällön paikkamerkki 2">
            <a:extLst>
              <a:ext uri="{FF2B5EF4-FFF2-40B4-BE49-F238E27FC236}">
                <a16:creationId xmlns:a16="http://schemas.microsoft.com/office/drawing/2014/main" id="{5B69C1A1-AF8E-A5D2-8D6A-F82E010BE571}"/>
              </a:ext>
            </a:extLst>
          </p:cNvPr>
          <p:cNvSpPr txBox="1">
            <a:spLocks/>
          </p:cNvSpPr>
          <p:nvPr/>
        </p:nvSpPr>
        <p:spPr>
          <a:xfrm>
            <a:off x="7691279" y="1176389"/>
            <a:ext cx="3954389" cy="47158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rotesque"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rotesque"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rotesque"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rotesque"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Old to Gold Masterclass by Nora Kühner</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a:latin typeface="Grotesque"/>
              </a:rPr>
              <a:t>Meri Tynkkynen &amp; Katariina Weeman,</a:t>
            </a:r>
          </a:p>
          <a:p>
            <a:pPr marL="0" indent="0">
              <a:buFont typeface="Arial" panose="020B0604020202020204" pitchFamily="34" charset="0"/>
              <a:buNone/>
            </a:pPr>
            <a:r>
              <a:rPr lang="en-US" sz="1600">
                <a:latin typeface="Grotesque"/>
              </a:rPr>
              <a:t>Students of Savonia-UAS, design</a:t>
            </a:r>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a:p>
            <a:pPr marL="0" indent="0">
              <a:buFont typeface="Arial" panose="020B0604020202020204" pitchFamily="34" charset="0"/>
              <a:buNone/>
            </a:pPr>
            <a:r>
              <a:rPr lang="en-US" sz="2400">
                <a:latin typeface="Grotesque"/>
              </a:rPr>
              <a:t>Fiber was used as filling for outwear jacket and pants designed for a cold future.</a:t>
            </a:r>
            <a:br>
              <a:rPr lang="en-US" sz="1600" dirty="0"/>
            </a:br>
            <a:br>
              <a:rPr lang="en-US" sz="1600" dirty="0"/>
            </a:br>
            <a:endParaRPr lang="fi-FI" sz="1600" dirty="0"/>
          </a:p>
        </p:txBody>
      </p:sp>
      <p:pic>
        <p:nvPicPr>
          <p:cNvPr id="10" name="Kuva 9" descr="Kuva, joka sisältää kohteen vaate, henkilö, Ihmisen kasvot, jalkineet&#10;&#10;Kuvaus luotu automaattisesti">
            <a:extLst>
              <a:ext uri="{FF2B5EF4-FFF2-40B4-BE49-F238E27FC236}">
                <a16:creationId xmlns:a16="http://schemas.microsoft.com/office/drawing/2014/main" id="{C7C96BA9-A646-1B06-CCAA-CE60B4DD9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87" y="1071080"/>
            <a:ext cx="2977428" cy="4926458"/>
          </a:xfrm>
          <a:prstGeom prst="rect">
            <a:avLst/>
          </a:prstGeom>
        </p:spPr>
      </p:pic>
    </p:spTree>
    <p:extLst>
      <p:ext uri="{BB962C8B-B14F-4D97-AF65-F5344CB8AC3E}">
        <p14:creationId xmlns:p14="http://schemas.microsoft.com/office/powerpoint/2010/main" val="396648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F05F0E-8E51-C611-1815-C62C3197BE11}"/>
              </a:ext>
            </a:extLst>
          </p:cNvPr>
          <p:cNvSpPr>
            <a:spLocks noGrp="1"/>
          </p:cNvSpPr>
          <p:nvPr>
            <p:ph type="title"/>
          </p:nvPr>
        </p:nvSpPr>
        <p:spPr/>
        <p:txBody>
          <a:bodyPr/>
          <a:lstStyle/>
          <a:p>
            <a:r>
              <a:rPr lang="en-US" dirty="0"/>
              <a:t>Observation period</a:t>
            </a:r>
            <a:endParaRPr lang="fi-FI" dirty="0"/>
          </a:p>
        </p:txBody>
      </p:sp>
      <p:sp>
        <p:nvSpPr>
          <p:cNvPr id="3" name="Sisällön paikkamerkki 2">
            <a:extLst>
              <a:ext uri="{FF2B5EF4-FFF2-40B4-BE49-F238E27FC236}">
                <a16:creationId xmlns:a16="http://schemas.microsoft.com/office/drawing/2014/main" id="{EE7C3E4F-4722-3FEB-395D-3DDD4E85EC9D}"/>
              </a:ext>
            </a:extLst>
          </p:cNvPr>
          <p:cNvSpPr>
            <a:spLocks noGrp="1"/>
          </p:cNvSpPr>
          <p:nvPr>
            <p:ph idx="1"/>
          </p:nvPr>
        </p:nvSpPr>
        <p:spPr/>
        <p:txBody>
          <a:bodyPr/>
          <a:lstStyle/>
          <a:p>
            <a:pPr marL="0" indent="0">
              <a:buNone/>
            </a:pPr>
            <a:r>
              <a:rPr lang="en-US" dirty="0" err="1"/>
              <a:t>Observate</a:t>
            </a:r>
            <a:r>
              <a:rPr lang="en-US" dirty="0"/>
              <a:t> the fiber materials:</a:t>
            </a:r>
            <a:endParaRPr lang="fi-FI" dirty="0"/>
          </a:p>
          <a:p>
            <a:pPr lvl="1"/>
            <a:r>
              <a:rPr lang="fi-FI" dirty="0" err="1"/>
              <a:t>Hapticly</a:t>
            </a:r>
            <a:r>
              <a:rPr lang="fi-FI" dirty="0"/>
              <a:t> – </a:t>
            </a:r>
            <a:r>
              <a:rPr lang="fi-FI" dirty="0" err="1"/>
              <a:t>how</a:t>
            </a:r>
            <a:r>
              <a:rPr lang="fi-FI" dirty="0"/>
              <a:t> </a:t>
            </a:r>
            <a:r>
              <a:rPr lang="fi-FI" dirty="0" err="1"/>
              <a:t>do</a:t>
            </a:r>
            <a:r>
              <a:rPr lang="fi-FI" dirty="0"/>
              <a:t> </a:t>
            </a:r>
            <a:r>
              <a:rPr lang="fi-FI" dirty="0" err="1"/>
              <a:t>they</a:t>
            </a:r>
            <a:r>
              <a:rPr lang="fi-FI" dirty="0"/>
              <a:t> </a:t>
            </a:r>
            <a:r>
              <a:rPr lang="fi-FI" dirty="0" err="1"/>
              <a:t>feel</a:t>
            </a:r>
            <a:r>
              <a:rPr lang="fi-FI" dirty="0"/>
              <a:t>?</a:t>
            </a:r>
          </a:p>
          <a:p>
            <a:pPr lvl="1"/>
            <a:r>
              <a:rPr lang="fi-FI" dirty="0" err="1"/>
              <a:t>Moldability</a:t>
            </a:r>
            <a:r>
              <a:rPr lang="fi-FI" dirty="0"/>
              <a:t> – </a:t>
            </a:r>
            <a:r>
              <a:rPr lang="fi-FI" dirty="0" err="1"/>
              <a:t>does</a:t>
            </a:r>
            <a:r>
              <a:rPr lang="fi-FI" dirty="0"/>
              <a:t> it </a:t>
            </a:r>
            <a:r>
              <a:rPr lang="fi-FI" dirty="0" err="1"/>
              <a:t>stay</a:t>
            </a:r>
            <a:r>
              <a:rPr lang="fi-FI" dirty="0"/>
              <a:t> in </a:t>
            </a:r>
            <a:r>
              <a:rPr lang="fi-FI" dirty="0" err="1"/>
              <a:t>shape</a:t>
            </a:r>
            <a:r>
              <a:rPr lang="fi-FI" dirty="0"/>
              <a:t>?</a:t>
            </a:r>
          </a:p>
          <a:p>
            <a:pPr lvl="1"/>
            <a:r>
              <a:rPr lang="fi-FI" dirty="0"/>
              <a:t>Visual – </a:t>
            </a:r>
            <a:r>
              <a:rPr lang="fi-FI" dirty="0" err="1"/>
              <a:t>how</a:t>
            </a:r>
            <a:r>
              <a:rPr lang="fi-FI" dirty="0"/>
              <a:t> </a:t>
            </a:r>
            <a:r>
              <a:rPr lang="fi-FI" dirty="0" err="1"/>
              <a:t>does</a:t>
            </a:r>
            <a:r>
              <a:rPr lang="fi-FI" dirty="0"/>
              <a:t> it look </a:t>
            </a:r>
            <a:r>
              <a:rPr lang="fi-FI" dirty="0" err="1"/>
              <a:t>like</a:t>
            </a:r>
            <a:r>
              <a:rPr lang="fi-FI" dirty="0"/>
              <a:t>?</a:t>
            </a:r>
          </a:p>
          <a:p>
            <a:pPr lvl="1"/>
            <a:r>
              <a:rPr lang="fi-FI" dirty="0" err="1"/>
              <a:t>Emotions</a:t>
            </a:r>
            <a:r>
              <a:rPr lang="fi-FI" dirty="0"/>
              <a:t> – </a:t>
            </a:r>
            <a:r>
              <a:rPr lang="fi-FI" dirty="0" err="1"/>
              <a:t>do</a:t>
            </a:r>
            <a:r>
              <a:rPr lang="fi-FI" dirty="0"/>
              <a:t> </a:t>
            </a:r>
            <a:r>
              <a:rPr lang="fi-FI" dirty="0" err="1"/>
              <a:t>the</a:t>
            </a:r>
            <a:r>
              <a:rPr lang="fi-FI" dirty="0"/>
              <a:t> </a:t>
            </a:r>
            <a:r>
              <a:rPr lang="fi-FI" dirty="0" err="1"/>
              <a:t>trigger</a:t>
            </a:r>
            <a:r>
              <a:rPr lang="fi-FI" dirty="0"/>
              <a:t> </a:t>
            </a:r>
            <a:r>
              <a:rPr lang="fi-FI" dirty="0" err="1"/>
              <a:t>any</a:t>
            </a:r>
            <a:r>
              <a:rPr lang="fi-FI" dirty="0"/>
              <a:t> </a:t>
            </a:r>
            <a:r>
              <a:rPr lang="fi-FI" dirty="0" err="1"/>
              <a:t>emotion</a:t>
            </a:r>
            <a:r>
              <a:rPr lang="fi-FI" dirty="0"/>
              <a:t>?</a:t>
            </a:r>
          </a:p>
          <a:p>
            <a:pPr lvl="1"/>
            <a:r>
              <a:rPr lang="fi-FI" dirty="0" err="1"/>
              <a:t>Other</a:t>
            </a:r>
            <a:r>
              <a:rPr lang="fi-FI" dirty="0"/>
              <a:t>?</a:t>
            </a:r>
          </a:p>
          <a:p>
            <a:pPr marL="0" indent="0">
              <a:buNone/>
            </a:pPr>
            <a:br>
              <a:rPr lang="fi-FI" dirty="0"/>
            </a:br>
            <a:r>
              <a:rPr lang="fi-FI" sz="2400" dirty="0" err="1"/>
              <a:t>Please</a:t>
            </a:r>
            <a:r>
              <a:rPr lang="fi-FI" sz="2400" dirty="0"/>
              <a:t> </a:t>
            </a:r>
            <a:r>
              <a:rPr lang="fi-FI" sz="2400" dirty="0" err="1"/>
              <a:t>keep</a:t>
            </a:r>
            <a:r>
              <a:rPr lang="fi-FI" sz="2400" dirty="0"/>
              <a:t> in </a:t>
            </a:r>
            <a:r>
              <a:rPr lang="fi-FI" sz="2400" dirty="0" err="1"/>
              <a:t>mind</a:t>
            </a:r>
            <a:r>
              <a:rPr lang="fi-FI" sz="2400" dirty="0"/>
              <a:t> </a:t>
            </a:r>
            <a:r>
              <a:rPr lang="fi-FI" sz="2400" dirty="0" err="1"/>
              <a:t>the</a:t>
            </a:r>
            <a:r>
              <a:rPr lang="fi-FI" sz="2400" dirty="0"/>
              <a:t> </a:t>
            </a:r>
            <a:r>
              <a:rPr lang="fi-FI" sz="2400" dirty="0" err="1"/>
              <a:t>differences</a:t>
            </a:r>
            <a:r>
              <a:rPr lang="fi-FI" sz="2400" dirty="0"/>
              <a:t> of </a:t>
            </a:r>
            <a:r>
              <a:rPr lang="fi-FI" sz="2400" dirty="0" err="1"/>
              <a:t>wool</a:t>
            </a:r>
            <a:r>
              <a:rPr lang="fi-FI" sz="2400" dirty="0"/>
              <a:t> and </a:t>
            </a:r>
            <a:r>
              <a:rPr lang="fi-FI" sz="2400" dirty="0" err="1"/>
              <a:t>mixed</a:t>
            </a:r>
            <a:r>
              <a:rPr lang="fi-FI" sz="2400" dirty="0"/>
              <a:t> </a:t>
            </a:r>
            <a:r>
              <a:rPr lang="fi-FI" sz="2400" dirty="0" err="1"/>
              <a:t>materals</a:t>
            </a:r>
            <a:r>
              <a:rPr lang="fi-FI" sz="2400" dirty="0"/>
              <a:t>. </a:t>
            </a:r>
            <a:endParaRPr lang="en-US" sz="2400" dirty="0"/>
          </a:p>
        </p:txBody>
      </p:sp>
    </p:spTree>
    <p:extLst>
      <p:ext uri="{BB962C8B-B14F-4D97-AF65-F5344CB8AC3E}">
        <p14:creationId xmlns:p14="http://schemas.microsoft.com/office/powerpoint/2010/main" val="334044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F05F0E-8E51-C611-1815-C62C3197BE11}"/>
              </a:ext>
            </a:extLst>
          </p:cNvPr>
          <p:cNvSpPr>
            <a:spLocks noGrp="1"/>
          </p:cNvSpPr>
          <p:nvPr>
            <p:ph type="title"/>
          </p:nvPr>
        </p:nvSpPr>
        <p:spPr/>
        <p:txBody>
          <a:bodyPr/>
          <a:lstStyle/>
          <a:p>
            <a:r>
              <a:rPr lang="en-US" dirty="0"/>
              <a:t>Observation period, in groups</a:t>
            </a:r>
            <a:endParaRPr lang="fi-FI" dirty="0"/>
          </a:p>
        </p:txBody>
      </p:sp>
      <p:sp>
        <p:nvSpPr>
          <p:cNvPr id="3" name="Sisällön paikkamerkki 2">
            <a:extLst>
              <a:ext uri="{FF2B5EF4-FFF2-40B4-BE49-F238E27FC236}">
                <a16:creationId xmlns:a16="http://schemas.microsoft.com/office/drawing/2014/main" id="{EE7C3E4F-4722-3FEB-395D-3DDD4E85EC9D}"/>
              </a:ext>
            </a:extLst>
          </p:cNvPr>
          <p:cNvSpPr>
            <a:spLocks noGrp="1"/>
          </p:cNvSpPr>
          <p:nvPr>
            <p:ph idx="1"/>
          </p:nvPr>
        </p:nvSpPr>
        <p:spPr/>
        <p:txBody>
          <a:bodyPr/>
          <a:lstStyle/>
          <a:p>
            <a:pPr marL="0" indent="0">
              <a:buNone/>
            </a:pPr>
            <a:r>
              <a:rPr lang="en-US" dirty="0"/>
              <a:t>On post-it notes, please write</a:t>
            </a:r>
            <a:r>
              <a:rPr lang="fi-FI" dirty="0"/>
              <a:t> </a:t>
            </a:r>
            <a:r>
              <a:rPr lang="fi-FI" dirty="0" err="1"/>
              <a:t>the</a:t>
            </a:r>
            <a:r>
              <a:rPr lang="fi-FI" dirty="0"/>
              <a:t> </a:t>
            </a:r>
            <a:r>
              <a:rPr lang="fi-FI" dirty="0" err="1"/>
              <a:t>following</a:t>
            </a:r>
            <a:r>
              <a:rPr lang="fi-FI" dirty="0"/>
              <a:t> </a:t>
            </a:r>
            <a:r>
              <a:rPr lang="fi-FI" dirty="0" err="1"/>
              <a:t>attributes</a:t>
            </a:r>
            <a:r>
              <a:rPr lang="fi-FI" dirty="0"/>
              <a:t> / </a:t>
            </a:r>
            <a:r>
              <a:rPr lang="fi-FI" dirty="0" err="1"/>
              <a:t>answer</a:t>
            </a:r>
            <a:r>
              <a:rPr lang="fi-FI" dirty="0"/>
              <a:t> </a:t>
            </a:r>
            <a:r>
              <a:rPr lang="fi-FI" dirty="0" err="1"/>
              <a:t>following</a:t>
            </a:r>
            <a:r>
              <a:rPr lang="fi-FI" dirty="0"/>
              <a:t> </a:t>
            </a:r>
            <a:r>
              <a:rPr lang="fi-FI" dirty="0" err="1"/>
              <a:t>questions</a:t>
            </a:r>
            <a:r>
              <a:rPr lang="fi-FI" dirty="0"/>
              <a:t>:</a:t>
            </a:r>
          </a:p>
          <a:p>
            <a:pPr lvl="1"/>
            <a:r>
              <a:rPr lang="fi-FI" dirty="0" err="1"/>
              <a:t>Hapticly</a:t>
            </a:r>
            <a:r>
              <a:rPr lang="fi-FI" dirty="0"/>
              <a:t> – </a:t>
            </a:r>
            <a:r>
              <a:rPr lang="fi-FI" dirty="0" err="1"/>
              <a:t>how</a:t>
            </a:r>
            <a:r>
              <a:rPr lang="fi-FI" dirty="0"/>
              <a:t> </a:t>
            </a:r>
            <a:r>
              <a:rPr lang="fi-FI" dirty="0" err="1"/>
              <a:t>do</a:t>
            </a:r>
            <a:r>
              <a:rPr lang="fi-FI" dirty="0"/>
              <a:t> </a:t>
            </a:r>
            <a:r>
              <a:rPr lang="fi-FI" dirty="0" err="1"/>
              <a:t>they</a:t>
            </a:r>
            <a:r>
              <a:rPr lang="fi-FI" dirty="0"/>
              <a:t> </a:t>
            </a:r>
            <a:r>
              <a:rPr lang="fi-FI" dirty="0" err="1"/>
              <a:t>feel</a:t>
            </a:r>
            <a:r>
              <a:rPr lang="fi-FI" dirty="0"/>
              <a:t>?</a:t>
            </a:r>
          </a:p>
          <a:p>
            <a:pPr lvl="1"/>
            <a:r>
              <a:rPr lang="fi-FI" dirty="0" err="1"/>
              <a:t>Moldability</a:t>
            </a:r>
            <a:r>
              <a:rPr lang="fi-FI" dirty="0"/>
              <a:t> – </a:t>
            </a:r>
            <a:r>
              <a:rPr lang="fi-FI" dirty="0" err="1"/>
              <a:t>does</a:t>
            </a:r>
            <a:r>
              <a:rPr lang="fi-FI" dirty="0"/>
              <a:t> it </a:t>
            </a:r>
            <a:r>
              <a:rPr lang="fi-FI" dirty="0" err="1"/>
              <a:t>stay</a:t>
            </a:r>
            <a:r>
              <a:rPr lang="fi-FI" dirty="0"/>
              <a:t> in </a:t>
            </a:r>
            <a:r>
              <a:rPr lang="fi-FI" dirty="0" err="1"/>
              <a:t>shape</a:t>
            </a:r>
            <a:r>
              <a:rPr lang="fi-FI" dirty="0"/>
              <a:t>?</a:t>
            </a:r>
          </a:p>
          <a:p>
            <a:pPr lvl="1"/>
            <a:r>
              <a:rPr lang="fi-FI" dirty="0"/>
              <a:t>Visual – </a:t>
            </a:r>
            <a:r>
              <a:rPr lang="fi-FI" dirty="0" err="1"/>
              <a:t>how</a:t>
            </a:r>
            <a:r>
              <a:rPr lang="fi-FI" dirty="0"/>
              <a:t> </a:t>
            </a:r>
            <a:r>
              <a:rPr lang="fi-FI" dirty="0" err="1"/>
              <a:t>does</a:t>
            </a:r>
            <a:r>
              <a:rPr lang="fi-FI" dirty="0"/>
              <a:t> it look </a:t>
            </a:r>
            <a:r>
              <a:rPr lang="fi-FI" dirty="0" err="1"/>
              <a:t>like</a:t>
            </a:r>
            <a:r>
              <a:rPr lang="fi-FI" dirty="0"/>
              <a:t>?</a:t>
            </a:r>
          </a:p>
          <a:p>
            <a:pPr lvl="1"/>
            <a:r>
              <a:rPr lang="fi-FI" dirty="0" err="1"/>
              <a:t>Emotions</a:t>
            </a:r>
            <a:r>
              <a:rPr lang="fi-FI" dirty="0"/>
              <a:t> – </a:t>
            </a:r>
            <a:r>
              <a:rPr lang="fi-FI" dirty="0" err="1"/>
              <a:t>do</a:t>
            </a:r>
            <a:r>
              <a:rPr lang="fi-FI" dirty="0"/>
              <a:t> </a:t>
            </a:r>
            <a:r>
              <a:rPr lang="fi-FI" dirty="0" err="1"/>
              <a:t>the</a:t>
            </a:r>
            <a:r>
              <a:rPr lang="fi-FI" dirty="0"/>
              <a:t> </a:t>
            </a:r>
            <a:r>
              <a:rPr lang="fi-FI" dirty="0" err="1"/>
              <a:t>trigger</a:t>
            </a:r>
            <a:r>
              <a:rPr lang="fi-FI" dirty="0"/>
              <a:t> </a:t>
            </a:r>
            <a:r>
              <a:rPr lang="fi-FI" dirty="0" err="1"/>
              <a:t>any</a:t>
            </a:r>
            <a:r>
              <a:rPr lang="fi-FI" dirty="0"/>
              <a:t> </a:t>
            </a:r>
            <a:r>
              <a:rPr lang="fi-FI" dirty="0" err="1"/>
              <a:t>emotion</a:t>
            </a:r>
            <a:r>
              <a:rPr lang="fi-FI" dirty="0"/>
              <a:t>?</a:t>
            </a:r>
          </a:p>
          <a:p>
            <a:pPr lvl="1"/>
            <a:r>
              <a:rPr lang="fi-FI" dirty="0" err="1"/>
              <a:t>Other</a:t>
            </a:r>
            <a:r>
              <a:rPr lang="fi-FI" dirty="0"/>
              <a:t>?</a:t>
            </a:r>
          </a:p>
          <a:p>
            <a:pPr marL="0" indent="0">
              <a:buNone/>
            </a:pPr>
            <a:br>
              <a:rPr lang="fi-FI" dirty="0"/>
            </a:br>
            <a:r>
              <a:rPr lang="fi-FI" sz="2400" dirty="0" err="1"/>
              <a:t>Please</a:t>
            </a:r>
            <a:r>
              <a:rPr lang="fi-FI" sz="2400" dirty="0"/>
              <a:t> </a:t>
            </a:r>
            <a:r>
              <a:rPr lang="fi-FI" sz="2400" dirty="0" err="1"/>
              <a:t>keep</a:t>
            </a:r>
            <a:r>
              <a:rPr lang="fi-FI" sz="2400" dirty="0"/>
              <a:t> in </a:t>
            </a:r>
            <a:r>
              <a:rPr lang="fi-FI" sz="2400" dirty="0" err="1"/>
              <a:t>mind</a:t>
            </a:r>
            <a:r>
              <a:rPr lang="fi-FI" sz="2400" dirty="0"/>
              <a:t> </a:t>
            </a:r>
            <a:r>
              <a:rPr lang="fi-FI" sz="2400" dirty="0" err="1"/>
              <a:t>the</a:t>
            </a:r>
            <a:r>
              <a:rPr lang="fi-FI" sz="2400" dirty="0"/>
              <a:t> </a:t>
            </a:r>
            <a:r>
              <a:rPr lang="fi-FI" sz="2400" dirty="0" err="1"/>
              <a:t>differences</a:t>
            </a:r>
            <a:r>
              <a:rPr lang="fi-FI" sz="2400" dirty="0"/>
              <a:t> of </a:t>
            </a:r>
            <a:r>
              <a:rPr lang="fi-FI" sz="2400" dirty="0" err="1"/>
              <a:t>wool</a:t>
            </a:r>
            <a:r>
              <a:rPr lang="fi-FI" sz="2400" dirty="0"/>
              <a:t> and </a:t>
            </a:r>
            <a:r>
              <a:rPr lang="fi-FI" sz="2400" dirty="0" err="1"/>
              <a:t>mixed</a:t>
            </a:r>
            <a:r>
              <a:rPr lang="fi-FI" sz="2400" dirty="0"/>
              <a:t> </a:t>
            </a:r>
            <a:r>
              <a:rPr lang="fi-FI" sz="2400" dirty="0" err="1"/>
              <a:t>materals</a:t>
            </a:r>
            <a:r>
              <a:rPr lang="fi-FI" sz="2400" dirty="0"/>
              <a:t>. </a:t>
            </a:r>
            <a:endParaRPr lang="en-US" sz="2400" dirty="0"/>
          </a:p>
        </p:txBody>
      </p:sp>
    </p:spTree>
    <p:extLst>
      <p:ext uri="{BB962C8B-B14F-4D97-AF65-F5344CB8AC3E}">
        <p14:creationId xmlns:p14="http://schemas.microsoft.com/office/powerpoint/2010/main" val="427552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21D49D-C6F9-B808-8D9F-8EEB1F18BF87}"/>
              </a:ext>
            </a:extLst>
          </p:cNvPr>
          <p:cNvSpPr>
            <a:spLocks noGrp="1"/>
          </p:cNvSpPr>
          <p:nvPr>
            <p:ph type="title"/>
          </p:nvPr>
        </p:nvSpPr>
        <p:spPr/>
        <p:txBody>
          <a:bodyPr/>
          <a:lstStyle/>
          <a:p>
            <a:r>
              <a:rPr lang="en-US" dirty="0"/>
              <a:t>Everyday solutions </a:t>
            </a:r>
            <a:endParaRPr lang="fi-FI" dirty="0"/>
          </a:p>
        </p:txBody>
      </p:sp>
      <p:sp>
        <p:nvSpPr>
          <p:cNvPr id="3" name="Sisällön paikkamerkki 2">
            <a:extLst>
              <a:ext uri="{FF2B5EF4-FFF2-40B4-BE49-F238E27FC236}">
                <a16:creationId xmlns:a16="http://schemas.microsoft.com/office/drawing/2014/main" id="{AE0AACD9-9FDA-4745-0FAF-E81355CF3FA6}"/>
              </a:ext>
            </a:extLst>
          </p:cNvPr>
          <p:cNvSpPr>
            <a:spLocks noGrp="1"/>
          </p:cNvSpPr>
          <p:nvPr>
            <p:ph idx="1"/>
          </p:nvPr>
        </p:nvSpPr>
        <p:spPr>
          <a:xfrm>
            <a:off x="838200" y="2089699"/>
            <a:ext cx="10175697" cy="3756297"/>
          </a:xfrm>
        </p:spPr>
        <p:txBody>
          <a:bodyPr vert="horz" lIns="91440" tIns="45720" rIns="91440" bIns="45720" rtlCol="0" anchor="t">
            <a:normAutofit lnSpcReduction="10000"/>
          </a:bodyPr>
          <a:lstStyle/>
          <a:p>
            <a:pPr marL="0" indent="0">
              <a:buNone/>
            </a:pPr>
            <a:r>
              <a:rPr lang="fi-FI" sz="4800" dirty="0" err="1">
                <a:latin typeface="Grotesque"/>
              </a:rPr>
              <a:t>From</a:t>
            </a:r>
            <a:r>
              <a:rPr lang="fi-FI" sz="4800" dirty="0">
                <a:latin typeface="Grotesque"/>
              </a:rPr>
              <a:t> </a:t>
            </a:r>
            <a:r>
              <a:rPr lang="fi-FI" sz="4800" dirty="0" err="1">
                <a:latin typeface="Grotesque"/>
              </a:rPr>
              <a:t>your</a:t>
            </a:r>
            <a:r>
              <a:rPr lang="fi-FI" sz="4800" dirty="0">
                <a:latin typeface="Grotesque"/>
              </a:rPr>
              <a:t> </a:t>
            </a:r>
            <a:r>
              <a:rPr lang="fi-FI" sz="4800" dirty="0" err="1">
                <a:latin typeface="Grotesque"/>
              </a:rPr>
              <a:t>unique</a:t>
            </a:r>
            <a:r>
              <a:rPr lang="fi-FI" sz="4800" dirty="0">
                <a:latin typeface="Grotesque"/>
              </a:rPr>
              <a:t> </a:t>
            </a:r>
            <a:r>
              <a:rPr lang="fi-FI" sz="4800" dirty="0" err="1">
                <a:latin typeface="Grotesque"/>
              </a:rPr>
              <a:t>point</a:t>
            </a:r>
            <a:r>
              <a:rPr lang="fi-FI" sz="4800" dirty="0">
                <a:latin typeface="Grotesque"/>
              </a:rPr>
              <a:t> of </a:t>
            </a:r>
            <a:r>
              <a:rPr lang="fi-FI" sz="4800" dirty="0" err="1">
                <a:latin typeface="Grotesque"/>
              </a:rPr>
              <a:t>view</a:t>
            </a:r>
            <a:r>
              <a:rPr lang="fi-FI" sz="4800" dirty="0">
                <a:latin typeface="Grotesque"/>
              </a:rPr>
              <a:t>.</a:t>
            </a:r>
            <a:br>
              <a:rPr lang="fi-FI" sz="4800" dirty="0">
                <a:latin typeface="Grotesque"/>
              </a:rPr>
            </a:br>
            <a:r>
              <a:rPr lang="fi-FI" sz="4800" dirty="0" err="1">
                <a:latin typeface="Grotesque"/>
              </a:rPr>
              <a:t>Your</a:t>
            </a:r>
            <a:r>
              <a:rPr lang="fi-FI" sz="4800" dirty="0">
                <a:latin typeface="Grotesque"/>
              </a:rPr>
              <a:t> life and </a:t>
            </a:r>
            <a:r>
              <a:rPr lang="fi-FI" sz="4800" dirty="0" err="1">
                <a:latin typeface="Grotesque"/>
              </a:rPr>
              <a:t>experiences</a:t>
            </a:r>
            <a:r>
              <a:rPr lang="fi-FI" sz="4800" dirty="0">
                <a:latin typeface="Grotesque"/>
              </a:rPr>
              <a:t>.</a:t>
            </a:r>
          </a:p>
          <a:p>
            <a:pPr marL="0" indent="0">
              <a:buNone/>
            </a:pPr>
            <a:endParaRPr lang="fi-FI" dirty="0">
              <a:latin typeface="Grotesque"/>
            </a:endParaRPr>
          </a:p>
          <a:p>
            <a:pPr marL="0" indent="0">
              <a:buNone/>
            </a:pPr>
            <a:r>
              <a:rPr lang="fi-FI" dirty="0">
                <a:latin typeface="Grotesque"/>
                <a:cs typeface="Calibri"/>
              </a:rPr>
              <a:t>Is </a:t>
            </a:r>
            <a:r>
              <a:rPr lang="fi-FI" dirty="0" err="1">
                <a:latin typeface="Grotesque"/>
                <a:cs typeface="Calibri"/>
              </a:rPr>
              <a:t>the</a:t>
            </a:r>
            <a:r>
              <a:rPr lang="fi-FI" dirty="0">
                <a:latin typeface="Grotesque"/>
                <a:cs typeface="Calibri"/>
              </a:rPr>
              <a:t> </a:t>
            </a:r>
            <a:r>
              <a:rPr lang="fi-FI" dirty="0" err="1">
                <a:latin typeface="Grotesque"/>
                <a:cs typeface="Calibri"/>
              </a:rPr>
              <a:t>material</a:t>
            </a:r>
            <a:r>
              <a:rPr lang="fi-FI" dirty="0">
                <a:latin typeface="Grotesque"/>
                <a:cs typeface="Calibri"/>
              </a:rPr>
              <a:t> </a:t>
            </a:r>
            <a:r>
              <a:rPr lang="fi-FI" dirty="0" err="1">
                <a:latin typeface="Grotesque"/>
                <a:cs typeface="Calibri"/>
              </a:rPr>
              <a:t>solution</a:t>
            </a:r>
            <a:r>
              <a:rPr lang="fi-FI" dirty="0">
                <a:latin typeface="Grotesque"/>
                <a:cs typeface="Calibri"/>
              </a:rPr>
              <a:t> for an </a:t>
            </a:r>
            <a:r>
              <a:rPr lang="fi-FI" dirty="0" err="1">
                <a:latin typeface="Grotesque"/>
                <a:cs typeface="Calibri"/>
              </a:rPr>
              <a:t>everyday</a:t>
            </a:r>
            <a:r>
              <a:rPr lang="fi-FI" dirty="0">
                <a:latin typeface="Grotesque"/>
                <a:cs typeface="Calibri"/>
              </a:rPr>
              <a:t> </a:t>
            </a:r>
            <a:r>
              <a:rPr lang="fi-FI" dirty="0" err="1">
                <a:latin typeface="Grotesque"/>
                <a:cs typeface="Calibri"/>
              </a:rPr>
              <a:t>problem</a:t>
            </a:r>
            <a:r>
              <a:rPr lang="fi-FI" dirty="0">
                <a:latin typeface="Grotesque"/>
                <a:cs typeface="Calibri"/>
              </a:rPr>
              <a:t>? E.g. in </a:t>
            </a:r>
            <a:r>
              <a:rPr lang="fi-FI" dirty="0" err="1">
                <a:latin typeface="Grotesque"/>
                <a:cs typeface="Calibri"/>
              </a:rPr>
              <a:t>your</a:t>
            </a:r>
            <a:r>
              <a:rPr lang="fi-FI" dirty="0">
                <a:latin typeface="Grotesque"/>
                <a:cs typeface="Calibri"/>
              </a:rPr>
              <a:t> </a:t>
            </a:r>
            <a:r>
              <a:rPr lang="fi-FI" dirty="0" err="1">
                <a:latin typeface="Grotesque"/>
                <a:cs typeface="Calibri"/>
              </a:rPr>
              <a:t>hobbies</a:t>
            </a:r>
            <a:r>
              <a:rPr lang="fi-FI" dirty="0">
                <a:latin typeface="Grotesque"/>
                <a:cs typeface="Calibri"/>
              </a:rPr>
              <a:t>, home, </a:t>
            </a:r>
            <a:r>
              <a:rPr lang="fi-FI" dirty="0" err="1">
                <a:latin typeface="Grotesque"/>
                <a:cs typeface="Calibri"/>
              </a:rPr>
              <a:t>work</a:t>
            </a:r>
            <a:r>
              <a:rPr lang="fi-FI" dirty="0">
                <a:latin typeface="Grotesque"/>
                <a:cs typeface="Calibri"/>
              </a:rPr>
              <a:t>.</a:t>
            </a:r>
            <a:r>
              <a:rPr lang="fi-FI">
                <a:latin typeface="Grotesque"/>
                <a:cs typeface="Calibri"/>
              </a:rPr>
              <a:t> </a:t>
            </a:r>
            <a:endParaRPr lang="fi-FI" dirty="0">
              <a:latin typeface="Grotesque"/>
              <a:cs typeface="Calibri"/>
            </a:endParaRPr>
          </a:p>
          <a:p>
            <a:pPr marL="0" indent="0">
              <a:buNone/>
            </a:pPr>
            <a:endParaRPr lang="fi-FI" dirty="0">
              <a:latin typeface="Grotesque"/>
              <a:cs typeface="Calibri"/>
            </a:endParaRPr>
          </a:p>
          <a:p>
            <a:pPr marL="0" indent="0">
              <a:buNone/>
            </a:pPr>
            <a:r>
              <a:rPr lang="fi-FI" dirty="0">
                <a:latin typeface="Grotesque"/>
                <a:cs typeface="Calibri"/>
              </a:rPr>
              <a:t>Write </a:t>
            </a:r>
            <a:r>
              <a:rPr lang="fi-FI" err="1">
                <a:latin typeface="Grotesque"/>
                <a:cs typeface="Calibri"/>
              </a:rPr>
              <a:t>solutions</a:t>
            </a:r>
            <a:r>
              <a:rPr lang="fi-FI" dirty="0">
                <a:latin typeface="Grotesque"/>
                <a:cs typeface="Calibri"/>
              </a:rPr>
              <a:t> to post-it </a:t>
            </a:r>
            <a:r>
              <a:rPr lang="fi-FI" dirty="0" err="1">
                <a:latin typeface="Grotesque"/>
                <a:cs typeface="Calibri"/>
              </a:rPr>
              <a:t>notes</a:t>
            </a:r>
            <a:r>
              <a:rPr lang="fi-FI" dirty="0">
                <a:latin typeface="Grotesque"/>
                <a:cs typeface="Calibri"/>
              </a:rPr>
              <a:t>.</a:t>
            </a:r>
          </a:p>
          <a:p>
            <a:pPr marL="0" indent="0">
              <a:buNone/>
            </a:pPr>
            <a:endParaRPr lang="fi-FI" dirty="0">
              <a:latin typeface="Grotesque"/>
              <a:cs typeface="Calibri"/>
            </a:endParaRPr>
          </a:p>
          <a:p>
            <a:pPr marL="0" indent="0">
              <a:buNone/>
            </a:pPr>
            <a:endParaRPr lang="fi-FI" dirty="0"/>
          </a:p>
        </p:txBody>
      </p:sp>
    </p:spTree>
    <p:extLst>
      <p:ext uri="{BB962C8B-B14F-4D97-AF65-F5344CB8AC3E}">
        <p14:creationId xmlns:p14="http://schemas.microsoft.com/office/powerpoint/2010/main" val="36193402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54859D7E8C92429C87FBF6518202AC" ma:contentTypeVersion="15" ma:contentTypeDescription="Create a new document." ma:contentTypeScope="" ma:versionID="10ec1567deca2f19be5f2f849ab0d3a6">
  <xsd:schema xmlns:xsd="http://www.w3.org/2001/XMLSchema" xmlns:xs="http://www.w3.org/2001/XMLSchema" xmlns:p="http://schemas.microsoft.com/office/2006/metadata/properties" xmlns:ns2="d6f3c728-a6f9-40bd-9cf0-a2ca18180f96" xmlns:ns3="0cecd529-886f-4bc8-9daf-f0d58afab4f9" targetNamespace="http://schemas.microsoft.com/office/2006/metadata/properties" ma:root="true" ma:fieldsID="980431f19073c783910b79bcdbe8cc6d" ns2:_="" ns3:_="">
    <xsd:import namespace="d6f3c728-a6f9-40bd-9cf0-a2ca18180f96"/>
    <xsd:import namespace="0cecd529-886f-4bc8-9daf-f0d58afab4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3c728-a6f9-40bd-9cf0-a2ca18180f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d529-886f-4bc8-9daf-f0d58afab4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f7bfd56-072d-4611-9e45-a825ef226391}" ma:internalName="TaxCatchAll" ma:showField="CatchAllData" ma:web="0cecd529-886f-4bc8-9daf-f0d58afab4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f3c728-a6f9-40bd-9cf0-a2ca18180f96">
      <Terms xmlns="http://schemas.microsoft.com/office/infopath/2007/PartnerControls"/>
    </lcf76f155ced4ddcb4097134ff3c332f>
    <TaxCatchAll xmlns="0cecd529-886f-4bc8-9daf-f0d58afab4f9" xsi:nil="true"/>
    <SharedWithUsers xmlns="0cecd529-886f-4bc8-9daf-f0d58afab4f9">
      <UserInfo>
        <DisplayName>Eeva Käärmekallio</DisplayName>
        <AccountId>34</AccountId>
        <AccountType/>
      </UserInfo>
      <UserInfo>
        <DisplayName>Mikko Vidgren</DisplayName>
        <AccountId>14</AccountId>
        <AccountType/>
      </UserInfo>
    </SharedWithUsers>
  </documentManagement>
</p:properties>
</file>

<file path=customXml/itemProps1.xml><?xml version="1.0" encoding="utf-8"?>
<ds:datastoreItem xmlns:ds="http://schemas.openxmlformats.org/officeDocument/2006/customXml" ds:itemID="{8E3383C3-7353-4A21-B9AB-F3E3C35EC678}">
  <ds:schemaRefs>
    <ds:schemaRef ds:uri="http://schemas.microsoft.com/sharepoint/v3/contenttype/forms"/>
  </ds:schemaRefs>
</ds:datastoreItem>
</file>

<file path=customXml/itemProps2.xml><?xml version="1.0" encoding="utf-8"?>
<ds:datastoreItem xmlns:ds="http://schemas.openxmlformats.org/officeDocument/2006/customXml" ds:itemID="{DF9EAB15-BA9F-4C1D-BB77-BF9CCE054A68}"/>
</file>

<file path=customXml/itemProps3.xml><?xml version="1.0" encoding="utf-8"?>
<ds:datastoreItem xmlns:ds="http://schemas.openxmlformats.org/officeDocument/2006/customXml" ds:itemID="{468EAD26-624F-4D37-B56D-3D0C2D1F31E7}">
  <ds:schemaRefs>
    <ds:schemaRef ds:uri="http://schemas.microsoft.com/office/2006/metadata/properties"/>
    <ds:schemaRef ds:uri="6baa9d18-a72c-4fd2-b0a0-fe2c5706a77d"/>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e4ebd041-a34e-4e68-817c-8de1d06c4b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82</TotalTime>
  <Words>609</Words>
  <Application>Microsoft Office PowerPoint</Application>
  <PresentationFormat>Laajakuva</PresentationFormat>
  <Paragraphs>76</Paragraphs>
  <Slides>11</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11</vt:i4>
      </vt:variant>
    </vt:vector>
  </HeadingPairs>
  <TitlesOfParts>
    <vt:vector size="17" baseType="lpstr">
      <vt:lpstr>Arial</vt:lpstr>
      <vt:lpstr>Calibri</vt:lpstr>
      <vt:lpstr>Calibri Light</vt:lpstr>
      <vt:lpstr>Grotesque</vt:lpstr>
      <vt:lpstr>Impact</vt:lpstr>
      <vt:lpstr>Office-teema</vt:lpstr>
      <vt:lpstr>Product innovation workshop: Textile Fiber Mass 12.15-13.45 B5015</vt:lpstr>
      <vt:lpstr>PowerPoint-esitys</vt:lpstr>
      <vt:lpstr>PowerPoint-esitys</vt:lpstr>
      <vt:lpstr>PowerPoint-esitys</vt:lpstr>
      <vt:lpstr>PowerPoint-esitys</vt:lpstr>
      <vt:lpstr>PowerPoint-esitys</vt:lpstr>
      <vt:lpstr>Observation period</vt:lpstr>
      <vt:lpstr>Observation period, in groups</vt:lpstr>
      <vt:lpstr>Everyday solutions </vt:lpstr>
      <vt:lpstr>Connect the observation and solution</vt:lpstr>
      <vt:lpstr>Final innovation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Eeva Käärmekallio</dc:creator>
  <cp:lastModifiedBy>Eeva Käärmekallio</cp:lastModifiedBy>
  <cp:revision>26</cp:revision>
  <dcterms:created xsi:type="dcterms:W3CDTF">2023-09-18T09:33:10Z</dcterms:created>
  <dcterms:modified xsi:type="dcterms:W3CDTF">2024-02-21T09:24:13Z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0x0101005D54859D7E8C92429C87FBF6518202AC</vt:lpwstr>
  </property>
  <property fmtid="{D5CDD505-2E9C-101B-9397-08002B2CF9AE}" pid="3" name="MediaServiceImageTags">
    <vt:lpwstr/>
  </property>
</Properties>
</file>