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455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5" r:id="rId6"/>
    <p:sldId id="266" r:id="rId7"/>
    <p:sldId id="270" r:id="rId8"/>
    <p:sldId id="269" r:id="rId9"/>
    <p:sldId id="268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va Lesickienė" initials="DL" lastIdx="1" clrIdx="0">
    <p:extLst>
      <p:ext uri="{19B8F6BF-5375-455C-9EA6-DF929625EA0E}">
        <p15:presenceInfo xmlns:p15="http://schemas.microsoft.com/office/powerpoint/2012/main" userId="S-1-5-21-3229881607-1587739854-2126077429-85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F87"/>
    <a:srgbClr val="5EBD6C"/>
    <a:srgbClr val="0279A3"/>
    <a:srgbClr val="E3A159"/>
    <a:srgbClr val="F26860"/>
    <a:srgbClr val="0099D9"/>
    <a:srgbClr val="446184"/>
    <a:srgbClr val="609B68"/>
    <a:srgbClr val="F5895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67D18-EB2E-41F4-B9B5-5070820D2BFC}" v="28" dt="2024-02-21T06:24:47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0" autoAdjust="0"/>
    <p:restoredTop sz="94660" autoAdjust="0"/>
  </p:normalViewPr>
  <p:slideViewPr>
    <p:cSldViewPr snapToGrid="0" snapToObjects="1">
      <p:cViewPr varScale="1">
        <p:scale>
          <a:sx n="142" d="100"/>
          <a:sy n="142" d="100"/>
        </p:scale>
        <p:origin x="63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9D51-A5BA-F142-B0D3-CC1B0F6CD22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BE1D-058C-DC45-A4A0-92270CF1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9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BE26-C033-E84E-922E-5F36E220658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4E95C-0925-B649-A2C1-DBE46237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2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Savonia is part of Universities for Sustainable Development project which start in February 2022. </a:t>
            </a:r>
          </a:p>
          <a:p>
            <a:endParaRPr lang="en-US" sz="1600" dirty="0"/>
          </a:p>
          <a:p>
            <a:r>
              <a:rPr lang="en-US" sz="1600" dirty="0"/>
              <a:t>The project lasts a total of three year and project is based on Agenda 2030.</a:t>
            </a: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E95C-0925-B649-A2C1-DBE46237D29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project consortium includes four implementers from Spain, Lithuania </a:t>
            </a:r>
            <a:r>
              <a:rPr lang="en-US" sz="1600"/>
              <a:t>and Finland.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E95C-0925-B649-A2C1-DBE46237D2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3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E95C-0925-B649-A2C1-DBE46237D2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E95C-0925-B649-A2C1-DBE46237D2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eli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05740" y="4251960"/>
            <a:ext cx="4785360" cy="75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4251960"/>
            <a:ext cx="4785360" cy="75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Rectangle 1"/>
          <p:cNvSpPr/>
          <p:nvPr userDrawn="1"/>
        </p:nvSpPr>
        <p:spPr>
          <a:xfrm>
            <a:off x="7305985" y="3477733"/>
            <a:ext cx="1864242" cy="1665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t="34519"/>
          <a:stretch/>
        </p:blipFill>
        <p:spPr>
          <a:xfrm rot="5400000" flipH="1">
            <a:off x="5863344" y="1872590"/>
            <a:ext cx="3255644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441" y="931647"/>
            <a:ext cx="469990" cy="33217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  <a:p>
            <a:pPr lvl="0"/>
            <a:r>
              <a:rPr lang="en-US" dirty="0"/>
              <a:t>2</a:t>
            </a:r>
          </a:p>
          <a:p>
            <a:pPr lvl="0"/>
            <a:r>
              <a:rPr lang="en-US" dirty="0"/>
              <a:t>3</a:t>
            </a:r>
          </a:p>
          <a:p>
            <a:pPr lvl="0"/>
            <a:r>
              <a:rPr lang="en-US" dirty="0"/>
              <a:t>4</a:t>
            </a:r>
          </a:p>
          <a:p>
            <a:pPr lvl="0"/>
            <a:r>
              <a:rPr lang="en-US" dirty="0"/>
              <a:t>5</a:t>
            </a:r>
          </a:p>
          <a:p>
            <a:pPr lvl="0"/>
            <a:r>
              <a:rPr lang="en-US" dirty="0"/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54430" y="931647"/>
            <a:ext cx="4836129" cy="332179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47" y="931647"/>
            <a:ext cx="8653107" cy="3114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48" y="931647"/>
            <a:ext cx="4906804" cy="33217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640581"/>
            <a:ext cx="5246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61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8" y="327944"/>
            <a:ext cx="4906804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46402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095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113" y="4457701"/>
            <a:ext cx="524687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447" y="327944"/>
            <a:ext cx="8653107" cy="46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4972" y="1108120"/>
            <a:ext cx="5478665" cy="30441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iamoji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279758" y="3477733"/>
            <a:ext cx="1864242" cy="1665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t="34519"/>
          <a:stretch/>
        </p:blipFill>
        <p:spPr>
          <a:xfrm rot="5400000" flipH="1">
            <a:off x="5863344" y="1872590"/>
            <a:ext cx="3255644" cy="3305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7" t="52537" r="-1"/>
          <a:stretch/>
        </p:blipFill>
        <p:spPr>
          <a:xfrm rot="10800000" flipH="1" flipV="1">
            <a:off x="2197398" y="-7088"/>
            <a:ext cx="5202661" cy="23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856" y="4213861"/>
            <a:ext cx="5246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rgbClr val="4461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A10331-2925-BF47-B4AD-203D2BF9C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7" y="4538714"/>
            <a:ext cx="1946823" cy="40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9" y="4567233"/>
            <a:ext cx="1363594" cy="367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t="34519"/>
          <a:stretch/>
        </p:blipFill>
        <p:spPr>
          <a:xfrm rot="5400000" flipH="1">
            <a:off x="8241018" y="4250264"/>
            <a:ext cx="896097" cy="9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9" r:id="rId2"/>
    <p:sldLayoutId id="2147493457" r:id="rId3"/>
    <p:sldLayoutId id="2147493458" r:id="rId4"/>
    <p:sldLayoutId id="2147493461" r:id="rId5"/>
    <p:sldLayoutId id="21474934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rgbClr val="0845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rgbClr val="08459A"/>
          </a:solidFill>
          <a:latin typeface="Arial"/>
          <a:ea typeface="+mn-ea"/>
          <a:cs typeface="Arial"/>
        </a:defRPr>
      </a:lvl1pPr>
      <a:lvl2pPr marL="360000" indent="-180000" algn="l" defTabSz="457200" rtl="0" eaLnBrk="1" latinLnBrk="0" hangingPunct="1">
        <a:spcBef>
          <a:spcPts val="400"/>
        </a:spcBef>
        <a:buClrTx/>
        <a:buFont typeface="Arial"/>
        <a:buChar char="•"/>
        <a:defRPr sz="1400" b="0" i="0" kern="1200">
          <a:solidFill>
            <a:srgbClr val="08459A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spcBef>
          <a:spcPts val="400"/>
        </a:spcBef>
        <a:buFont typeface="Wingdings" charset="2"/>
        <a:buChar char="§"/>
        <a:defRPr sz="1400" b="0" i="0" kern="1200">
          <a:solidFill>
            <a:srgbClr val="08459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8459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8459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.es/usd-projec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8415" y="2044375"/>
            <a:ext cx="5234240" cy="1066107"/>
          </a:xfrm>
          <a:prstGeom prst="rect">
            <a:avLst/>
          </a:prstGeom>
        </p:spPr>
        <p:txBody>
          <a:bodyPr/>
          <a:lstStyle/>
          <a:p>
            <a:r>
              <a:rPr lang="en-GB" sz="2800" b="1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Universities for Sustainable Development (USD)</a:t>
            </a:r>
          </a:p>
          <a:p>
            <a:r>
              <a:rPr lang="en-GB" sz="2800" b="1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2/2022-2/2025</a:t>
            </a:r>
          </a:p>
          <a:p>
            <a:endParaRPr lang="en-GB" sz="2800" b="1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800" b="1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8415" y="3947979"/>
            <a:ext cx="2690545" cy="975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Sanna Rantala</a:t>
            </a:r>
            <a:endParaRPr lang="pt-BR" sz="1400" b="0" dirty="0">
              <a:solidFill>
                <a:srgbClr val="3B5F87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400" b="0" dirty="0">
                <a:solidFill>
                  <a:srgbClr val="3B5F87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2024 02</a:t>
            </a:r>
            <a:endParaRPr lang="ru-RU" sz="1400" b="0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43" y="396650"/>
            <a:ext cx="2322599" cy="487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" y="426878"/>
            <a:ext cx="1637240" cy="440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901B86-6760-4740-911B-A5E0BE6823D1}"/>
              </a:ext>
            </a:extLst>
          </p:cNvPr>
          <p:cNvSpPr/>
          <p:nvPr/>
        </p:nvSpPr>
        <p:spPr>
          <a:xfrm>
            <a:off x="418415" y="96065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000" dirty="0">
                <a:solidFill>
                  <a:srgbClr val="3B5F87"/>
                </a:solidFill>
                <a:latin typeface="Open Sans" panose="020B0606030504020204"/>
                <a:ea typeface="Calibri" panose="020F0502020204030204" pitchFamily="34" charset="0"/>
              </a:rPr>
              <a:t>Project </a:t>
            </a:r>
            <a:r>
              <a:rPr lang="lt-LT" sz="1000" dirty="0" err="1">
                <a:solidFill>
                  <a:srgbClr val="3B5F87"/>
                </a:solidFill>
                <a:latin typeface="Open Sans" panose="020B0606030504020204"/>
                <a:ea typeface="Calibri" panose="020F0502020204030204" pitchFamily="34" charset="0"/>
              </a:rPr>
              <a:t>Number</a:t>
            </a:r>
            <a:r>
              <a:rPr lang="lt-LT" sz="1000" dirty="0">
                <a:solidFill>
                  <a:srgbClr val="3B5F87"/>
                </a:solidFill>
                <a:latin typeface="Open Sans" panose="020B0606030504020204"/>
                <a:ea typeface="Calibri" panose="020F0502020204030204" pitchFamily="34" charset="0"/>
              </a:rPr>
              <a:t>: 2021-1-ES01-KA220-HED-000029950</a:t>
            </a:r>
            <a:endParaRPr lang="en-GB" sz="1000" dirty="0">
              <a:solidFill>
                <a:srgbClr val="3B5F87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63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88698" y="4207718"/>
            <a:ext cx="524687" cy="273844"/>
          </a:xfrm>
        </p:spPr>
        <p:txBody>
          <a:bodyPr/>
          <a:lstStyle/>
          <a:p>
            <a:r>
              <a:rPr lang="lt-LT" dirty="0"/>
              <a:t>1</a:t>
            </a:r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21648" y="312704"/>
            <a:ext cx="6812183" cy="57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845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Consortium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EF05D6-D8B8-A470-AB5F-370B91E714CC}"/>
              </a:ext>
            </a:extLst>
          </p:cNvPr>
          <p:cNvSpPr txBox="1">
            <a:spLocks/>
          </p:cNvSpPr>
          <p:nvPr/>
        </p:nvSpPr>
        <p:spPr>
          <a:xfrm>
            <a:off x="321648" y="884172"/>
            <a:ext cx="4906804" cy="1082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Spain, Lithuania and Finland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3HEIs, 1 company</a:t>
            </a:r>
          </a:p>
          <a:p>
            <a:pPr lvl="1"/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uva 3" descr="Kuva, joka sisältää kohteen Grafiikka, logo, graafinen suunnittelu, teksti&#10;&#10;Kuvaus luotu automaattisesti">
            <a:extLst>
              <a:ext uri="{FF2B5EF4-FFF2-40B4-BE49-F238E27FC236}">
                <a16:creationId xmlns:a16="http://schemas.microsoft.com/office/drawing/2014/main" id="{959DC262-AD78-F841-27E7-2A3F7A68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71" y="2195328"/>
            <a:ext cx="1506070" cy="1250352"/>
          </a:xfrm>
          <a:prstGeom prst="rect">
            <a:avLst/>
          </a:prstGeom>
        </p:spPr>
      </p:pic>
      <p:pic>
        <p:nvPicPr>
          <p:cNvPr id="7" name="Kuva 6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03E3FD5F-D5C9-941D-3F26-3D65A528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22" y="2088102"/>
            <a:ext cx="1464804" cy="1464804"/>
          </a:xfrm>
          <a:prstGeom prst="rect">
            <a:avLst/>
          </a:prstGeom>
        </p:spPr>
      </p:pic>
      <p:pic>
        <p:nvPicPr>
          <p:cNvPr id="9" name="Kuva 8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B10F6D7A-3246-FC6B-F554-6F3E0BB63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914" y="2050144"/>
            <a:ext cx="1297923" cy="12979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FB2B219-6024-5138-7E50-6774E46C2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464" y="2459281"/>
            <a:ext cx="1693983" cy="7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0673" y="4207718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21648" y="312704"/>
            <a:ext cx="6812183" cy="57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845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Project´s goals</a:t>
            </a:r>
            <a:r>
              <a:rPr lang="lt-LT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200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36" y="4251960"/>
            <a:ext cx="905327" cy="891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16" y="914716"/>
            <a:ext cx="3644936" cy="2734473"/>
          </a:xfrm>
          <a:prstGeom prst="rect">
            <a:avLst/>
          </a:prstGeom>
          <a:ln>
            <a:solidFill>
              <a:srgbClr val="446184"/>
            </a:solidFill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617405-992E-9421-5DDA-4F12EB9F1867}"/>
              </a:ext>
            </a:extLst>
          </p:cNvPr>
          <p:cNvSpPr txBox="1">
            <a:spLocks/>
          </p:cNvSpPr>
          <p:nvPr/>
        </p:nvSpPr>
        <p:spPr>
          <a:xfrm>
            <a:off x="321648" y="1561886"/>
            <a:ext cx="4906804" cy="175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 SDGs</a:t>
            </a:r>
            <a:r>
              <a:rPr lang="lt-L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HEI´s participating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Utilize digitalization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2030 implementation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 results toward other HEIs</a:t>
            </a:r>
          </a:p>
        </p:txBody>
      </p:sp>
    </p:spTree>
    <p:extLst>
      <p:ext uri="{BB962C8B-B14F-4D97-AF65-F5344CB8AC3E}">
        <p14:creationId xmlns:p14="http://schemas.microsoft.com/office/powerpoint/2010/main" val="14213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3FD17-1256-54AC-881D-1B58E9EC2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29DD8-BC7C-2900-00D6-31DD9323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0673" y="4207718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EB09BA0-DA91-8E86-D7F3-460D1FF2666C}"/>
              </a:ext>
            </a:extLst>
          </p:cNvPr>
          <p:cNvSpPr txBox="1">
            <a:spLocks/>
          </p:cNvSpPr>
          <p:nvPr/>
        </p:nvSpPr>
        <p:spPr>
          <a:xfrm>
            <a:off x="321648" y="312704"/>
            <a:ext cx="6812183" cy="57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845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packages and main outputs</a:t>
            </a:r>
            <a:r>
              <a:rPr lang="lt-LT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200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ECC6D-323B-4582-8CEF-5218DE6F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36" y="4251960"/>
            <a:ext cx="905327" cy="89154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0BAC350C-2D84-38B1-B49B-A0B0B89FFA32}"/>
              </a:ext>
            </a:extLst>
          </p:cNvPr>
          <p:cNvSpPr/>
          <p:nvPr/>
        </p:nvSpPr>
        <p:spPr>
          <a:xfrm>
            <a:off x="422622" y="998924"/>
            <a:ext cx="1813432" cy="32087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A6D996A-EEAB-A0AE-67C8-36041E8D635C}"/>
              </a:ext>
            </a:extLst>
          </p:cNvPr>
          <p:cNvSpPr/>
          <p:nvPr/>
        </p:nvSpPr>
        <p:spPr>
          <a:xfrm>
            <a:off x="2509415" y="998924"/>
            <a:ext cx="1813432" cy="32087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1BCEF0F-268F-F882-E20C-A13C71A0DA08}"/>
              </a:ext>
            </a:extLst>
          </p:cNvPr>
          <p:cNvSpPr/>
          <p:nvPr/>
        </p:nvSpPr>
        <p:spPr>
          <a:xfrm>
            <a:off x="4596208" y="998924"/>
            <a:ext cx="1813432" cy="32087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CB763D6-9BDD-5353-FFE7-264560E5B87D}"/>
              </a:ext>
            </a:extLst>
          </p:cNvPr>
          <p:cNvSpPr/>
          <p:nvPr/>
        </p:nvSpPr>
        <p:spPr>
          <a:xfrm>
            <a:off x="6678365" y="998924"/>
            <a:ext cx="1813432" cy="32087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A8CB96C-48E2-8221-5922-DE9F9B9C031F}"/>
              </a:ext>
            </a:extLst>
          </p:cNvPr>
          <p:cNvSpPr txBox="1"/>
          <p:nvPr/>
        </p:nvSpPr>
        <p:spPr>
          <a:xfrm>
            <a:off x="637775" y="1237129"/>
            <a:ext cx="1360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R1</a:t>
            </a:r>
          </a:p>
          <a:p>
            <a:r>
              <a:rPr lang="en-US" dirty="0"/>
              <a:t>Action plans to integrate the Agenda 2030 and Methodological guide</a:t>
            </a:r>
          </a:p>
          <a:p>
            <a:endParaRPr lang="en-US" dirty="0"/>
          </a:p>
          <a:p>
            <a:r>
              <a:rPr lang="en-US" dirty="0"/>
              <a:t>VIKO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3A3E6EA-3CD8-1C26-FEFC-9FB1B3FF8952}"/>
              </a:ext>
            </a:extLst>
          </p:cNvPr>
          <p:cNvSpPr txBox="1"/>
          <p:nvPr/>
        </p:nvSpPr>
        <p:spPr>
          <a:xfrm>
            <a:off x="2736094" y="1237129"/>
            <a:ext cx="1360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SDG scorecard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OpenODS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7DE6D96-F758-D10D-C0DE-57CE0478353D}"/>
              </a:ext>
            </a:extLst>
          </p:cNvPr>
          <p:cNvSpPr txBox="1"/>
          <p:nvPr/>
        </p:nvSpPr>
        <p:spPr>
          <a:xfrm>
            <a:off x="4822887" y="1237129"/>
            <a:ext cx="1360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R3</a:t>
            </a:r>
          </a:p>
          <a:p>
            <a:endParaRPr lang="en-US" dirty="0"/>
          </a:p>
          <a:p>
            <a:r>
              <a:rPr lang="en-US" dirty="0"/>
              <a:t>Intelligent Target Locator/AI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UPO/ </a:t>
            </a:r>
            <a:r>
              <a:rPr lang="en-US" dirty="0" err="1"/>
              <a:t>OpenODS</a:t>
            </a: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6729784-F55D-4D10-198D-7C583B994CE7}"/>
              </a:ext>
            </a:extLst>
          </p:cNvPr>
          <p:cNvSpPr txBox="1"/>
          <p:nvPr/>
        </p:nvSpPr>
        <p:spPr>
          <a:xfrm>
            <a:off x="6905043" y="1206311"/>
            <a:ext cx="1455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R4</a:t>
            </a:r>
          </a:p>
          <a:p>
            <a:endParaRPr lang="en-US" dirty="0"/>
          </a:p>
          <a:p>
            <a:r>
              <a:rPr lang="en-US" dirty="0"/>
              <a:t>Sustainable portal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SAVONIA/ </a:t>
            </a:r>
            <a:r>
              <a:rPr lang="en-US" dirty="0" err="1"/>
              <a:t>OpenODS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0673" y="4207718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3B5F87"/>
                </a:solidFill>
              </a:rPr>
              <a:pPr/>
              <a:t>4</a:t>
            </a:fld>
            <a:endParaRPr lang="en-US" dirty="0">
              <a:solidFill>
                <a:srgbClr val="3B5F87"/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21648" y="312704"/>
            <a:ext cx="6812183" cy="57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845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Diagnosis Savonia UAS</a:t>
            </a:r>
            <a:r>
              <a:rPr lang="lt-LT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2200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36" y="4251960"/>
            <a:ext cx="905327" cy="8915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62591" y="1182678"/>
            <a:ext cx="432794" cy="2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7 %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10238" y="2125890"/>
            <a:ext cx="537332" cy="2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45 %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58076" y="3298489"/>
            <a:ext cx="432794" cy="2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8 %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1079" y="3167501"/>
            <a:ext cx="528279" cy="2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20 %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93486" y="2547010"/>
            <a:ext cx="565350" cy="2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20 %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45885" y="1731412"/>
            <a:ext cx="516705" cy="2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1pPr>
            <a:lvl2pPr marL="360000" indent="-180000" algn="l" defTabSz="457200" rtl="0" eaLnBrk="1" latinLnBrk="0" hangingPunct="1">
              <a:spcBef>
                <a:spcPts val="400"/>
              </a:spcBef>
              <a:buClrTx/>
              <a:buFont typeface="Arial"/>
              <a:buChar char="•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2pPr>
            <a:lvl3pPr marL="540000" indent="-180000" algn="l" defTabSz="457200" rtl="0" eaLnBrk="1" latinLnBrk="0" hangingPunct="1">
              <a:spcBef>
                <a:spcPts val="400"/>
              </a:spcBef>
              <a:buFont typeface="Wingdings" charset="2"/>
              <a:buChar char="§"/>
              <a:defRPr sz="14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8459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25 %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CFF266-750C-141F-BDA0-6C81B205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6" y="830192"/>
            <a:ext cx="8183496" cy="176444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6C9B41F-52FB-5853-DCD0-E7B39D1B27C5}"/>
              </a:ext>
            </a:extLst>
          </p:cNvPr>
          <p:cNvSpPr txBox="1"/>
          <p:nvPr/>
        </p:nvSpPr>
        <p:spPr>
          <a:xfrm>
            <a:off x="600549" y="4144725"/>
            <a:ext cx="7568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 The process how the diagnosis has been done</a:t>
            </a:r>
            <a:endParaRPr lang="fi-FI" sz="14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9805D9A-4ED7-AEA9-6D9A-1396DA827965}"/>
              </a:ext>
            </a:extLst>
          </p:cNvPr>
          <p:cNvSpPr txBox="1"/>
          <p:nvPr/>
        </p:nvSpPr>
        <p:spPr>
          <a:xfrm>
            <a:off x="551309" y="2487785"/>
            <a:ext cx="108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Areas that were chosen was RDI and Education.</a:t>
            </a:r>
            <a:endParaRPr lang="fi-FI" sz="12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91384EE4-D7D8-1DB4-592C-B8E2A5F61C4E}"/>
              </a:ext>
            </a:extLst>
          </p:cNvPr>
          <p:cNvSpPr txBox="1"/>
          <p:nvPr/>
        </p:nvSpPr>
        <p:spPr>
          <a:xfrm>
            <a:off x="2152586" y="2486397"/>
            <a:ext cx="1083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Four SDGs did choose for closer view.</a:t>
            </a:r>
          </a:p>
          <a:p>
            <a:endParaRPr lang="en-US" sz="1200" dirty="0"/>
          </a:p>
          <a:p>
            <a:r>
              <a:rPr lang="en-US" sz="1200" dirty="0"/>
              <a:t>SDGs are 2,3,4 and 9</a:t>
            </a:r>
            <a:endParaRPr lang="fi-FI" sz="1200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84F3718-8634-BE58-028E-41998206DF76}"/>
              </a:ext>
            </a:extLst>
          </p:cNvPr>
          <p:cNvSpPr txBox="1"/>
          <p:nvPr/>
        </p:nvSpPr>
        <p:spPr>
          <a:xfrm>
            <a:off x="3834075" y="2432720"/>
            <a:ext cx="1083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Most significant impacts linked to SDGs. Positive and negative  effects were analyzed.</a:t>
            </a:r>
            <a:endParaRPr lang="fi-FI" sz="12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8E653B7-41C7-2616-255F-4A2C7D40DA31}"/>
              </a:ext>
            </a:extLst>
          </p:cNvPr>
          <p:cNvSpPr txBox="1"/>
          <p:nvPr/>
        </p:nvSpPr>
        <p:spPr>
          <a:xfrm>
            <a:off x="5449158" y="2441619"/>
            <a:ext cx="108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SDGs connected to the chosen indicators. The total number of indicators is 15.</a:t>
            </a:r>
            <a:endParaRPr lang="fi-FI" sz="1200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6E1AE1D-9462-A401-4316-C84EDF8AFAE0}"/>
              </a:ext>
            </a:extLst>
          </p:cNvPr>
          <p:cNvSpPr txBox="1"/>
          <p:nvPr/>
        </p:nvSpPr>
        <p:spPr>
          <a:xfrm>
            <a:off x="7133831" y="2417388"/>
            <a:ext cx="1083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data that has been collected is always the latest available data based on the </a:t>
            </a:r>
            <a:r>
              <a:rPr lang="en-US" sz="1200" dirty="0" err="1"/>
              <a:t>calender</a:t>
            </a:r>
            <a:r>
              <a:rPr lang="en-US" sz="1200" dirty="0"/>
              <a:t> year or academic year.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81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0673" y="4207718"/>
            <a:ext cx="524687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21648" y="312704"/>
            <a:ext cx="6812183" cy="57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845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information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36" y="4251960"/>
            <a:ext cx="905327" cy="89154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35447C9-3E7B-61B5-266F-FA56D119C23E}"/>
              </a:ext>
            </a:extLst>
          </p:cNvPr>
          <p:cNvSpPr txBox="1"/>
          <p:nvPr/>
        </p:nvSpPr>
        <p:spPr>
          <a:xfrm>
            <a:off x="321648" y="1160289"/>
            <a:ext cx="5693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https://www.upo.es/usd-project/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01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985284" y="2571750"/>
            <a:ext cx="2752415" cy="571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8459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28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lt-LT" sz="28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for your attention</a:t>
            </a:r>
            <a:r>
              <a:rPr lang="lt-LT" sz="2800" dirty="0">
                <a:solidFill>
                  <a:srgbClr val="3B5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2800" dirty="0">
              <a:solidFill>
                <a:srgbClr val="3B5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4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ecd529-886f-4bc8-9daf-f0d58afab4f9" xsi:nil="true"/>
    <lcf76f155ced4ddcb4097134ff3c332f xmlns="d6f3c728-a6f9-40bd-9cf0-a2ca18180f9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4859D7E8C92429C87FBF6518202AC" ma:contentTypeVersion="15" ma:contentTypeDescription="Create a new document." ma:contentTypeScope="" ma:versionID="10ec1567deca2f19be5f2f849ab0d3a6">
  <xsd:schema xmlns:xsd="http://www.w3.org/2001/XMLSchema" xmlns:xs="http://www.w3.org/2001/XMLSchema" xmlns:p="http://schemas.microsoft.com/office/2006/metadata/properties" xmlns:ns2="d6f3c728-a6f9-40bd-9cf0-a2ca18180f96" xmlns:ns3="0cecd529-886f-4bc8-9daf-f0d58afab4f9" targetNamespace="http://schemas.microsoft.com/office/2006/metadata/properties" ma:root="true" ma:fieldsID="980431f19073c783910b79bcdbe8cc6d" ns2:_="" ns3:_="">
    <xsd:import namespace="d6f3c728-a6f9-40bd-9cf0-a2ca18180f96"/>
    <xsd:import namespace="0cecd529-886f-4bc8-9daf-f0d58afa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3c728-a6f9-40bd-9cf0-a2ca18180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d529-886f-4bc8-9daf-f0d58afab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7bfd56-072d-4611-9e45-a825ef226391}" ma:internalName="TaxCatchAll" ma:showField="CatchAllData" ma:web="0cecd529-886f-4bc8-9daf-f0d58afab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9f156180-3c5a-4555-9e06-629adcf57b1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26c386f-1b2b-4ad6-bc2c-0f36f9f866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A40718-310A-4878-BBC0-AD4FDB77FF5B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1977</TotalTime>
  <Words>253</Words>
  <Application>Microsoft Office PowerPoint</Application>
  <PresentationFormat>On-screen Show (16:9)</PresentationFormat>
  <Paragraphs>75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Natalija Pozniak</dc:creator>
  <cp:lastModifiedBy>Sanna Rantala</cp:lastModifiedBy>
  <cp:revision>323</cp:revision>
  <dcterms:created xsi:type="dcterms:W3CDTF">2010-04-12T23:12:02Z</dcterms:created>
  <dcterms:modified xsi:type="dcterms:W3CDTF">2024-02-21T13:03:07Z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0x0101005D54859D7E8C92429C87FBF6518202AC</vt:lpwstr>
  </property>
  <property fmtid="{D5CDD505-2E9C-101B-9397-08002B2CF9AE}" pid="3" name="MediaServiceImageTags">
    <vt:lpwstr/>
  </property>
</Properties>
</file>