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67" r:id="rId8"/>
    <p:sldId id="257" r:id="rId9"/>
    <p:sldId id="27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D9783E"/>
    <a:srgbClr val="688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7CDE2-EEA6-4706-B935-321FF8945A89}" v="110" dt="2024-02-21T14:07:1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9999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45639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99603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63514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92958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4749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75978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90115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9719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8506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Digital routes of northern Savo –project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29469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2575-B44B-476B-B682-243EE2BFC5DB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Digital routes of northern Savo –project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AF6B-8370-4E7C-995B-2A58AA66C7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7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utdooractive.com/en/route/hiking-route/northern-savo-lakeland/uiton-kierto-a-hiking-trail-in-tiilikkajaervi-national-park/3454075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524000" y="2058784"/>
            <a:ext cx="9144000" cy="250581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/>
              </a:rPr>
              <a:t>Digital routes of Northern Savo –project</a:t>
            </a:r>
            <a:br>
              <a:rPr lang="en-GB" sz="3600" b="1" dirty="0">
                <a:latin typeface="Century Gothic"/>
              </a:rPr>
            </a:br>
            <a:br>
              <a:rPr lang="en-GB" sz="3600" b="1" dirty="0">
                <a:latin typeface="Century Gothic"/>
              </a:rPr>
            </a:br>
            <a:r>
              <a:rPr lang="en-GB" sz="2400" b="1" dirty="0">
                <a:latin typeface="Century Gothic"/>
              </a:rPr>
              <a:t>Ideation workshop 22.2.2024</a:t>
            </a:r>
            <a:br>
              <a:rPr lang="en-GB" sz="2400" b="1" dirty="0">
                <a:latin typeface="Century Gothic"/>
              </a:rPr>
            </a:br>
            <a:br>
              <a:rPr lang="en-GB" sz="2400" b="1" dirty="0">
                <a:latin typeface="Century Gothic"/>
              </a:rPr>
            </a:br>
            <a:br>
              <a:rPr lang="en-GB" sz="2400" b="1" dirty="0">
                <a:latin typeface="Century Gothic"/>
              </a:rPr>
            </a:br>
            <a:r>
              <a:rPr lang="en-GB" sz="2400" b="1" dirty="0">
                <a:latin typeface="Century Gothic"/>
              </a:rPr>
              <a:t>www.digireitit.savonia.fi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6" y="348209"/>
            <a:ext cx="2083232" cy="70094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83" y="5458711"/>
            <a:ext cx="1761278" cy="82512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62" y="5366748"/>
            <a:ext cx="2805837" cy="914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1A9A80-0182-FD6F-3788-2F94DA781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217" y="5463471"/>
            <a:ext cx="3269674" cy="7247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CB4A4-5059-47E9-BF5A-6513F94A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routes of Northern Savo –project</a:t>
            </a:r>
          </a:p>
        </p:txBody>
      </p:sp>
    </p:spTree>
    <p:extLst>
      <p:ext uri="{BB962C8B-B14F-4D97-AF65-F5344CB8AC3E}">
        <p14:creationId xmlns:p14="http://schemas.microsoft.com/office/powerpoint/2010/main" val="205589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3093944" y="5999747"/>
            <a:ext cx="5825467" cy="433137"/>
          </a:xfrm>
        </p:spPr>
        <p:txBody>
          <a:bodyPr>
            <a:normAutofit/>
          </a:bodyPr>
          <a:lstStyle/>
          <a:p>
            <a:pPr algn="l"/>
            <a:endParaRPr lang="fi-FI" sz="120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6" y="348209"/>
            <a:ext cx="2083232" cy="700946"/>
          </a:xfrm>
          <a:prstGeom prst="rect">
            <a:avLst/>
          </a:prstGeom>
        </p:spPr>
      </p:pic>
      <p:sp>
        <p:nvSpPr>
          <p:cNvPr id="11" name="Alaotsikko 5"/>
          <p:cNvSpPr txBox="1">
            <a:spLocks/>
          </p:cNvSpPr>
          <p:nvPr/>
        </p:nvSpPr>
        <p:spPr>
          <a:xfrm>
            <a:off x="592496" y="1667626"/>
            <a:ext cx="10583779" cy="4332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 algn="l"/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Katariina Moilanen,  project manager</a:t>
            </a:r>
            <a:br>
              <a:rPr lang="en-GB" sz="1800" dirty="0">
                <a:latin typeface="Century Gothic"/>
                <a:ea typeface="Verdana"/>
                <a:cs typeface="Arial"/>
              </a:rPr>
            </a:br>
            <a:endParaRPr lang="en-GB" sz="1800">
              <a:latin typeface="Century Gothic"/>
              <a:ea typeface="Verdana"/>
              <a:cs typeface="Arial"/>
            </a:endParaRPr>
          </a:p>
          <a:p>
            <a:pPr lvl="1" algn="l"/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Kalle </a:t>
            </a:r>
            <a:r>
              <a:rPr lang="en-GB" sz="1800" dirty="0" err="1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Sievänen</a:t>
            </a:r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,  RDI specialist /</a:t>
            </a:r>
            <a:b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immersive technologies &amp; gamification</a:t>
            </a:r>
            <a:endParaRPr lang="en-GB" sz="1800" dirty="0">
              <a:solidFill>
                <a:srgbClr val="000000"/>
              </a:solidFill>
              <a:latin typeface="Century Gothic"/>
              <a:ea typeface="Verdana"/>
              <a:cs typeface="Calibri" panose="020F0502020204030204"/>
            </a:endParaRPr>
          </a:p>
          <a:p>
            <a:pPr lvl="1" algn="l"/>
            <a:br>
              <a:rPr lang="en-GB" sz="1800" dirty="0">
                <a:latin typeface="Century Gothic"/>
                <a:ea typeface="Verdana"/>
                <a:cs typeface="Arial"/>
              </a:rPr>
            </a:br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Miia Heiskanen,  RDI specialist / </a:t>
            </a:r>
            <a:br>
              <a:rPr lang="en-GB" sz="1800" dirty="0">
                <a:latin typeface="Century Gothic"/>
                <a:ea typeface="Verdana"/>
                <a:cs typeface="Arial"/>
              </a:rPr>
            </a:br>
            <a:r>
              <a:rPr lang="en-GB" sz="1800" dirty="0">
                <a:latin typeface="Century Gothic"/>
                <a:ea typeface="Verdana"/>
                <a:cs typeface="Arial"/>
              </a:rPr>
              <a:t>technical implementations</a:t>
            </a:r>
            <a:br>
              <a:rPr lang="en-GB" sz="1800" dirty="0">
                <a:latin typeface="Century Gothic"/>
                <a:ea typeface="Verdana"/>
                <a:cs typeface="Arial"/>
              </a:rPr>
            </a:br>
            <a:endParaRPr lang="en-GB" sz="1800">
              <a:latin typeface="Century Gothic"/>
              <a:cs typeface="Arial"/>
            </a:endParaRPr>
          </a:p>
          <a:p>
            <a:pPr lvl="1" algn="l"/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Petra Laakso,  RDI specialist / tourism</a:t>
            </a:r>
            <a:br>
              <a:rPr lang="en-GB" sz="1800" dirty="0">
                <a:latin typeface="Century Gothic"/>
                <a:ea typeface="Verdana"/>
                <a:cs typeface="Arial"/>
              </a:rPr>
            </a:br>
            <a:endParaRPr lang="en-GB" sz="1800">
              <a:latin typeface="Century Gothic"/>
              <a:cs typeface="Arial"/>
            </a:endParaRPr>
          </a:p>
          <a:p>
            <a:pPr lvl="1" algn="l"/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Alina </a:t>
            </a:r>
            <a:r>
              <a:rPr lang="en-GB" sz="1800" err="1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Ankudovich</a:t>
            </a:r>
            <a:r>
              <a:rPr lang="en-GB" sz="1800" dirty="0">
                <a:solidFill>
                  <a:srgbClr val="000000"/>
                </a:solidFill>
                <a:latin typeface="Century Gothic"/>
                <a:ea typeface="Verdana"/>
                <a:cs typeface="Arial"/>
              </a:rPr>
              <a:t>, Trainee / tourism</a:t>
            </a:r>
            <a:endParaRPr lang="en-GB" sz="1800" dirty="0">
              <a:latin typeface="Century Gothic"/>
              <a:cs typeface="Arial"/>
            </a:endParaRPr>
          </a:p>
          <a:p>
            <a:pPr lvl="1" algn="l"/>
            <a:endParaRPr lang="en-GB" sz="1800" dirty="0">
              <a:solidFill>
                <a:srgbClr val="000000"/>
              </a:solidFill>
              <a:latin typeface="Century Gothic"/>
              <a:ea typeface="Verdana"/>
              <a:cs typeface="Arial" panose="020B060402020202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GB" sz="32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l">
              <a:buChar char="•"/>
            </a:pPr>
            <a:endParaRPr lang="en-GB" sz="32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36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2783929" y="78698"/>
            <a:ext cx="7472668" cy="968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00"/>
                </a:solidFill>
                <a:latin typeface="Century Gothic"/>
                <a:ea typeface="Verdana"/>
              </a:rPr>
              <a:t>Digital routes of northern Savo –project team</a:t>
            </a:r>
            <a:endParaRPr lang="fi-FI" sz="24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9" name="Kaari 8"/>
          <p:cNvSpPr/>
          <p:nvPr/>
        </p:nvSpPr>
        <p:spPr>
          <a:xfrm>
            <a:off x="2218964" y="1061110"/>
            <a:ext cx="9808143" cy="351473"/>
          </a:xfrm>
          <a:prstGeom prst="arc">
            <a:avLst>
              <a:gd name="adj1" fmla="val 10892556"/>
              <a:gd name="adj2" fmla="val 21374895"/>
            </a:avLst>
          </a:prstGeom>
          <a:ln w="19050">
            <a:solidFill>
              <a:srgbClr val="688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26BBF1-E753-AF77-FD81-A338C5A7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routes of Northern Savo –project</a:t>
            </a:r>
          </a:p>
        </p:txBody>
      </p:sp>
      <p:pic>
        <p:nvPicPr>
          <p:cNvPr id="3" name="Picture 2" descr="A path through a field with trees in the background&#10;&#10;Description automatically generated">
            <a:extLst>
              <a:ext uri="{FF2B5EF4-FFF2-40B4-BE49-F238E27FC236}">
                <a16:creationId xmlns:a16="http://schemas.microsoft.com/office/drawing/2014/main" id="{F9C58874-A7A8-E944-912B-A8BC8F3B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58" y="1714933"/>
            <a:ext cx="4406612" cy="3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00522" y="150745"/>
            <a:ext cx="6664400" cy="940849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333333"/>
                </a:solidFill>
                <a:latin typeface="Century Gothic"/>
              </a:rPr>
              <a:t>Producing</a:t>
            </a:r>
            <a:r>
              <a:rPr lang="fi-FI" sz="4000" b="1" dirty="0">
                <a:solidFill>
                  <a:srgbClr val="333333"/>
                </a:solidFill>
                <a:latin typeface="Century Gothic"/>
              </a:rPr>
              <a:t> </a:t>
            </a:r>
            <a:r>
              <a:rPr lang="fi-FI" sz="4000" b="1" dirty="0" err="1">
                <a:solidFill>
                  <a:srgbClr val="333333"/>
                </a:solidFill>
                <a:latin typeface="Century Gothic"/>
              </a:rPr>
              <a:t>virtual</a:t>
            </a:r>
            <a:r>
              <a:rPr lang="fi-FI" sz="4000" b="1" dirty="0">
                <a:solidFill>
                  <a:srgbClr val="333333"/>
                </a:solidFill>
                <a:latin typeface="Century Gothic"/>
              </a:rPr>
              <a:t> </a:t>
            </a:r>
            <a:r>
              <a:rPr lang="fi-FI" sz="4000" b="1" dirty="0" err="1">
                <a:solidFill>
                  <a:srgbClr val="333333"/>
                </a:solidFill>
                <a:latin typeface="Century Gothic"/>
              </a:rPr>
              <a:t>content</a:t>
            </a:r>
            <a:endParaRPr lang="fi-FI" sz="4000" b="1" dirty="0" err="1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5132" y="13855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In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this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project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virtual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nature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travel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content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made for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international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markets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is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being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created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and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tested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 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We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plan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to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produce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at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least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three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routes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to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be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virtually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experienced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</a:t>
            </a:r>
            <a:endParaRPr lang="fi-FI" sz="2400">
              <a:latin typeface="Century Gothic"/>
              <a:cs typeface="Arial"/>
            </a:endParaRPr>
          </a:p>
          <a:p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One of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routes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will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also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have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gamified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interactive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elements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 A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livestream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experience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with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a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guide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will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also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be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produced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</a:t>
            </a:r>
            <a:endParaRPr lang="fi-FI" sz="2400">
              <a:latin typeface="Century Gothic"/>
              <a:cs typeface="Arial"/>
            </a:endParaRPr>
          </a:p>
          <a:p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objective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is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also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to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encourage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the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collaboration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of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nature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tourism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operators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and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content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creators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and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develop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new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remotely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experienced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virtual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nature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fi-FI" sz="2400" err="1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tourism</a:t>
            </a:r>
            <a:r>
              <a:rPr lang="fi-FI" sz="2400" dirty="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 products.</a:t>
            </a:r>
            <a:endParaRPr lang="fi-FI" sz="2400" dirty="0">
              <a:latin typeface="Century Gothic"/>
            </a:endParaRPr>
          </a:p>
          <a:p>
            <a:endParaRPr lang="fi-FI" sz="24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Virtual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content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offers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also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a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sustainable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 and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inclusive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way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of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experiencing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entury Gothic"/>
                <a:cs typeface="Calibri"/>
              </a:rPr>
              <a:t>nature</a:t>
            </a:r>
            <a:r>
              <a:rPr lang="fi-FI" sz="2400" dirty="0">
                <a:solidFill>
                  <a:srgbClr val="000000"/>
                </a:solidFill>
                <a:latin typeface="Century Gothic"/>
                <a:cs typeface="Calibri"/>
              </a:rPr>
              <a:t>.</a:t>
            </a:r>
          </a:p>
          <a:p>
            <a:pPr marL="0" indent="0">
              <a:buNone/>
            </a:pPr>
            <a:endParaRPr lang="fi-FI" sz="2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>
              <a:cs typeface="Calibri" panose="020F0502020204030204"/>
            </a:endParaRPr>
          </a:p>
        </p:txBody>
      </p:sp>
      <p:sp>
        <p:nvSpPr>
          <p:cNvPr id="12" name="Kaari 11"/>
          <p:cNvSpPr/>
          <p:nvPr/>
        </p:nvSpPr>
        <p:spPr>
          <a:xfrm>
            <a:off x="2163546" y="906810"/>
            <a:ext cx="9808143" cy="351473"/>
          </a:xfrm>
          <a:prstGeom prst="arc">
            <a:avLst>
              <a:gd name="adj1" fmla="val 10892556"/>
              <a:gd name="adj2" fmla="val 21374895"/>
            </a:avLst>
          </a:prstGeom>
          <a:ln w="19050">
            <a:solidFill>
              <a:srgbClr val="688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" y="5993722"/>
            <a:ext cx="1672535" cy="5627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1A3A-2607-945A-2D13-508DD7F6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routes of Northern Savo –project</a:t>
            </a:r>
          </a:p>
        </p:txBody>
      </p:sp>
    </p:spTree>
    <p:extLst>
      <p:ext uri="{BB962C8B-B14F-4D97-AF65-F5344CB8AC3E}">
        <p14:creationId xmlns:p14="http://schemas.microsoft.com/office/powerpoint/2010/main" val="2239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00522" y="150745"/>
            <a:ext cx="6664400" cy="940849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333333"/>
                </a:solidFill>
                <a:latin typeface="Century Gothic"/>
              </a:rPr>
              <a:t>Tiilikkajärvi National Park</a:t>
            </a:r>
            <a:endParaRPr lang="fi-FI" b="1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5132" y="1385523"/>
            <a:ext cx="5181601" cy="3963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latin typeface="Century Gothic"/>
                <a:ea typeface="Verdana"/>
                <a:cs typeface="Arial"/>
              </a:rPr>
              <a:t>One of </a:t>
            </a:r>
            <a:r>
              <a:rPr lang="fi-FI" sz="2400" err="1">
                <a:latin typeface="Century Gothic"/>
                <a:ea typeface="Verdana"/>
                <a:cs typeface="Arial"/>
              </a:rPr>
              <a:t>the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chosen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routes</a:t>
            </a:r>
            <a:r>
              <a:rPr lang="fi-FI" sz="2400" dirty="0">
                <a:latin typeface="Century Gothic"/>
                <a:ea typeface="Verdana"/>
                <a:cs typeface="Arial"/>
              </a:rPr>
              <a:t> is Uiton Kierto in Tiilikkajärvi National Park, Rautavaara. </a:t>
            </a:r>
            <a:r>
              <a:rPr lang="fi-FI" sz="2400" err="1">
                <a:latin typeface="Century Gothic"/>
                <a:ea typeface="Verdana"/>
                <a:cs typeface="Arial"/>
              </a:rPr>
              <a:t>The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national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park</a:t>
            </a:r>
            <a:r>
              <a:rPr lang="fi-FI" sz="2400" dirty="0">
                <a:latin typeface="Century Gothic"/>
                <a:ea typeface="Verdana"/>
                <a:cs typeface="Arial"/>
              </a:rPr>
              <a:t> is </a:t>
            </a:r>
            <a:r>
              <a:rPr lang="fi-FI" sz="2400" err="1">
                <a:latin typeface="Century Gothic"/>
                <a:ea typeface="Verdana"/>
                <a:cs typeface="Arial"/>
              </a:rPr>
              <a:t>located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about</a:t>
            </a:r>
            <a:r>
              <a:rPr lang="fi-FI" sz="2400" dirty="0">
                <a:latin typeface="Century Gothic"/>
                <a:ea typeface="Verdana"/>
                <a:cs typeface="Arial"/>
              </a:rPr>
              <a:t> 120 km </a:t>
            </a:r>
            <a:r>
              <a:rPr lang="fi-FI" sz="2400" err="1">
                <a:latin typeface="Century Gothic"/>
                <a:ea typeface="Verdana"/>
                <a:cs typeface="Arial"/>
              </a:rPr>
              <a:t>northeast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from</a:t>
            </a:r>
            <a:r>
              <a:rPr lang="fi-FI" sz="2400" dirty="0">
                <a:latin typeface="Century Gothic"/>
                <a:ea typeface="Verdana"/>
                <a:cs typeface="Arial"/>
              </a:rPr>
              <a:t> Kuopio.</a:t>
            </a:r>
            <a:endParaRPr lang="fi-FI" sz="2400">
              <a:latin typeface="Century Gothic"/>
              <a:ea typeface="Calibri" panose="020F0502020204030204"/>
              <a:cs typeface="Arial"/>
            </a:endParaRPr>
          </a:p>
          <a:p>
            <a:r>
              <a:rPr lang="fi-FI" sz="2400" dirty="0">
                <a:latin typeface="Century Gothic"/>
                <a:ea typeface="Verdana"/>
                <a:cs typeface="Arial"/>
              </a:rPr>
              <a:t>In </a:t>
            </a:r>
            <a:r>
              <a:rPr lang="fi-FI" sz="2400" err="1">
                <a:latin typeface="Century Gothic"/>
                <a:ea typeface="Verdana"/>
                <a:cs typeface="Arial"/>
              </a:rPr>
              <a:t>this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beautiful</a:t>
            </a:r>
            <a:r>
              <a:rPr lang="fi-FI" sz="2400" dirty="0">
                <a:latin typeface="Century Gothic"/>
                <a:ea typeface="Verdana"/>
                <a:cs typeface="Arial"/>
              </a:rPr>
              <a:t> and </a:t>
            </a:r>
            <a:r>
              <a:rPr lang="fi-FI" sz="2400" err="1">
                <a:latin typeface="Century Gothic"/>
                <a:ea typeface="Verdana"/>
                <a:cs typeface="Arial"/>
              </a:rPr>
              <a:t>remote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area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you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can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admire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the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ridges</a:t>
            </a:r>
            <a:r>
              <a:rPr lang="fi-FI" sz="2400" dirty="0">
                <a:latin typeface="Century Gothic"/>
                <a:ea typeface="Verdana"/>
                <a:cs typeface="Arial"/>
              </a:rPr>
              <a:t>, </a:t>
            </a:r>
            <a:r>
              <a:rPr lang="fi-FI" sz="2400" err="1">
                <a:latin typeface="Century Gothic"/>
                <a:ea typeface="Verdana"/>
                <a:cs typeface="Arial"/>
              </a:rPr>
              <a:t>marsh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sceneries</a:t>
            </a:r>
            <a:r>
              <a:rPr lang="fi-FI" sz="2400" dirty="0">
                <a:latin typeface="Century Gothic"/>
                <a:ea typeface="Verdana"/>
                <a:cs typeface="Arial"/>
              </a:rPr>
              <a:t> and </a:t>
            </a:r>
            <a:r>
              <a:rPr lang="fi-FI" sz="2400" err="1">
                <a:latin typeface="Century Gothic"/>
                <a:ea typeface="Verdana"/>
                <a:cs typeface="Arial"/>
              </a:rPr>
              <a:t>wilderness</a:t>
            </a:r>
            <a:r>
              <a:rPr lang="fi-FI" sz="2400" dirty="0">
                <a:latin typeface="Century Gothic"/>
                <a:ea typeface="Verdana"/>
                <a:cs typeface="Arial"/>
              </a:rPr>
              <a:t> </a:t>
            </a:r>
            <a:r>
              <a:rPr lang="fi-FI" sz="2400" err="1">
                <a:latin typeface="Century Gothic"/>
                <a:ea typeface="Verdana"/>
                <a:cs typeface="Arial"/>
              </a:rPr>
              <a:t>lakes</a:t>
            </a:r>
            <a:r>
              <a:rPr lang="fi-FI" sz="2400" dirty="0">
                <a:latin typeface="Century Gothic"/>
                <a:ea typeface="Verdana"/>
                <a:cs typeface="Arial"/>
              </a:rPr>
              <a:t>. </a:t>
            </a:r>
            <a:endParaRPr lang="fi-FI" sz="2400">
              <a:latin typeface="Century Gothic"/>
              <a:cs typeface="Arial"/>
            </a:endParaRPr>
          </a:p>
          <a:p>
            <a:r>
              <a:rPr lang="fi-FI" sz="2400" dirty="0">
                <a:latin typeface="Century Gothic"/>
                <a:ea typeface="Verdana"/>
                <a:cs typeface="Arial"/>
                <a:hlinkClick r:id="rId2"/>
              </a:rPr>
              <a:t>Video</a:t>
            </a:r>
            <a:endParaRPr lang="fi-FI" sz="2400" dirty="0">
              <a:latin typeface="Century Gothic"/>
              <a:cs typeface="Arial"/>
            </a:endParaRPr>
          </a:p>
          <a:p>
            <a:pPr marL="0" indent="0">
              <a:buNone/>
            </a:pPr>
            <a:endParaRPr lang="fi-FI" sz="240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fi-FI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Kaari 11"/>
          <p:cNvSpPr/>
          <p:nvPr/>
        </p:nvSpPr>
        <p:spPr>
          <a:xfrm>
            <a:off x="2163546" y="906810"/>
            <a:ext cx="9808143" cy="351473"/>
          </a:xfrm>
          <a:prstGeom prst="arc">
            <a:avLst>
              <a:gd name="adj1" fmla="val 10892556"/>
              <a:gd name="adj2" fmla="val 21374895"/>
            </a:avLst>
          </a:prstGeom>
          <a:ln w="19050">
            <a:solidFill>
              <a:srgbClr val="688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" y="5993722"/>
            <a:ext cx="1672535" cy="5627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1A3A-2607-945A-2D13-508DD7F6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routes of Northern Savo –project</a:t>
            </a:r>
          </a:p>
        </p:txBody>
      </p:sp>
      <p:pic>
        <p:nvPicPr>
          <p:cNvPr id="5" name="Picture 4" descr="A field of grass with trees in the background&#10;&#10;Description automatically generated">
            <a:extLst>
              <a:ext uri="{FF2B5EF4-FFF2-40B4-BE49-F238E27FC236}">
                <a16:creationId xmlns:a16="http://schemas.microsoft.com/office/drawing/2014/main" id="{B7974341-7F55-7417-5CE4-E7973B3AA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057" y="1268125"/>
            <a:ext cx="4992832" cy="37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Sininen autiomaa ja aurinko">
            <a:extLst>
              <a:ext uri="{FF2B5EF4-FFF2-40B4-BE49-F238E27FC236}">
                <a16:creationId xmlns:a16="http://schemas.microsoft.com/office/drawing/2014/main" id="{035DF895-B964-B032-3CC7-9295189D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ED11C6D-A4BE-8F11-6D88-8ABB1CE3B417}"/>
              </a:ext>
            </a:extLst>
          </p:cNvPr>
          <p:cNvSpPr txBox="1"/>
          <p:nvPr/>
        </p:nvSpPr>
        <p:spPr>
          <a:xfrm>
            <a:off x="3101005" y="1535681"/>
            <a:ext cx="8829125" cy="50883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Now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 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we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 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would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 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love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to 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hear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your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 </a:t>
            </a:r>
            <a:r>
              <a:rPr lang="fi-FI" sz="32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thoughts</a:t>
            </a:r>
            <a:r>
              <a:rPr lang="fi-FI" sz="32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!</a:t>
            </a:r>
            <a:endParaRPr lang="en-US" sz="3200">
              <a:solidFill>
                <a:schemeClr val="bg1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i-FI" sz="2400" b="1" dirty="0">
              <a:solidFill>
                <a:schemeClr val="bg1"/>
              </a:solidFill>
              <a:latin typeface="Century Gothic"/>
              <a:ea typeface="Verdana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For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example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...</a:t>
            </a:r>
            <a:endParaRPr lang="fi-FI" sz="2400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Do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you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think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that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nature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can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be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experienced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remotely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,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using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br>
              <a:rPr lang="fi-FI" sz="2400" b="1" dirty="0">
                <a:latin typeface="Century Gothic"/>
                <a:ea typeface="Verdana"/>
                <a:cs typeface="Calibri"/>
              </a:rPr>
            </a:b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virtual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content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and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equipments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What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kind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of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experiences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would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you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be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interested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to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try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out?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For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who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or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for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which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puproses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do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you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think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remote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virtual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br>
              <a:rPr lang="fi-FI" sz="2400" b="1" dirty="0">
                <a:latin typeface="Century Gothic"/>
                <a:ea typeface="Verdana"/>
                <a:cs typeface="Calibri"/>
              </a:rPr>
            </a:b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nature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experiences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might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be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suitable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?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What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should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be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taken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into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consideration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when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producing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br>
              <a:rPr lang="fi-FI" sz="2400" b="1" dirty="0">
                <a:latin typeface="Century Gothic"/>
                <a:ea typeface="Verdana"/>
                <a:cs typeface="Calibri"/>
              </a:rPr>
            </a:b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virtual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nature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experiences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?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What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else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comes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to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your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 </a:t>
            </a:r>
            <a:r>
              <a:rPr lang="fi-FI" sz="2400" b="1" err="1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mind</a:t>
            </a:r>
            <a:r>
              <a:rPr lang="fi-FI" sz="2400" b="1" dirty="0">
                <a:solidFill>
                  <a:schemeClr val="bg1"/>
                </a:solidFill>
                <a:latin typeface="Century Gothic"/>
                <a:ea typeface="Verdana"/>
                <a:cs typeface="Calibri"/>
              </a:rPr>
              <a:t>?</a:t>
            </a:r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7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Sininen autiomaa ja aurinko">
            <a:extLst>
              <a:ext uri="{FF2B5EF4-FFF2-40B4-BE49-F238E27FC236}">
                <a16:creationId xmlns:a16="http://schemas.microsoft.com/office/drawing/2014/main" id="{035DF895-B964-B032-3CC7-9295189D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ED11C6D-A4BE-8F11-6D88-8ABB1CE3B417}"/>
              </a:ext>
            </a:extLst>
          </p:cNvPr>
          <p:cNvSpPr txBox="1"/>
          <p:nvPr/>
        </p:nvSpPr>
        <p:spPr>
          <a:xfrm>
            <a:off x="4323080" y="1435040"/>
            <a:ext cx="7391390" cy="4958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Find a space with your own paper and a color pen.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entury Gothic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When the music starts, you can start writing or drawing your thoughts or ideas.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entury Gothic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When the music stops, please move to the left to the next paper with your own color pen. </a:t>
            </a:r>
            <a:endParaRPr lang="en-US" sz="2800" b="1" dirty="0">
              <a:solidFill>
                <a:schemeClr val="bg1"/>
              </a:solidFill>
              <a:latin typeface="Century Gothic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entury Gothic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Based on previous comments add your own thoughts on the paper.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entury Gothic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After a full round present briefly the last paper that you wrote 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0B446FF-B706-DE94-F63F-1E04AA71D866}"/>
              </a:ext>
            </a:extLst>
          </p:cNvPr>
          <p:cNvSpPr txBox="1"/>
          <p:nvPr/>
        </p:nvSpPr>
        <p:spPr>
          <a:xfrm>
            <a:off x="782320" y="5682604"/>
            <a:ext cx="154432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Century Gothic"/>
              </a:rPr>
              <a:t>One </a:t>
            </a:r>
            <a:r>
              <a:rPr lang="fi-FI" sz="2000" b="1" err="1">
                <a:solidFill>
                  <a:schemeClr val="bg1"/>
                </a:solidFill>
                <a:latin typeface="Century Gothic"/>
              </a:rPr>
              <a:t>round</a:t>
            </a:r>
            <a:r>
              <a:rPr lang="fi-FI" sz="2000" b="1" dirty="0">
                <a:solidFill>
                  <a:schemeClr val="bg1"/>
                </a:solidFill>
                <a:latin typeface="Century Gothic"/>
              </a:rPr>
              <a:t> is 2 </a:t>
            </a:r>
            <a:r>
              <a:rPr lang="fi-FI" sz="2000" b="1" err="1">
                <a:solidFill>
                  <a:schemeClr val="bg1"/>
                </a:solidFill>
                <a:latin typeface="Century Gothic"/>
              </a:rPr>
              <a:t>minutes</a:t>
            </a:r>
            <a:r>
              <a:rPr lang="fi-FI" sz="2000" b="1" dirty="0">
                <a:solidFill>
                  <a:schemeClr val="bg1"/>
                </a:solidFill>
                <a:latin typeface="Century 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296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f3c728-a6f9-40bd-9cf0-a2ca18180f96">
      <Terms xmlns="http://schemas.microsoft.com/office/infopath/2007/PartnerControls"/>
    </lcf76f155ced4ddcb4097134ff3c332f>
    <TaxCatchAll xmlns="0cecd529-886f-4bc8-9daf-f0d58afab4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4859D7E8C92429C87FBF6518202AC" ma:contentTypeVersion="15" ma:contentTypeDescription="Create a new document." ma:contentTypeScope="" ma:versionID="10ec1567deca2f19be5f2f849ab0d3a6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980431f19073c783910b79bcdbe8cc6d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22AA5-D794-42C6-9E28-DA62B6A38AB6}">
  <ds:schemaRefs>
    <ds:schemaRef ds:uri="http://schemas.openxmlformats.org/package/2006/metadata/core-properties"/>
    <ds:schemaRef ds:uri="http://purl.org/dc/elements/1.1/"/>
    <ds:schemaRef ds:uri="808ba4c3-4904-4f15-aa6c-8ce10e6646fe"/>
    <ds:schemaRef ds:uri="1b124330-ef52-467d-a803-18f4b97315fd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0065FB-001F-42CB-8A95-C3E96780764F}"/>
</file>

<file path=customXml/itemProps3.xml><?xml version="1.0" encoding="utf-8"?>
<ds:datastoreItem xmlns:ds="http://schemas.openxmlformats.org/officeDocument/2006/customXml" ds:itemID="{FCE8940F-CF31-40E3-8071-A15969F3E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Office-teema</vt:lpstr>
      <vt:lpstr>Digital routes of Northern Savo –project  Ideation workshop 22.2.2024   www.digireitit.savonia.fi</vt:lpstr>
      <vt:lpstr>PowerPoint Presentation</vt:lpstr>
      <vt:lpstr>Producing virtual content</vt:lpstr>
      <vt:lpstr>Tiilikkajärvi National Park</vt:lpstr>
      <vt:lpstr>PowerPoint Presentation</vt:lpstr>
      <vt:lpstr>PowerPoint Presentation</vt:lpstr>
    </vt:vector>
  </TitlesOfParts>
  <Company>SAVONIA-AMK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Saari</dc:creator>
  <cp:lastModifiedBy>Petra Laakso</cp:lastModifiedBy>
  <cp:revision>100</cp:revision>
  <dcterms:created xsi:type="dcterms:W3CDTF">2023-03-14T10:41:47Z</dcterms:created>
  <dcterms:modified xsi:type="dcterms:W3CDTF">2024-02-21T14:08:51Z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  <property fmtid="{D5CDD505-2E9C-101B-9397-08002B2CF9AE}" pid="3" name="MediaServiceImageTags">
    <vt:lpwstr/>
  </property>
</Properties>
</file>